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9" r:id="rId2"/>
    <p:sldId id="256" r:id="rId3"/>
    <p:sldId id="257" r:id="rId4"/>
    <p:sldId id="258" r:id="rId5"/>
    <p:sldId id="260" r:id="rId6"/>
    <p:sldId id="261" r:id="rId7"/>
    <p:sldId id="262" r:id="rId8"/>
    <p:sldId id="29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97" r:id="rId27"/>
    <p:sldId id="280" r:id="rId28"/>
    <p:sldId id="281" r:id="rId29"/>
    <p:sldId id="282" r:id="rId30"/>
    <p:sldId id="283" r:id="rId31"/>
    <p:sldId id="284" r:id="rId32"/>
    <p:sldId id="286" r:id="rId33"/>
    <p:sldId id="285" r:id="rId34"/>
    <p:sldId id="287" r:id="rId35"/>
    <p:sldId id="288" r:id="rId36"/>
    <p:sldId id="289" r:id="rId37"/>
    <p:sldId id="290" r:id="rId38"/>
    <p:sldId id="291" r:id="rId39"/>
    <p:sldId id="292" r:id="rId40"/>
    <p:sldId id="295" r:id="rId41"/>
    <p:sldId id="293" r:id="rId42"/>
    <p:sldId id="29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45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7433D9-6F50-2F4D-9FF0-1CA4F4E975A3}" type="datetimeFigureOut">
              <a:rPr lang="en-US" smtClean="0"/>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4F6295-FBBE-524B-8212-003A4A7CD376}" type="slidenum">
              <a:rPr lang="en-US" smtClean="0"/>
              <a:t>‹#›</a:t>
            </a:fld>
            <a:endParaRPr lang="en-US"/>
          </a:p>
        </p:txBody>
      </p:sp>
    </p:spTree>
    <p:extLst>
      <p:ext uri="{BB962C8B-B14F-4D97-AF65-F5344CB8AC3E}">
        <p14:creationId xmlns:p14="http://schemas.microsoft.com/office/powerpoint/2010/main" val="12240912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F6295-FBBE-524B-8212-003A4A7CD376}" type="slidenum">
              <a:rPr lang="en-US" smtClean="0"/>
              <a:t>12</a:t>
            </a:fld>
            <a:endParaRPr lang="en-US"/>
          </a:p>
        </p:txBody>
      </p:sp>
    </p:spTree>
    <p:extLst>
      <p:ext uri="{BB962C8B-B14F-4D97-AF65-F5344CB8AC3E}">
        <p14:creationId xmlns:p14="http://schemas.microsoft.com/office/powerpoint/2010/main" val="1919114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4F6295-FBBE-524B-8212-003A4A7CD376}" type="slidenum">
              <a:rPr lang="en-US" smtClean="0"/>
              <a:t>29</a:t>
            </a:fld>
            <a:endParaRPr lang="en-US"/>
          </a:p>
        </p:txBody>
      </p:sp>
    </p:spTree>
    <p:extLst>
      <p:ext uri="{BB962C8B-B14F-4D97-AF65-F5344CB8AC3E}">
        <p14:creationId xmlns:p14="http://schemas.microsoft.com/office/powerpoint/2010/main" val="235888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10/25/2016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10/25/2016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Chapter 14 – The Supreme Court of the United States</a:t>
            </a:r>
          </a:p>
        </p:txBody>
      </p:sp>
      <p:sp>
        <p:nvSpPr>
          <p:cNvPr id="3" name="Subtitle 2"/>
          <p:cNvSpPr>
            <a:spLocks noGrp="1"/>
          </p:cNvSpPr>
          <p:nvPr>
            <p:ph type="subTitle" idx="1"/>
          </p:nvPr>
        </p:nvSpPr>
        <p:spPr/>
        <p:txBody>
          <a:bodyPr/>
          <a:lstStyle/>
          <a:p>
            <a:endParaRPr lang="en-US"/>
          </a:p>
        </p:txBody>
      </p:sp>
      <p:pic>
        <p:nvPicPr>
          <p:cNvPr id="4" name="Picture 3" descr="SCOTUS Build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1052" y="3359212"/>
            <a:ext cx="5228703" cy="3498478"/>
          </a:xfrm>
          <a:prstGeom prst="rect">
            <a:avLst/>
          </a:prstGeom>
        </p:spPr>
      </p:pic>
    </p:spTree>
    <p:extLst>
      <p:ext uri="{BB962C8B-B14F-4D97-AF65-F5344CB8AC3E}">
        <p14:creationId xmlns:p14="http://schemas.microsoft.com/office/powerpoint/2010/main" val="4186895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Cases to Hear</a:t>
            </a:r>
            <a:endParaRPr lang="en-US" dirty="0"/>
          </a:p>
        </p:txBody>
      </p:sp>
      <p:sp>
        <p:nvSpPr>
          <p:cNvPr id="3" name="Content Placeholder 2"/>
          <p:cNvSpPr>
            <a:spLocks noGrp="1"/>
          </p:cNvSpPr>
          <p:nvPr>
            <p:ph sz="half" idx="1"/>
          </p:nvPr>
        </p:nvSpPr>
        <p:spPr>
          <a:xfrm>
            <a:off x="565509" y="2595563"/>
            <a:ext cx="3566160" cy="3681412"/>
          </a:xfrm>
        </p:spPr>
        <p:txBody>
          <a:bodyPr>
            <a:noAutofit/>
          </a:bodyPr>
          <a:lstStyle/>
          <a:p>
            <a:r>
              <a:rPr lang="en-US" sz="2000" dirty="0"/>
              <a:t>It would be impossible for the justices to carefully review all these petitions on their own and do all their other work.  So the justices’ </a:t>
            </a:r>
            <a:r>
              <a:rPr lang="en-US" sz="2000" b="1" i="1" dirty="0" smtClean="0"/>
              <a:t>law clerks </a:t>
            </a:r>
            <a:r>
              <a:rPr lang="en-US" sz="2000" dirty="0" smtClean="0"/>
              <a:t>- </a:t>
            </a:r>
            <a:r>
              <a:rPr lang="en-US" sz="2000" dirty="0"/>
              <a:t>each justice usually has four – assume a major role in reviewing the petitions </a:t>
            </a:r>
          </a:p>
        </p:txBody>
      </p:sp>
      <p:pic>
        <p:nvPicPr>
          <p:cNvPr id="5" name="Content Placeholder 4" descr="Selecting Cases.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3335" r="-1126"/>
          <a:stretch/>
        </p:blipFill>
        <p:spPr>
          <a:xfrm>
            <a:off x="4361515" y="2595563"/>
            <a:ext cx="5106838" cy="3911600"/>
          </a:xfrm>
        </p:spPr>
      </p:pic>
    </p:spTree>
    <p:extLst>
      <p:ext uri="{BB962C8B-B14F-4D97-AF65-F5344CB8AC3E}">
        <p14:creationId xmlns:p14="http://schemas.microsoft.com/office/powerpoint/2010/main" val="2417931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Four”</a:t>
            </a:r>
            <a:endParaRPr lang="en-US" dirty="0"/>
          </a:p>
        </p:txBody>
      </p:sp>
      <p:sp>
        <p:nvSpPr>
          <p:cNvPr id="3" name="Content Placeholder 2"/>
          <p:cNvSpPr>
            <a:spLocks noGrp="1"/>
          </p:cNvSpPr>
          <p:nvPr>
            <p:ph sz="half" idx="1"/>
          </p:nvPr>
        </p:nvSpPr>
        <p:spPr>
          <a:xfrm>
            <a:off x="1117600" y="2038256"/>
            <a:ext cx="3566160" cy="4616109"/>
          </a:xfrm>
        </p:spPr>
        <p:txBody>
          <a:bodyPr>
            <a:normAutofit fontScale="92500"/>
          </a:bodyPr>
          <a:lstStyle/>
          <a:p>
            <a:r>
              <a:rPr lang="en-US" sz="2200" dirty="0"/>
              <a:t>The law clerks’ summaries of the cases give the justices a recommendation as to whether or not each petition should be granted. The justices meet to decide which cases they will hear. If 4 of the 9 justices agree to hear a case, then the </a:t>
            </a:r>
            <a:r>
              <a:rPr lang="en-US" sz="2200" b="1" i="1" dirty="0" smtClean="0"/>
              <a:t>petition</a:t>
            </a:r>
            <a:r>
              <a:rPr lang="en-US" sz="2200" dirty="0" smtClean="0"/>
              <a:t> </a:t>
            </a:r>
            <a:r>
              <a:rPr lang="en-US" sz="2200" dirty="0"/>
              <a:t>for </a:t>
            </a:r>
            <a:r>
              <a:rPr lang="en-US" sz="2200" b="1" i="1" dirty="0" smtClean="0"/>
              <a:t>certiorari</a:t>
            </a:r>
            <a:r>
              <a:rPr lang="en-US" sz="2200" dirty="0" smtClean="0"/>
              <a:t> </a:t>
            </a:r>
            <a:r>
              <a:rPr lang="en-US" sz="2200" dirty="0"/>
              <a:t>is granted. This is called the “rule of four.”</a:t>
            </a:r>
          </a:p>
          <a:p>
            <a:endParaRPr lang="en-US" dirty="0"/>
          </a:p>
        </p:txBody>
      </p:sp>
      <p:pic>
        <p:nvPicPr>
          <p:cNvPr id="5" name="Content Placeholder 4" descr="Rule of 4.jpg"/>
          <p:cNvPicPr>
            <a:picLocks noGrp="1" noChangeAspect="1"/>
          </p:cNvPicPr>
          <p:nvPr>
            <p:ph sz="half" idx="2"/>
          </p:nvPr>
        </p:nvPicPr>
        <p:blipFill>
          <a:blip r:embed="rId2">
            <a:extLst>
              <a:ext uri="{28A0092B-C50C-407E-A947-70E740481C1C}">
                <a14:useLocalDpi xmlns:a14="http://schemas.microsoft.com/office/drawing/2010/main" val="0"/>
              </a:ext>
            </a:extLst>
          </a:blip>
          <a:srcRect l="-22927" r="-22927"/>
          <a:stretch>
            <a:fillRect/>
          </a:stretch>
        </p:blipFill>
        <p:spPr/>
      </p:pic>
    </p:spTree>
    <p:extLst>
      <p:ext uri="{BB962C8B-B14F-4D97-AF65-F5344CB8AC3E}">
        <p14:creationId xmlns:p14="http://schemas.microsoft.com/office/powerpoint/2010/main" val="2722956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a:t>Lesson 2 Deciding Cases</a:t>
            </a:r>
            <a:endParaRPr lang="en-US" dirty="0"/>
          </a:p>
        </p:txBody>
      </p:sp>
      <p:sp>
        <p:nvSpPr>
          <p:cNvPr id="5" name="Title 1"/>
          <p:cNvSpPr>
            <a:spLocks noGrp="1"/>
          </p:cNvSpPr>
          <p:nvPr>
            <p:ph idx="1"/>
          </p:nvPr>
        </p:nvSpPr>
        <p:spPr>
          <a:xfrm>
            <a:off x="1114424" y="2038256"/>
            <a:ext cx="7610476" cy="4819744"/>
          </a:xfrm>
        </p:spPr>
        <p:txBody>
          <a:bodyPr>
            <a:normAutofit fontScale="97500"/>
          </a:bodyPr>
          <a:lstStyle/>
          <a:p>
            <a:r>
              <a:rPr lang="en-US" dirty="0"/>
              <a:t/>
            </a:r>
            <a:br>
              <a:rPr lang="en-US" dirty="0"/>
            </a:br>
            <a:r>
              <a:rPr lang="en-US" sz="2900" b="1" dirty="0" smtClean="0"/>
              <a:t>Arguing &amp; Deciding Cases</a:t>
            </a:r>
            <a:br>
              <a:rPr lang="en-US" sz="2900" b="1" dirty="0" smtClean="0"/>
            </a:br>
            <a:endParaRPr lang="en-US" sz="2900" b="1" dirty="0" smtClean="0"/>
          </a:p>
          <a:p>
            <a:r>
              <a:rPr lang="en-US" sz="2900" dirty="0"/>
              <a:t>The 9 justices:</a:t>
            </a:r>
          </a:p>
          <a:p>
            <a:pPr lvl="0">
              <a:buFont typeface="+mj-lt"/>
              <a:buAutoNum type="arabicPeriod"/>
            </a:pPr>
            <a:r>
              <a:rPr lang="en-US" sz="2900" dirty="0"/>
              <a:t>Read written arguments from parties and notes from their clerks</a:t>
            </a:r>
          </a:p>
          <a:p>
            <a:pPr lvl="0">
              <a:buFont typeface="+mj-lt"/>
              <a:buAutoNum type="arabicPeriod"/>
            </a:pPr>
            <a:r>
              <a:rPr lang="en-US" sz="2900" dirty="0"/>
              <a:t>Participate in one hour of oral argument for each case</a:t>
            </a:r>
          </a:p>
          <a:p>
            <a:endParaRPr lang="en-US" sz="1800" b="1" dirty="0"/>
          </a:p>
        </p:txBody>
      </p:sp>
    </p:spTree>
    <p:extLst>
      <p:ext uri="{BB962C8B-B14F-4D97-AF65-F5344CB8AC3E}">
        <p14:creationId xmlns:p14="http://schemas.microsoft.com/office/powerpoint/2010/main" val="2279010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2 Arguing &amp; Deciding Cases</a:t>
            </a:r>
            <a:endParaRPr lang="en-US" dirty="0"/>
          </a:p>
        </p:txBody>
      </p:sp>
      <p:sp>
        <p:nvSpPr>
          <p:cNvPr id="3" name="Content Placeholder 2"/>
          <p:cNvSpPr>
            <a:spLocks noGrp="1"/>
          </p:cNvSpPr>
          <p:nvPr>
            <p:ph idx="1"/>
          </p:nvPr>
        </p:nvSpPr>
        <p:spPr>
          <a:xfrm>
            <a:off x="1114424" y="2038256"/>
            <a:ext cx="7610476" cy="5030281"/>
          </a:xfrm>
        </p:spPr>
        <p:txBody>
          <a:bodyPr/>
          <a:lstStyle/>
          <a:p>
            <a:r>
              <a:rPr lang="en-US" sz="2400" dirty="0"/>
              <a:t>Each side submits a </a:t>
            </a:r>
            <a:r>
              <a:rPr lang="en-US" sz="2400" dirty="0" smtClean="0"/>
              <a:t>written</a:t>
            </a:r>
            <a:r>
              <a:rPr lang="en-US" sz="2400" b="1" i="1" dirty="0" smtClean="0"/>
              <a:t> brief</a:t>
            </a:r>
            <a:r>
              <a:rPr lang="en-US" sz="2400" dirty="0" smtClean="0"/>
              <a:t>, </a:t>
            </a:r>
            <a:r>
              <a:rPr lang="en-US" sz="2400" dirty="0"/>
              <a:t>explaining how they want to Court to decide their case and the best arguments in support of that decision.  An important part of their legal grief involves pointing out similar cases the Court has already decided and noting how the decisions in those cases </a:t>
            </a:r>
            <a:r>
              <a:rPr lang="en-US" sz="2400" dirty="0" smtClean="0"/>
              <a:t>(</a:t>
            </a:r>
            <a:r>
              <a:rPr lang="en-US" sz="2400" b="1" i="1" dirty="0" smtClean="0"/>
              <a:t>precedents</a:t>
            </a:r>
            <a:r>
              <a:rPr lang="en-US" sz="2400" dirty="0" smtClean="0"/>
              <a:t>) </a:t>
            </a:r>
            <a:r>
              <a:rPr lang="en-US" sz="2400" dirty="0"/>
              <a:t>support their argument.</a:t>
            </a:r>
          </a:p>
          <a:p>
            <a:r>
              <a:rPr lang="en-US" sz="2400" dirty="0"/>
              <a:t>Interest groups may also submit </a:t>
            </a:r>
            <a:r>
              <a:rPr lang="en-US" sz="2400" b="1" i="1" dirty="0" smtClean="0"/>
              <a:t>amicus curiae </a:t>
            </a:r>
            <a:r>
              <a:rPr lang="en-US" sz="2400" dirty="0" smtClean="0"/>
              <a:t>briefs</a:t>
            </a:r>
            <a:r>
              <a:rPr lang="en-US" sz="2400" dirty="0"/>
              <a:t>, explaining why the case is important to their members and how they want it decided.  </a:t>
            </a:r>
            <a:r>
              <a:rPr lang="en-US" sz="2400" u="sng" dirty="0"/>
              <a:t>Amicus curiae</a:t>
            </a:r>
            <a:r>
              <a:rPr lang="en-US" sz="2400" dirty="0"/>
              <a:t> means </a:t>
            </a:r>
            <a:r>
              <a:rPr lang="en-US" sz="2400" dirty="0" smtClean="0"/>
              <a:t>“</a:t>
            </a:r>
            <a:r>
              <a:rPr lang="en-US" sz="2400" b="1" i="1" dirty="0" smtClean="0"/>
              <a:t>friend</a:t>
            </a:r>
            <a:r>
              <a:rPr lang="en-US" sz="2400" dirty="0" smtClean="0"/>
              <a:t> </a:t>
            </a:r>
            <a:r>
              <a:rPr lang="en-US" sz="2400" dirty="0"/>
              <a:t>of </a:t>
            </a:r>
            <a:r>
              <a:rPr lang="en-US" sz="2400" dirty="0" smtClean="0"/>
              <a:t>the </a:t>
            </a:r>
            <a:r>
              <a:rPr lang="en-US" sz="2400" b="1" i="1" dirty="0" smtClean="0"/>
              <a:t>court</a:t>
            </a:r>
            <a:r>
              <a:rPr lang="en-US" sz="2400" dirty="0" smtClean="0"/>
              <a:t>.</a:t>
            </a:r>
            <a:r>
              <a:rPr lang="en-US" sz="2400" dirty="0"/>
              <a:t>”</a:t>
            </a:r>
          </a:p>
          <a:p>
            <a:endParaRPr lang="en-US" dirty="0"/>
          </a:p>
        </p:txBody>
      </p:sp>
    </p:spTree>
    <p:extLst>
      <p:ext uri="{BB962C8B-B14F-4D97-AF65-F5344CB8AC3E}">
        <p14:creationId xmlns:p14="http://schemas.microsoft.com/office/powerpoint/2010/main" val="63315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Argument</a:t>
            </a:r>
            <a:endParaRPr lang="en-US" dirty="0"/>
          </a:p>
        </p:txBody>
      </p:sp>
      <p:sp>
        <p:nvSpPr>
          <p:cNvPr id="4" name="Content Placeholder 3"/>
          <p:cNvSpPr>
            <a:spLocks noGrp="1"/>
          </p:cNvSpPr>
          <p:nvPr>
            <p:ph sz="half" idx="2"/>
          </p:nvPr>
        </p:nvSpPr>
        <p:spPr>
          <a:xfrm>
            <a:off x="5147534" y="2291751"/>
            <a:ext cx="3566160" cy="4859620"/>
          </a:xfrm>
        </p:spPr>
        <p:txBody>
          <a:bodyPr>
            <a:normAutofit/>
          </a:bodyPr>
          <a:lstStyle/>
          <a:p>
            <a:r>
              <a:rPr lang="en-US" sz="2400" dirty="0"/>
              <a:t>Each side has 30 minutes to present its case to the justices. In cases where the federal government is a party, a lawyer from the solicitor general’s office will usually present the oral argument for the </a:t>
            </a:r>
            <a:r>
              <a:rPr lang="en-US" sz="2400" b="1" i="1" dirty="0" smtClean="0"/>
              <a:t>United States</a:t>
            </a:r>
            <a:endParaRPr lang="en-US" sz="2400" b="1" i="1" dirty="0"/>
          </a:p>
          <a:p>
            <a:endParaRPr lang="en-US" sz="2400" dirty="0"/>
          </a:p>
        </p:txBody>
      </p:sp>
      <p:pic>
        <p:nvPicPr>
          <p:cNvPr id="7" name="Content Placeholder 6" descr="Oral Argument.jpg"/>
          <p:cNvPicPr>
            <a:picLocks noGrp="1" noChangeAspect="1"/>
          </p:cNvPicPr>
          <p:nvPr>
            <p:ph sz="half" idx="1"/>
          </p:nvPr>
        </p:nvPicPr>
        <p:blipFill>
          <a:blip r:embed="rId2">
            <a:extLst>
              <a:ext uri="{28A0092B-C50C-407E-A947-70E740481C1C}">
                <a14:useLocalDpi xmlns:a14="http://schemas.microsoft.com/office/drawing/2010/main" val="0"/>
              </a:ext>
            </a:extLst>
          </a:blip>
          <a:srcRect l="1574" r="1574"/>
          <a:stretch>
            <a:fillRect/>
          </a:stretch>
        </p:blipFill>
        <p:spPr/>
      </p:pic>
    </p:spTree>
    <p:extLst>
      <p:ext uri="{BB962C8B-B14F-4D97-AF65-F5344CB8AC3E}">
        <p14:creationId xmlns:p14="http://schemas.microsoft.com/office/powerpoint/2010/main" val="260396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the Case</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Once the oral argument is completed, the justices meet in conference to discuss their ideas about the case.  At the conference, the justices take a </a:t>
            </a:r>
            <a:r>
              <a:rPr lang="en-US" sz="2800" b="1" i="1" dirty="0" smtClean="0"/>
              <a:t>preliminary</a:t>
            </a:r>
            <a:r>
              <a:rPr lang="en-US" sz="2800" dirty="0" smtClean="0"/>
              <a:t> </a:t>
            </a:r>
            <a:r>
              <a:rPr lang="en-US" sz="2800" dirty="0"/>
              <a:t>vote to either uphold or reverse the lower court decision.  If the </a:t>
            </a:r>
            <a:r>
              <a:rPr lang="en-US" sz="2800" dirty="0" smtClean="0"/>
              <a:t>justices </a:t>
            </a:r>
            <a:r>
              <a:rPr lang="en-US" sz="2800" dirty="0"/>
              <a:t>all agree </a:t>
            </a:r>
            <a:r>
              <a:rPr lang="en-US" sz="2800" dirty="0" smtClean="0"/>
              <a:t>on a </a:t>
            </a:r>
            <a:r>
              <a:rPr lang="en-US" sz="2800" b="1" i="1" dirty="0" smtClean="0"/>
              <a:t>unanimous ruling.  If they disagree on the case, </a:t>
            </a:r>
            <a:r>
              <a:rPr lang="en-US" sz="2800" dirty="0" smtClean="0"/>
              <a:t>the </a:t>
            </a:r>
            <a:r>
              <a:rPr lang="en-US" sz="2800" dirty="0"/>
              <a:t>outcome and the reasons, they issue </a:t>
            </a:r>
            <a:r>
              <a:rPr lang="en-US" sz="2800" dirty="0" smtClean="0"/>
              <a:t>s ruling.  </a:t>
            </a:r>
            <a:r>
              <a:rPr lang="en-US" sz="2800" dirty="0"/>
              <a:t>If they disagree on the case, they issue a </a:t>
            </a:r>
            <a:r>
              <a:rPr lang="en-US" sz="2800" b="1" i="1" dirty="0" smtClean="0"/>
              <a:t>majority opinion </a:t>
            </a:r>
            <a:r>
              <a:rPr lang="en-US" sz="2800" dirty="0" smtClean="0"/>
              <a:t>and </a:t>
            </a:r>
            <a:r>
              <a:rPr lang="en-US" sz="2800" dirty="0"/>
              <a:t>a </a:t>
            </a:r>
            <a:r>
              <a:rPr lang="en-US" sz="2800" b="1" i="1" dirty="0" smtClean="0"/>
              <a:t>dissenting opinion</a:t>
            </a:r>
            <a:r>
              <a:rPr lang="en-US" sz="2800" dirty="0" smtClean="0"/>
              <a:t>  </a:t>
            </a:r>
            <a:endParaRPr lang="en-US" sz="2800" dirty="0"/>
          </a:p>
          <a:p>
            <a:endParaRPr lang="en-US" dirty="0"/>
          </a:p>
        </p:txBody>
      </p:sp>
    </p:spTree>
    <p:extLst>
      <p:ext uri="{BB962C8B-B14F-4D97-AF65-F5344CB8AC3E}">
        <p14:creationId xmlns:p14="http://schemas.microsoft.com/office/powerpoint/2010/main" val="2744288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Enforcing Decisions </a:t>
            </a:r>
            <a:r>
              <a:rPr lang="en-US" dirty="0"/>
              <a:t/>
            </a:r>
            <a:br>
              <a:rPr lang="en-US" dirty="0"/>
            </a:br>
            <a:endParaRPr lang="en-US" dirty="0"/>
          </a:p>
        </p:txBody>
      </p:sp>
      <p:sp>
        <p:nvSpPr>
          <p:cNvPr id="3" name="Content Placeholder 2"/>
          <p:cNvSpPr>
            <a:spLocks noGrp="1"/>
          </p:cNvSpPr>
          <p:nvPr>
            <p:ph sz="half" idx="1"/>
          </p:nvPr>
        </p:nvSpPr>
        <p:spPr>
          <a:xfrm>
            <a:off x="1117600" y="2038256"/>
            <a:ext cx="3566160" cy="4640431"/>
          </a:xfrm>
        </p:spPr>
        <p:txBody>
          <a:bodyPr/>
          <a:lstStyle/>
          <a:p>
            <a:r>
              <a:rPr lang="en-US" sz="2800" dirty="0"/>
              <a:t>In the 1960s, many state court judges and state officials sought ways to avoid enforcing the Court’s rulings on </a:t>
            </a:r>
            <a:r>
              <a:rPr lang="en-US" sz="2800" b="1" i="1" dirty="0" smtClean="0"/>
              <a:t>integrating</a:t>
            </a:r>
            <a:r>
              <a:rPr lang="en-US" sz="2800" dirty="0" smtClean="0"/>
              <a:t> schools</a:t>
            </a:r>
            <a:r>
              <a:rPr lang="en-US" sz="2800" dirty="0"/>
              <a:t>.</a:t>
            </a:r>
          </a:p>
          <a:p>
            <a:endParaRPr lang="en-US" dirty="0"/>
          </a:p>
        </p:txBody>
      </p:sp>
      <p:pic>
        <p:nvPicPr>
          <p:cNvPr id="5" name="Content Placeholder 4" descr="Plessy vs Ferguson.jpg"/>
          <p:cNvPicPr>
            <a:picLocks noGrp="1" noChangeAspect="1"/>
          </p:cNvPicPr>
          <p:nvPr>
            <p:ph sz="half" idx="2"/>
          </p:nvPr>
        </p:nvPicPr>
        <p:blipFill>
          <a:blip r:embed="rId2">
            <a:extLst>
              <a:ext uri="{28A0092B-C50C-407E-A947-70E740481C1C}">
                <a14:useLocalDpi xmlns:a14="http://schemas.microsoft.com/office/drawing/2010/main" val="0"/>
              </a:ext>
            </a:extLst>
          </a:blip>
          <a:srcRect l="1574" r="1574"/>
          <a:stretch>
            <a:fillRect/>
          </a:stretch>
        </p:blipFill>
        <p:spPr>
          <a:xfrm>
            <a:off x="5147534" y="2038256"/>
            <a:ext cx="3566160" cy="4640431"/>
          </a:xfrm>
        </p:spPr>
      </p:pic>
    </p:spTree>
    <p:extLst>
      <p:ext uri="{BB962C8B-B14F-4D97-AF65-F5344CB8AC3E}">
        <p14:creationId xmlns:p14="http://schemas.microsoft.com/office/powerpoint/2010/main" val="2091374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Influences on the Court</a:t>
            </a:r>
            <a:endParaRPr lang="en-US" dirty="0"/>
          </a:p>
        </p:txBody>
      </p:sp>
      <p:sp>
        <p:nvSpPr>
          <p:cNvPr id="3" name="Content Placeholder 2"/>
          <p:cNvSpPr>
            <a:spLocks noGrp="1"/>
          </p:cNvSpPr>
          <p:nvPr>
            <p:ph sz="half" idx="1"/>
          </p:nvPr>
        </p:nvSpPr>
        <p:spPr>
          <a:xfrm>
            <a:off x="1117600" y="2210552"/>
            <a:ext cx="3566160" cy="4647448"/>
          </a:xfrm>
        </p:spPr>
        <p:txBody>
          <a:bodyPr>
            <a:normAutofit fontScale="32500" lnSpcReduction="20000"/>
          </a:bodyPr>
          <a:lstStyle/>
          <a:p>
            <a:r>
              <a:rPr lang="en-US" sz="3800" b="1" dirty="0" smtClean="0"/>
              <a:t>Public Opinion </a:t>
            </a:r>
          </a:p>
          <a:p>
            <a:r>
              <a:rPr lang="en-US" sz="7400" dirty="0"/>
              <a:t>Supreme Court justices are not elected, the Court is fairly well insulated from public opinion and daily political pressures. </a:t>
            </a:r>
            <a:endParaRPr lang="en-US" sz="7400" dirty="0" smtClean="0"/>
          </a:p>
          <a:p>
            <a:r>
              <a:rPr lang="en-US" sz="7400" dirty="0" smtClean="0"/>
              <a:t> </a:t>
            </a:r>
            <a:r>
              <a:rPr lang="en-US" sz="7400" dirty="0"/>
              <a:t>They are aware that they rely on the cooperation and goodwill of others to enforce its </a:t>
            </a:r>
            <a:r>
              <a:rPr lang="en-US" sz="7400" dirty="0" smtClean="0"/>
              <a:t>decisions</a:t>
            </a:r>
            <a:endParaRPr lang="en-US" sz="7400" b="1" dirty="0"/>
          </a:p>
        </p:txBody>
      </p:sp>
      <p:sp>
        <p:nvSpPr>
          <p:cNvPr id="4" name="Content Placeholder 3"/>
          <p:cNvSpPr>
            <a:spLocks noGrp="1"/>
          </p:cNvSpPr>
          <p:nvPr>
            <p:ph sz="half" idx="2"/>
          </p:nvPr>
        </p:nvSpPr>
        <p:spPr>
          <a:xfrm>
            <a:off x="5147534" y="2038256"/>
            <a:ext cx="3566160" cy="4238719"/>
          </a:xfrm>
        </p:spPr>
        <p:txBody>
          <a:bodyPr>
            <a:noAutofit/>
          </a:bodyPr>
          <a:lstStyle/>
          <a:p>
            <a:r>
              <a:rPr lang="en-US" sz="2000" dirty="0" smtClean="0"/>
              <a:t>  </a:t>
            </a:r>
            <a:r>
              <a:rPr lang="en-US" sz="2800" dirty="0"/>
              <a:t>They know that when the Court moves too far ahead of lags too far behind</a:t>
            </a:r>
            <a:r>
              <a:rPr lang="en-US" sz="2800" b="1" i="1" dirty="0"/>
              <a:t> </a:t>
            </a:r>
            <a:r>
              <a:rPr lang="en-US" sz="2800" b="1" i="1" dirty="0" smtClean="0"/>
              <a:t>public opinion</a:t>
            </a:r>
            <a:r>
              <a:rPr lang="en-US" sz="2800" dirty="0" smtClean="0"/>
              <a:t>, </a:t>
            </a:r>
            <a:r>
              <a:rPr lang="en-US" sz="2800" dirty="0"/>
              <a:t>it risks losing support and diminishing its own authority. </a:t>
            </a:r>
          </a:p>
          <a:p>
            <a:pPr marL="0" indent="0">
              <a:buNone/>
            </a:pPr>
            <a:r>
              <a:rPr lang="en-US" sz="2800" dirty="0" smtClean="0"/>
              <a:t>. </a:t>
            </a:r>
            <a:endParaRPr lang="en-US" sz="2800" b="1" dirty="0"/>
          </a:p>
          <a:p>
            <a:endParaRPr lang="en-US" sz="2000" dirty="0"/>
          </a:p>
        </p:txBody>
      </p:sp>
    </p:spTree>
    <p:extLst>
      <p:ext uri="{BB962C8B-B14F-4D97-AF65-F5344CB8AC3E}">
        <p14:creationId xmlns:p14="http://schemas.microsoft.com/office/powerpoint/2010/main" val="509991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Values of Society</a:t>
            </a:r>
            <a:r>
              <a:rPr lang="en-US" dirty="0"/>
              <a:t/>
            </a:r>
            <a:br>
              <a:rPr lang="en-US" dirty="0"/>
            </a:br>
            <a:endParaRPr lang="en-US" dirty="0"/>
          </a:p>
        </p:txBody>
      </p:sp>
      <p:sp>
        <p:nvSpPr>
          <p:cNvPr id="3" name="Content Placeholder 2"/>
          <p:cNvSpPr>
            <a:spLocks noGrp="1"/>
          </p:cNvSpPr>
          <p:nvPr>
            <p:ph sz="half" idx="1"/>
          </p:nvPr>
        </p:nvSpPr>
        <p:spPr/>
        <p:txBody>
          <a:bodyPr>
            <a:normAutofit/>
          </a:bodyPr>
          <a:lstStyle/>
          <a:p>
            <a:r>
              <a:rPr lang="en-US" sz="2000" dirty="0"/>
              <a:t>The values and beliefs of society influence Supreme Court justices.  As society changes, attitudes and practices that were acceptable in one era may become unacceptable in </a:t>
            </a:r>
            <a:r>
              <a:rPr lang="en-US" sz="2000" dirty="0" smtClean="0"/>
              <a:t>another</a:t>
            </a:r>
            <a:endParaRPr lang="en-US" sz="2000" dirty="0"/>
          </a:p>
        </p:txBody>
      </p:sp>
      <p:sp>
        <p:nvSpPr>
          <p:cNvPr id="4" name="Content Placeholder 3"/>
          <p:cNvSpPr>
            <a:spLocks noGrp="1"/>
          </p:cNvSpPr>
          <p:nvPr>
            <p:ph sz="half" idx="2"/>
          </p:nvPr>
        </p:nvSpPr>
        <p:spPr/>
        <p:txBody>
          <a:bodyPr>
            <a:normAutofit/>
          </a:bodyPr>
          <a:lstStyle/>
          <a:p>
            <a:r>
              <a:rPr lang="en-US" sz="2000" dirty="0" smtClean="0"/>
              <a:t> </a:t>
            </a:r>
            <a:r>
              <a:rPr lang="en-US" sz="2000" dirty="0"/>
              <a:t>In 1896, in </a:t>
            </a:r>
            <a:r>
              <a:rPr lang="en-US" sz="2000" b="1" i="1" dirty="0" err="1" smtClean="0"/>
              <a:t>Plessy</a:t>
            </a:r>
            <a:r>
              <a:rPr lang="en-US" sz="2000" dirty="0" smtClean="0"/>
              <a:t> vs</a:t>
            </a:r>
            <a:r>
              <a:rPr lang="en-US" sz="2000" dirty="0"/>
              <a:t>. </a:t>
            </a:r>
            <a:r>
              <a:rPr lang="en-US" sz="2000" b="1" i="1" dirty="0" smtClean="0"/>
              <a:t>Ferguson</a:t>
            </a:r>
            <a:r>
              <a:rPr lang="en-US" sz="2000" dirty="0" smtClean="0"/>
              <a:t>, </a:t>
            </a:r>
            <a:r>
              <a:rPr lang="en-US" sz="2000" dirty="0"/>
              <a:t>the Court ruled that it was legal for Louisiana to require </a:t>
            </a:r>
            <a:r>
              <a:rPr lang="en-US" sz="2000" dirty="0" smtClean="0"/>
              <a:t>“</a:t>
            </a:r>
            <a:r>
              <a:rPr lang="en-US" sz="2000" b="1" i="1" dirty="0" smtClean="0"/>
              <a:t>separate </a:t>
            </a:r>
            <a:r>
              <a:rPr lang="en-US" sz="2000" b="1" i="1" dirty="0"/>
              <a:t>but </a:t>
            </a:r>
            <a:r>
              <a:rPr lang="en-US" sz="2000" b="1" i="1" dirty="0" smtClean="0"/>
              <a:t>equal</a:t>
            </a:r>
            <a:r>
              <a:rPr lang="en-US" sz="2000" dirty="0" smtClean="0"/>
              <a:t>” </a:t>
            </a:r>
            <a:r>
              <a:rPr lang="en-US" sz="2000" dirty="0"/>
              <a:t>treatment in a public accommodation (a railway car).</a:t>
            </a:r>
          </a:p>
          <a:p>
            <a:endParaRPr lang="en-US" dirty="0"/>
          </a:p>
        </p:txBody>
      </p:sp>
    </p:spTree>
    <p:extLst>
      <p:ext uri="{BB962C8B-B14F-4D97-AF65-F5344CB8AC3E}">
        <p14:creationId xmlns:p14="http://schemas.microsoft.com/office/powerpoint/2010/main" val="543899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7" y="209456"/>
            <a:ext cx="8913813" cy="914400"/>
          </a:xfrm>
        </p:spPr>
        <p:txBody>
          <a:bodyPr>
            <a:noAutofit/>
          </a:bodyPr>
          <a:lstStyle/>
          <a:p>
            <a:r>
              <a:rPr lang="en-US" sz="2800" b="1" u="sng" dirty="0"/>
              <a:t>Lesson 3 Selecting Supreme Court Justices</a:t>
            </a:r>
            <a:r>
              <a:rPr lang="en-US" sz="2800" dirty="0"/>
              <a:t/>
            </a:r>
            <a:br>
              <a:rPr lang="en-US" sz="2800" dirty="0"/>
            </a:br>
            <a:endParaRPr lang="en-US" sz="2800" dirty="0"/>
          </a:p>
        </p:txBody>
      </p:sp>
      <p:sp>
        <p:nvSpPr>
          <p:cNvPr id="3" name="Content Placeholder 2"/>
          <p:cNvSpPr>
            <a:spLocks noGrp="1"/>
          </p:cNvSpPr>
          <p:nvPr>
            <p:ph idx="1"/>
          </p:nvPr>
        </p:nvSpPr>
        <p:spPr/>
        <p:txBody>
          <a:bodyPr>
            <a:normAutofit lnSpcReduction="10000"/>
          </a:bodyPr>
          <a:lstStyle/>
          <a:p>
            <a:pPr marL="0" lvl="0" indent="0">
              <a:buNone/>
            </a:pPr>
            <a:r>
              <a:rPr lang="en-US" dirty="0" smtClean="0"/>
              <a:t>a. Understanding </a:t>
            </a:r>
            <a:r>
              <a:rPr lang="en-US" dirty="0"/>
              <a:t>the </a:t>
            </a:r>
            <a:r>
              <a:rPr lang="en-US" dirty="0" smtClean="0"/>
              <a:t>law</a:t>
            </a:r>
          </a:p>
          <a:p>
            <a:pPr marL="0" lvl="0" indent="0">
              <a:buNone/>
            </a:pPr>
            <a:r>
              <a:rPr lang="en-US" dirty="0" smtClean="0"/>
              <a:t>b. Good education</a:t>
            </a:r>
          </a:p>
          <a:p>
            <a:pPr marL="0" lvl="0" indent="0">
              <a:buNone/>
            </a:pPr>
            <a:r>
              <a:rPr lang="en-US" dirty="0" smtClean="0"/>
              <a:t>c. Ability </a:t>
            </a:r>
            <a:r>
              <a:rPr lang="en-US" dirty="0"/>
              <a:t>to listen carefully</a:t>
            </a:r>
          </a:p>
          <a:p>
            <a:pPr marL="0" lvl="0" indent="0">
              <a:buNone/>
            </a:pPr>
            <a:r>
              <a:rPr lang="en-US" dirty="0" smtClean="0"/>
              <a:t>d. Problem </a:t>
            </a:r>
            <a:r>
              <a:rPr lang="en-US" dirty="0"/>
              <a:t>solving skills</a:t>
            </a:r>
          </a:p>
          <a:p>
            <a:pPr marL="0" lvl="0" indent="0">
              <a:buNone/>
            </a:pPr>
            <a:r>
              <a:rPr lang="en-US" dirty="0" smtClean="0"/>
              <a:t>e. Ability </a:t>
            </a:r>
            <a:r>
              <a:rPr lang="en-US" dirty="0"/>
              <a:t>to write and speak clearly</a:t>
            </a:r>
          </a:p>
          <a:p>
            <a:pPr marL="0" lvl="0" indent="0">
              <a:buNone/>
            </a:pPr>
            <a:r>
              <a:rPr lang="en-US" dirty="0" smtClean="0"/>
              <a:t>f. Understanding </a:t>
            </a:r>
            <a:r>
              <a:rPr lang="en-US" dirty="0"/>
              <a:t>of U.S. </a:t>
            </a:r>
            <a:r>
              <a:rPr lang="en-US" dirty="0" smtClean="0"/>
              <a:t>history</a:t>
            </a:r>
          </a:p>
          <a:p>
            <a:pPr marL="0" indent="0">
              <a:buNone/>
            </a:pPr>
            <a:r>
              <a:rPr lang="en-US" dirty="0" smtClean="0"/>
              <a:t>g. </a:t>
            </a:r>
            <a:r>
              <a:rPr lang="en-US" dirty="0"/>
              <a:t>Success in overcoming personal challenges</a:t>
            </a:r>
          </a:p>
          <a:p>
            <a:pPr marL="0" lvl="0" indent="0">
              <a:buNone/>
            </a:pPr>
            <a:endParaRPr lang="en-US" dirty="0"/>
          </a:p>
        </p:txBody>
      </p:sp>
      <p:sp>
        <p:nvSpPr>
          <p:cNvPr id="5" name="Rectangle 4"/>
          <p:cNvSpPr/>
          <p:nvPr/>
        </p:nvSpPr>
        <p:spPr>
          <a:xfrm>
            <a:off x="1684384" y="1335872"/>
            <a:ext cx="4572000" cy="646331"/>
          </a:xfrm>
          <a:prstGeom prst="rect">
            <a:avLst/>
          </a:prstGeom>
        </p:spPr>
        <p:txBody>
          <a:bodyPr>
            <a:spAutoFit/>
          </a:bodyPr>
          <a:lstStyle/>
          <a:p>
            <a:r>
              <a:rPr lang="en-US" b="1" dirty="0"/>
              <a:t>What affects the selection process for Supreme Court justices?</a:t>
            </a:r>
          </a:p>
        </p:txBody>
      </p:sp>
    </p:spTree>
    <p:extLst>
      <p:ext uri="{BB962C8B-B14F-4D97-AF65-F5344CB8AC3E}">
        <p14:creationId xmlns:p14="http://schemas.microsoft.com/office/powerpoint/2010/main" val="372009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The Function of the Supreme Court</a:t>
            </a:r>
            <a:r>
              <a:rPr lang="en-US" dirty="0"/>
              <a:t/>
            </a:r>
            <a:br>
              <a:rPr lang="en-US" dirty="0"/>
            </a:br>
            <a:endParaRPr lang="en-US" dirty="0"/>
          </a:p>
        </p:txBody>
      </p:sp>
      <p:sp>
        <p:nvSpPr>
          <p:cNvPr id="3" name="Subtitle 2"/>
          <p:cNvSpPr>
            <a:spLocks noGrp="1"/>
          </p:cNvSpPr>
          <p:nvPr>
            <p:ph type="subTitle" idx="1"/>
          </p:nvPr>
        </p:nvSpPr>
        <p:spPr>
          <a:xfrm>
            <a:off x="914400" y="3062164"/>
            <a:ext cx="8001000" cy="3823447"/>
          </a:xfrm>
        </p:spPr>
        <p:txBody>
          <a:bodyPr>
            <a:normAutofit/>
          </a:bodyPr>
          <a:lstStyle/>
          <a:p>
            <a:r>
              <a:rPr lang="en-US" b="1" u="sng" dirty="0" smtClean="0"/>
              <a:t>Lesson </a:t>
            </a:r>
            <a:r>
              <a:rPr lang="en-US" b="1" u="sng" dirty="0"/>
              <a:t>1 Selecting Cases at the Supreme Court</a:t>
            </a:r>
            <a:endParaRPr lang="en-US" dirty="0"/>
          </a:p>
          <a:p>
            <a:pPr marL="285750" indent="-285750">
              <a:buFont typeface="Arial"/>
              <a:buChar char="•"/>
            </a:pPr>
            <a:r>
              <a:rPr lang="en-US" dirty="0"/>
              <a:t>The </a:t>
            </a:r>
            <a:r>
              <a:rPr lang="en-US" dirty="0" smtClean="0"/>
              <a:t>Court’s </a:t>
            </a:r>
            <a:r>
              <a:rPr lang="en-US" b="1" i="1" dirty="0" smtClean="0"/>
              <a:t>primary</a:t>
            </a:r>
            <a:r>
              <a:rPr lang="en-US" dirty="0" smtClean="0"/>
              <a:t> function </a:t>
            </a:r>
            <a:r>
              <a:rPr lang="en-US" dirty="0"/>
              <a:t>is to resolve disputes that arise over the meaning of federal  law and the US Constitution.  </a:t>
            </a:r>
            <a:endParaRPr lang="en-US" dirty="0" smtClean="0"/>
          </a:p>
          <a:p>
            <a:pPr marL="285750" indent="-285750">
              <a:buFont typeface="Arial"/>
              <a:buChar char="•"/>
            </a:pPr>
            <a:r>
              <a:rPr lang="en-US" dirty="0" smtClean="0"/>
              <a:t>The </a:t>
            </a:r>
            <a:r>
              <a:rPr lang="en-US" dirty="0"/>
              <a:t>Courts tries to make sure that federal law </a:t>
            </a:r>
            <a:r>
              <a:rPr lang="en-US" dirty="0" smtClean="0"/>
              <a:t>is </a:t>
            </a:r>
            <a:r>
              <a:rPr lang="en-US" b="1" i="1" dirty="0" smtClean="0"/>
              <a:t>uniform</a:t>
            </a:r>
            <a:r>
              <a:rPr lang="en-US" dirty="0" smtClean="0"/>
              <a:t> and </a:t>
            </a:r>
            <a:r>
              <a:rPr lang="en-US" dirty="0"/>
              <a:t>means the same thing everywhere in the country</a:t>
            </a:r>
            <a:r>
              <a:rPr lang="en-US" dirty="0" smtClean="0"/>
              <a:t>.</a:t>
            </a:r>
          </a:p>
          <a:p>
            <a:pPr marL="285750" indent="-285750">
              <a:buFont typeface="Arial"/>
              <a:buChar char="•"/>
            </a:pPr>
            <a:r>
              <a:rPr lang="en-US" dirty="0"/>
              <a:t>One of the Supreme Court’s most important powers is </a:t>
            </a:r>
            <a:r>
              <a:rPr lang="en-US" b="1" i="1" dirty="0" smtClean="0"/>
              <a:t>judicial review</a:t>
            </a:r>
            <a:r>
              <a:rPr lang="en-US" dirty="0" smtClean="0"/>
              <a:t>.   </a:t>
            </a:r>
            <a:r>
              <a:rPr lang="en-US" dirty="0"/>
              <a:t>Which is the power the Court has to examine the laws and actions of local, state and national governments and to overturn them if they violate the Constitution.  This power is not specifically mentioned in the Constitution. </a:t>
            </a:r>
          </a:p>
          <a:p>
            <a:endParaRPr lang="en-US" dirty="0"/>
          </a:p>
        </p:txBody>
      </p:sp>
      <p:pic>
        <p:nvPicPr>
          <p:cNvPr id="4" name="Picture 3" descr="SCOTUS pic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4300" y="36419"/>
            <a:ext cx="3822700" cy="2120900"/>
          </a:xfrm>
          <a:prstGeom prst="rect">
            <a:avLst/>
          </a:prstGeom>
        </p:spPr>
      </p:pic>
    </p:spTree>
    <p:extLst>
      <p:ext uri="{BB962C8B-B14F-4D97-AF65-F5344CB8AC3E}">
        <p14:creationId xmlns:p14="http://schemas.microsoft.com/office/powerpoint/2010/main" val="491238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affects the selection process for Supreme Court justices?</a:t>
            </a:r>
            <a:endParaRPr lang="en-US" dirty="0"/>
          </a:p>
        </p:txBody>
      </p:sp>
      <p:sp>
        <p:nvSpPr>
          <p:cNvPr id="3" name="Content Placeholder 2"/>
          <p:cNvSpPr>
            <a:spLocks noGrp="1"/>
          </p:cNvSpPr>
          <p:nvPr>
            <p:ph sz="half" idx="1"/>
          </p:nvPr>
        </p:nvSpPr>
        <p:spPr/>
        <p:txBody>
          <a:bodyPr/>
          <a:lstStyle/>
          <a:p>
            <a:pPr marL="0" lvl="0" indent="0">
              <a:buNone/>
            </a:pPr>
            <a:r>
              <a:rPr lang="en-US" sz="3200" dirty="0" smtClean="0"/>
              <a:t>h</a:t>
            </a:r>
            <a:r>
              <a:rPr lang="en-US" dirty="0" smtClean="0"/>
              <a:t>. </a:t>
            </a:r>
            <a:r>
              <a:rPr lang="en-US" sz="3200" dirty="0"/>
              <a:t>A sense of fairness</a:t>
            </a:r>
          </a:p>
          <a:p>
            <a:pPr marL="0" lvl="0" indent="0">
              <a:buNone/>
            </a:pPr>
            <a:r>
              <a:rPr lang="en-US" sz="3200" dirty="0" err="1"/>
              <a:t>i</a:t>
            </a:r>
            <a:r>
              <a:rPr lang="en-US" sz="3200" dirty="0" smtClean="0"/>
              <a:t>. Ability </a:t>
            </a:r>
            <a:r>
              <a:rPr lang="en-US" sz="3200" dirty="0"/>
              <a:t>to compromise</a:t>
            </a:r>
          </a:p>
          <a:p>
            <a:pPr marL="0" lvl="0" indent="0">
              <a:buNone/>
            </a:pPr>
            <a:r>
              <a:rPr lang="en-US" sz="3200" dirty="0" smtClean="0"/>
              <a:t>j. Honesty</a:t>
            </a:r>
            <a:endParaRPr lang="en-US" sz="3200" dirty="0"/>
          </a:p>
          <a:p>
            <a:pPr marL="0" indent="0">
              <a:buNone/>
            </a:pPr>
            <a:endParaRPr lang="en-US" sz="3200" dirty="0" smtClean="0"/>
          </a:p>
        </p:txBody>
      </p:sp>
      <p:pic>
        <p:nvPicPr>
          <p:cNvPr id="5" name="Content Placeholder 4" descr="Clarence Thomas.jpg"/>
          <p:cNvPicPr>
            <a:picLocks noGrp="1" noChangeAspect="1"/>
          </p:cNvPicPr>
          <p:nvPr>
            <p:ph sz="half" idx="2"/>
          </p:nvPr>
        </p:nvPicPr>
        <p:blipFill>
          <a:blip r:embed="rId2">
            <a:extLst>
              <a:ext uri="{28A0092B-C50C-407E-A947-70E740481C1C}">
                <a14:useLocalDpi xmlns:a14="http://schemas.microsoft.com/office/drawing/2010/main" val="0"/>
              </a:ext>
            </a:extLst>
          </a:blip>
          <a:srcRect l="1574" r="1574"/>
          <a:stretch>
            <a:fillRect/>
          </a:stretch>
        </p:blipFill>
        <p:spPr/>
      </p:pic>
    </p:spTree>
    <p:extLst>
      <p:ext uri="{BB962C8B-B14F-4D97-AF65-F5344CB8AC3E}">
        <p14:creationId xmlns:p14="http://schemas.microsoft.com/office/powerpoint/2010/main" val="1940692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Nomination and Confirmation Process</a:t>
            </a:r>
            <a:r>
              <a:rPr lang="en-US" sz="2800" dirty="0"/>
              <a:t/>
            </a:r>
            <a:br>
              <a:rPr lang="en-US" sz="2800" dirty="0"/>
            </a:br>
            <a:endParaRPr lang="en-US" sz="2800" dirty="0"/>
          </a:p>
        </p:txBody>
      </p:sp>
      <p:sp>
        <p:nvSpPr>
          <p:cNvPr id="3" name="Content Placeholder 2"/>
          <p:cNvSpPr>
            <a:spLocks noGrp="1"/>
          </p:cNvSpPr>
          <p:nvPr>
            <p:ph idx="1"/>
          </p:nvPr>
        </p:nvSpPr>
        <p:spPr/>
        <p:txBody>
          <a:bodyPr>
            <a:normAutofit lnSpcReduction="10000"/>
          </a:bodyPr>
          <a:lstStyle/>
          <a:p>
            <a:r>
              <a:rPr lang="en-US" dirty="0"/>
              <a:t>Since Supreme Court justices are appointed for life and are not accountable to anyone but the law, there is much debate and discussion about who should be appointed to the Court.  Interest groups also advocate for candidates of their choice. </a:t>
            </a:r>
            <a:endParaRPr lang="en-US" dirty="0" smtClean="0"/>
          </a:p>
          <a:p>
            <a:r>
              <a:rPr lang="en-US" dirty="0"/>
              <a:t>Interest groups will lobby the White House and members of the Senate Judiciary Committee to try to get appointees who might agree with their positions. Once the president has chosen a candidate, he or she will be introduced to the public and announced as the nominee </a:t>
            </a:r>
          </a:p>
        </p:txBody>
      </p:sp>
    </p:spTree>
    <p:extLst>
      <p:ext uri="{BB962C8B-B14F-4D97-AF65-F5344CB8AC3E}">
        <p14:creationId xmlns:p14="http://schemas.microsoft.com/office/powerpoint/2010/main" val="3811945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Nomination and Confirmation Process</a:t>
            </a:r>
            <a:r>
              <a:rPr lang="en-US" sz="2800" dirty="0"/>
              <a:t/>
            </a:r>
            <a:br>
              <a:rPr lang="en-US" sz="2800" dirty="0"/>
            </a:br>
            <a:endParaRPr lang="en-US" sz="2800" dirty="0"/>
          </a:p>
        </p:txBody>
      </p:sp>
      <p:sp>
        <p:nvSpPr>
          <p:cNvPr id="3" name="Content Placeholder 2"/>
          <p:cNvSpPr>
            <a:spLocks noGrp="1"/>
          </p:cNvSpPr>
          <p:nvPr>
            <p:ph idx="1"/>
          </p:nvPr>
        </p:nvSpPr>
        <p:spPr/>
        <p:txBody>
          <a:bodyPr>
            <a:normAutofit/>
          </a:bodyPr>
          <a:lstStyle/>
          <a:p>
            <a:r>
              <a:rPr lang="en-US" dirty="0"/>
              <a:t>The nominee begins working to get confirmed by the </a:t>
            </a:r>
            <a:r>
              <a:rPr lang="en-US" b="1" i="1" dirty="0" smtClean="0"/>
              <a:t>Senate</a:t>
            </a:r>
            <a:r>
              <a:rPr lang="en-US" dirty="0" smtClean="0"/>
              <a:t>.  </a:t>
            </a:r>
            <a:r>
              <a:rPr lang="en-US" dirty="0"/>
              <a:t>At the Senate Confirmation Hearing, senators ask the nominee questions about his or her qualifications and experiences for the job.  They want to ensure that the nominee is qualified in a personal and </a:t>
            </a:r>
            <a:r>
              <a:rPr lang="en-US" b="1" i="1" dirty="0" smtClean="0"/>
              <a:t>professional </a:t>
            </a:r>
            <a:r>
              <a:rPr lang="en-US" dirty="0" smtClean="0"/>
              <a:t>sense  </a:t>
            </a:r>
            <a:endParaRPr lang="en-US" dirty="0"/>
          </a:p>
          <a:p>
            <a:r>
              <a:rPr lang="en-US" dirty="0"/>
              <a:t>The processes for nominating and confirming </a:t>
            </a:r>
            <a:r>
              <a:rPr lang="en-US" b="1" i="1" dirty="0" smtClean="0"/>
              <a:t>Supreme Court Justices</a:t>
            </a:r>
            <a:r>
              <a:rPr lang="en-US" dirty="0" smtClean="0"/>
              <a:t> are </a:t>
            </a:r>
            <a:r>
              <a:rPr lang="en-US" dirty="0"/>
              <a:t>the same as those for other federal judges.</a:t>
            </a:r>
          </a:p>
          <a:p>
            <a:endParaRPr lang="en-US" dirty="0"/>
          </a:p>
        </p:txBody>
      </p:sp>
    </p:spTree>
    <p:extLst>
      <p:ext uri="{BB962C8B-B14F-4D97-AF65-F5344CB8AC3E}">
        <p14:creationId xmlns:p14="http://schemas.microsoft.com/office/powerpoint/2010/main" val="3196831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Constitutional Requirements</a:t>
            </a:r>
            <a:r>
              <a:rPr lang="en-US" dirty="0"/>
              <a:t/>
            </a:r>
            <a:br>
              <a:rPr lang="en-US" dirty="0"/>
            </a:br>
            <a:endParaRPr lang="en-US" dirty="0"/>
          </a:p>
        </p:txBody>
      </p:sp>
      <p:sp>
        <p:nvSpPr>
          <p:cNvPr id="3" name="Content Placeholder 2"/>
          <p:cNvSpPr>
            <a:spLocks noGrp="1"/>
          </p:cNvSpPr>
          <p:nvPr>
            <p:ph sz="half" idx="1"/>
          </p:nvPr>
        </p:nvSpPr>
        <p:spPr/>
        <p:txBody>
          <a:bodyPr>
            <a:normAutofit fontScale="92500"/>
          </a:bodyPr>
          <a:lstStyle/>
          <a:p>
            <a:pPr lvl="0">
              <a:buFont typeface="+mj-lt"/>
              <a:buAutoNum type="arabicPeriod"/>
            </a:pPr>
            <a:r>
              <a:rPr lang="en-US" sz="3200" dirty="0"/>
              <a:t>The person must be nominated by the president and</a:t>
            </a:r>
          </a:p>
          <a:p>
            <a:pPr lvl="0">
              <a:buFont typeface="+mj-lt"/>
              <a:buAutoNum type="arabicPeriod"/>
            </a:pPr>
            <a:r>
              <a:rPr lang="en-US" sz="3200" dirty="0"/>
              <a:t>Receive the consent of the Senate</a:t>
            </a:r>
          </a:p>
          <a:p>
            <a:endParaRPr lang="en-US" dirty="0"/>
          </a:p>
        </p:txBody>
      </p:sp>
      <p:pic>
        <p:nvPicPr>
          <p:cNvPr id="5" name="Content Placeholder 4" descr="Anthony Kennedy.jpg"/>
          <p:cNvPicPr>
            <a:picLocks noGrp="1" noChangeAspect="1"/>
          </p:cNvPicPr>
          <p:nvPr>
            <p:ph sz="half" idx="2"/>
          </p:nvPr>
        </p:nvPicPr>
        <p:blipFill>
          <a:blip r:embed="rId2">
            <a:extLst>
              <a:ext uri="{28A0092B-C50C-407E-A947-70E740481C1C}">
                <a14:useLocalDpi xmlns:a14="http://schemas.microsoft.com/office/drawing/2010/main" val="0"/>
              </a:ext>
            </a:extLst>
          </a:blip>
          <a:srcRect l="1574" r="1574"/>
          <a:stretch>
            <a:fillRect/>
          </a:stretch>
        </p:blipFill>
        <p:spPr/>
      </p:pic>
      <p:sp>
        <p:nvSpPr>
          <p:cNvPr id="6" name="TextBox 5"/>
          <p:cNvSpPr txBox="1"/>
          <p:nvPr/>
        </p:nvSpPr>
        <p:spPr>
          <a:xfrm>
            <a:off x="5459104" y="6276975"/>
            <a:ext cx="3030361" cy="369332"/>
          </a:xfrm>
          <a:prstGeom prst="rect">
            <a:avLst/>
          </a:prstGeom>
          <a:noFill/>
        </p:spPr>
        <p:txBody>
          <a:bodyPr wrap="square" rtlCol="0">
            <a:spAutoFit/>
          </a:bodyPr>
          <a:lstStyle/>
          <a:p>
            <a:r>
              <a:rPr lang="en-US" dirty="0" smtClean="0"/>
              <a:t>Anthony Kennedy </a:t>
            </a:r>
            <a:endParaRPr lang="en-US" dirty="0"/>
          </a:p>
        </p:txBody>
      </p:sp>
    </p:spTree>
    <p:extLst>
      <p:ext uri="{BB962C8B-B14F-4D97-AF65-F5344CB8AC3E}">
        <p14:creationId xmlns:p14="http://schemas.microsoft.com/office/powerpoint/2010/main" val="114488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Confirmation by the Senate</a:t>
            </a:r>
            <a:r>
              <a:rPr lang="en-US" dirty="0"/>
              <a:t/>
            </a:r>
            <a:br>
              <a:rPr lang="en-US" dirty="0"/>
            </a:br>
            <a:endParaRPr lang="en-US" dirty="0"/>
          </a:p>
        </p:txBody>
      </p:sp>
      <p:sp>
        <p:nvSpPr>
          <p:cNvPr id="3" name="Content Placeholder 2"/>
          <p:cNvSpPr>
            <a:spLocks noGrp="1"/>
          </p:cNvSpPr>
          <p:nvPr>
            <p:ph sz="half" idx="1"/>
          </p:nvPr>
        </p:nvSpPr>
        <p:spPr/>
        <p:txBody>
          <a:bodyPr>
            <a:normAutofit lnSpcReduction="10000"/>
          </a:bodyPr>
          <a:lstStyle/>
          <a:p>
            <a:r>
              <a:rPr lang="en-US" sz="2400" dirty="0"/>
              <a:t>Today, we expect a Supreme Court nomination to be a major political and media event. Now, confirmations are neither fast nor easy and are usually </a:t>
            </a:r>
            <a:r>
              <a:rPr lang="en-US" sz="2400" b="1" i="1" dirty="0" smtClean="0"/>
              <a:t>contentious</a:t>
            </a:r>
          </a:p>
          <a:p>
            <a:r>
              <a:rPr lang="en-US" sz="2400" dirty="0" smtClean="0"/>
              <a:t>Meet </a:t>
            </a:r>
            <a:r>
              <a:rPr lang="en-US" sz="2400" dirty="0" smtClean="0">
                <a:latin typeface="Bookman Old Style" panose="02050604050505020204" pitchFamily="18" charset="0"/>
              </a:rPr>
              <a:t>Robert Bork</a:t>
            </a:r>
            <a:endParaRPr lang="en-US" sz="2400" dirty="0">
              <a:latin typeface="Bookman Old Style" panose="02050604050505020204" pitchFamily="18" charset="0"/>
            </a:endParaRP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70811" y="2312126"/>
            <a:ext cx="3684907" cy="3278777"/>
          </a:xfrm>
        </p:spPr>
      </p:pic>
      <p:sp>
        <p:nvSpPr>
          <p:cNvPr id="7" name="Right Arrow 6"/>
          <p:cNvSpPr/>
          <p:nvPr/>
        </p:nvSpPr>
        <p:spPr>
          <a:xfrm>
            <a:off x="4245429" y="5233810"/>
            <a:ext cx="625382" cy="914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6369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Process and Politics</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2800" dirty="0"/>
              <a:t>As soon as a sitting justice announces his or her retirement, or if a justice dies, both the White House and the Senate Judiciary Committee begin working on the nomination process.  Presidents get a tremendous amount of advice from staff and advocacy groups and often interview a short list of candidates before announcing the </a:t>
            </a:r>
            <a:r>
              <a:rPr lang="en-US" sz="2800" b="1" i="1" dirty="0" smtClean="0"/>
              <a:t>nominee</a:t>
            </a:r>
            <a:endParaRPr lang="en-US" sz="2800" b="1" i="1" dirty="0"/>
          </a:p>
        </p:txBody>
      </p:sp>
    </p:spTree>
    <p:extLst>
      <p:ext uri="{BB962C8B-B14F-4D97-AF65-F5344CB8AC3E}">
        <p14:creationId xmlns:p14="http://schemas.microsoft.com/office/powerpoint/2010/main" val="969535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and the Politics</a:t>
            </a:r>
            <a:endParaRPr lang="en-US" dirty="0"/>
          </a:p>
        </p:txBody>
      </p:sp>
      <p:sp>
        <p:nvSpPr>
          <p:cNvPr id="3" name="Content Placeholder 2"/>
          <p:cNvSpPr>
            <a:spLocks noGrp="1"/>
          </p:cNvSpPr>
          <p:nvPr>
            <p:ph idx="1"/>
          </p:nvPr>
        </p:nvSpPr>
        <p:spPr/>
        <p:txBody>
          <a:bodyPr>
            <a:normAutofit/>
          </a:bodyPr>
          <a:lstStyle/>
          <a:p>
            <a:r>
              <a:rPr lang="en-US" sz="3200" dirty="0"/>
              <a:t>Interest groups will lobby the White House and members of the Senate Judiciary Committee to try to get appointees who might agree with their positions.   </a:t>
            </a:r>
          </a:p>
          <a:p>
            <a:endParaRPr lang="en-US" sz="3200" dirty="0"/>
          </a:p>
        </p:txBody>
      </p:sp>
    </p:spTree>
    <p:extLst>
      <p:ext uri="{BB962C8B-B14F-4D97-AF65-F5344CB8AC3E}">
        <p14:creationId xmlns:p14="http://schemas.microsoft.com/office/powerpoint/2010/main" val="76766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 and Ideology</a:t>
            </a:r>
            <a:endParaRPr lang="en-US" dirty="0"/>
          </a:p>
        </p:txBody>
      </p:sp>
      <p:sp>
        <p:nvSpPr>
          <p:cNvPr id="3" name="Content Placeholder 2"/>
          <p:cNvSpPr>
            <a:spLocks noGrp="1"/>
          </p:cNvSpPr>
          <p:nvPr>
            <p:ph idx="1"/>
          </p:nvPr>
        </p:nvSpPr>
        <p:spPr/>
        <p:txBody>
          <a:bodyPr>
            <a:noAutofit/>
          </a:bodyPr>
          <a:lstStyle/>
          <a:p>
            <a:r>
              <a:rPr lang="en-US" sz="2400" dirty="0"/>
              <a:t>One way the </a:t>
            </a:r>
            <a:r>
              <a:rPr lang="en-US" sz="2400" b="1" i="1" dirty="0" smtClean="0"/>
              <a:t>president </a:t>
            </a:r>
            <a:r>
              <a:rPr lang="en-US" sz="2400" dirty="0"/>
              <a:t>can have an impact well beyond the term of the presidency is by placing someone on the Court who shares the </a:t>
            </a:r>
            <a:r>
              <a:rPr lang="en-US" sz="2400" dirty="0" smtClean="0"/>
              <a:t>president’s </a:t>
            </a:r>
            <a:r>
              <a:rPr lang="en-US" sz="2400" b="1" i="1" dirty="0" smtClean="0"/>
              <a:t>ideological</a:t>
            </a:r>
            <a:r>
              <a:rPr lang="en-US" sz="2400" dirty="0" smtClean="0"/>
              <a:t> </a:t>
            </a:r>
            <a:r>
              <a:rPr lang="en-US" sz="2400" dirty="0"/>
              <a:t>perspective.  Some presidents nominate judges with long public records of deciding cases that they can look to: others, by contrast nominate candidates with little of no </a:t>
            </a:r>
            <a:r>
              <a:rPr lang="en-US" sz="2400" b="1" i="1" dirty="0" smtClean="0"/>
              <a:t>judicial record </a:t>
            </a:r>
            <a:r>
              <a:rPr lang="en-US" sz="2400" dirty="0" smtClean="0"/>
              <a:t>to </a:t>
            </a:r>
            <a:r>
              <a:rPr lang="en-US" sz="2400" dirty="0"/>
              <a:t>investigate </a:t>
            </a:r>
          </a:p>
        </p:txBody>
      </p:sp>
    </p:spTree>
    <p:extLst>
      <p:ext uri="{BB962C8B-B14F-4D97-AF65-F5344CB8AC3E}">
        <p14:creationId xmlns:p14="http://schemas.microsoft.com/office/powerpoint/2010/main" val="1932556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Representativeness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The justices on the Supreme Court as of 2014 had remarkably similar law backgrounds. All attended either Harvard or Yale law schools and spent most of their professional lives wither as law school professors or involved in </a:t>
            </a:r>
            <a:r>
              <a:rPr lang="en-US" sz="2800" b="1" i="1" dirty="0" smtClean="0"/>
              <a:t>appellate litigation </a:t>
            </a:r>
            <a:r>
              <a:rPr lang="en-US" sz="2800" dirty="0" smtClean="0"/>
              <a:t>(</a:t>
            </a:r>
            <a:r>
              <a:rPr lang="en-US" sz="2800" dirty="0"/>
              <a:t>as lawyers or judges) </a:t>
            </a:r>
          </a:p>
        </p:txBody>
      </p:sp>
    </p:spTree>
    <p:extLst>
      <p:ext uri="{BB962C8B-B14F-4D97-AF65-F5344CB8AC3E}">
        <p14:creationId xmlns:p14="http://schemas.microsoft.com/office/powerpoint/2010/main" val="3418401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4 Constitutional Interpretation</a:t>
            </a:r>
            <a:endParaRPr lang="en-US" dirty="0"/>
          </a:p>
        </p:txBody>
      </p:sp>
      <p:sp>
        <p:nvSpPr>
          <p:cNvPr id="3" name="Content Placeholder 2"/>
          <p:cNvSpPr>
            <a:spLocks noGrp="1"/>
          </p:cNvSpPr>
          <p:nvPr>
            <p:ph sz="half" idx="1"/>
          </p:nvPr>
        </p:nvSpPr>
        <p:spPr/>
        <p:txBody>
          <a:bodyPr>
            <a:normAutofit lnSpcReduction="10000"/>
          </a:bodyPr>
          <a:lstStyle/>
          <a:p>
            <a:r>
              <a:rPr lang="en-US" dirty="0"/>
              <a:t>Some advocate</a:t>
            </a:r>
            <a:r>
              <a:rPr lang="en-US" b="1" i="1" dirty="0"/>
              <a:t> </a:t>
            </a:r>
            <a:r>
              <a:rPr lang="en-US" b="1" i="1" dirty="0" smtClean="0"/>
              <a:t>judicial restraint</a:t>
            </a:r>
            <a:r>
              <a:rPr lang="en-US" dirty="0" smtClean="0"/>
              <a:t> others </a:t>
            </a:r>
            <a:r>
              <a:rPr lang="en-US" dirty="0"/>
              <a:t>argue for </a:t>
            </a:r>
            <a:r>
              <a:rPr lang="en-US" b="1" i="1" dirty="0" smtClean="0"/>
              <a:t>judicial activism</a:t>
            </a:r>
          </a:p>
          <a:p>
            <a:r>
              <a:rPr lang="en-US" b="1" dirty="0"/>
              <a:t>Judicial Restraint and Judicial Activism</a:t>
            </a:r>
            <a:r>
              <a:rPr lang="en-US" dirty="0"/>
              <a:t> </a:t>
            </a:r>
            <a:endParaRPr lang="en-US" dirty="0" smtClean="0"/>
          </a:p>
          <a:p>
            <a:r>
              <a:rPr lang="en-US" dirty="0"/>
              <a:t>Those who support judicial restraint believe that the Court should </a:t>
            </a:r>
            <a:r>
              <a:rPr lang="en-US" b="1" i="1" dirty="0" smtClean="0"/>
              <a:t>avoid </a:t>
            </a:r>
            <a:r>
              <a:rPr lang="en-US" dirty="0" smtClean="0"/>
              <a:t> </a:t>
            </a:r>
            <a:r>
              <a:rPr lang="en-US" dirty="0"/>
              <a:t>overturning laws passed by democratically elected bodies, like Congress or state legislatures.</a:t>
            </a:r>
          </a:p>
          <a:p>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a:t>Those who </a:t>
            </a:r>
            <a:r>
              <a:rPr lang="en-US" b="1" i="1" dirty="0"/>
              <a:t>support </a:t>
            </a:r>
            <a:r>
              <a:rPr lang="en-US" b="1" i="1" dirty="0" smtClean="0"/>
              <a:t>judicial activism</a:t>
            </a:r>
            <a:r>
              <a:rPr lang="en-US" dirty="0" smtClean="0"/>
              <a:t> believe </a:t>
            </a:r>
            <a:r>
              <a:rPr lang="en-US" dirty="0"/>
              <a:t>the opposite: that the Court must step in when Americans’ rights are violated.  This means the Court would actively help settle the difficult social and political questions of the day.  Under Earl Warren, chief justice from 1953-1969, for example, the Court overturned many laws limiting the civil rights of minorities.</a:t>
            </a:r>
          </a:p>
          <a:p>
            <a:pPr marL="0" indent="0">
              <a:buNone/>
            </a:pPr>
            <a:endParaRPr lang="en-US" dirty="0"/>
          </a:p>
          <a:p>
            <a:endParaRPr lang="en-US" dirty="0"/>
          </a:p>
        </p:txBody>
      </p:sp>
    </p:spTree>
    <p:extLst>
      <p:ext uri="{BB962C8B-B14F-4D97-AF65-F5344CB8AC3E}">
        <p14:creationId xmlns:p14="http://schemas.microsoft.com/office/powerpoint/2010/main" val="2194674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t>Lesson 1 Selecting Cases at the Supreme Court </a:t>
            </a:r>
            <a:r>
              <a:rPr lang="en-US" sz="2400" dirty="0"/>
              <a:t/>
            </a:r>
            <a:br>
              <a:rPr lang="en-US" sz="2400" dirty="0"/>
            </a:br>
            <a:endParaRPr lang="en-US" sz="2400" dirty="0"/>
          </a:p>
        </p:txBody>
      </p:sp>
      <p:sp>
        <p:nvSpPr>
          <p:cNvPr id="3" name="Content Placeholder 2"/>
          <p:cNvSpPr>
            <a:spLocks noGrp="1"/>
          </p:cNvSpPr>
          <p:nvPr>
            <p:ph idx="1"/>
          </p:nvPr>
        </p:nvSpPr>
        <p:spPr/>
        <p:txBody>
          <a:bodyPr/>
          <a:lstStyle/>
          <a:p>
            <a:r>
              <a:rPr lang="en-US" dirty="0"/>
              <a:t>This power is not specifically mentioned in the Constitution.  The Supreme Court first exercised this power in 1803, in the case of </a:t>
            </a:r>
            <a:r>
              <a:rPr lang="en-US" b="1" i="1" dirty="0" smtClean="0"/>
              <a:t>Marbury</a:t>
            </a:r>
            <a:r>
              <a:rPr lang="en-US" dirty="0" smtClean="0"/>
              <a:t> vs. </a:t>
            </a:r>
            <a:r>
              <a:rPr lang="en-US" b="1" i="1" dirty="0" smtClean="0"/>
              <a:t>Madison</a:t>
            </a:r>
            <a:r>
              <a:rPr lang="en-US" dirty="0" smtClean="0"/>
              <a:t>, </a:t>
            </a:r>
            <a:r>
              <a:rPr lang="en-US" dirty="0"/>
              <a:t>when the justices unanimously ruled a federal law unconstitutional.  </a:t>
            </a:r>
            <a:endParaRPr lang="en-US" dirty="0" smtClean="0"/>
          </a:p>
          <a:p>
            <a:r>
              <a:rPr lang="en-US" dirty="0" smtClean="0"/>
              <a:t>Almost </a:t>
            </a:r>
            <a:r>
              <a:rPr lang="en-US" dirty="0"/>
              <a:t>10,000 cases are appealed to the Supreme Court every year.  The justices only decide about </a:t>
            </a:r>
            <a:r>
              <a:rPr lang="en-US" b="1" i="1" dirty="0" smtClean="0"/>
              <a:t>80</a:t>
            </a:r>
            <a:r>
              <a:rPr lang="en-US" dirty="0" smtClean="0"/>
              <a:t> cases </a:t>
            </a:r>
            <a:r>
              <a:rPr lang="en-US" dirty="0"/>
              <a:t>each term.</a:t>
            </a:r>
          </a:p>
          <a:p>
            <a:endParaRPr lang="en-US" dirty="0"/>
          </a:p>
        </p:txBody>
      </p:sp>
    </p:spTree>
    <p:extLst>
      <p:ext uri="{BB962C8B-B14F-4D97-AF65-F5344CB8AC3E}">
        <p14:creationId xmlns:p14="http://schemas.microsoft.com/office/powerpoint/2010/main" val="3369210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Judicial Restraint and Judicial Activism</a:t>
            </a:r>
            <a:r>
              <a:rPr lang="en-US" sz="2800" dirty="0"/>
              <a:t/>
            </a:r>
            <a:br>
              <a:rPr lang="en-US" sz="2800" dirty="0"/>
            </a:br>
            <a:endParaRPr lang="en-US" sz="2800" dirty="0"/>
          </a:p>
        </p:txBody>
      </p:sp>
      <p:sp>
        <p:nvSpPr>
          <p:cNvPr id="3" name="Content Placeholder 2"/>
          <p:cNvSpPr>
            <a:spLocks noGrp="1"/>
          </p:cNvSpPr>
          <p:nvPr>
            <p:ph sz="half" idx="1"/>
          </p:nvPr>
        </p:nvSpPr>
        <p:spPr/>
        <p:txBody>
          <a:bodyPr>
            <a:normAutofit lnSpcReduction="10000"/>
          </a:bodyPr>
          <a:lstStyle/>
          <a:p>
            <a:r>
              <a:rPr lang="en-US" dirty="0"/>
              <a:t>Judicial activism can also serve conservative goals. In the 1930s, for example, conservative justices often took </a:t>
            </a:r>
            <a:r>
              <a:rPr lang="en-US" b="1" i="1" dirty="0" smtClean="0"/>
              <a:t>activist</a:t>
            </a:r>
            <a:r>
              <a:rPr lang="en-US" dirty="0" smtClean="0"/>
              <a:t> </a:t>
            </a:r>
            <a:r>
              <a:rPr lang="en-US" dirty="0"/>
              <a:t>positions against New Deal programs intended to regulate the economy.  Historically, liberals have been more likely to support judicial activism, and conservatives have been more likely to support judicial </a:t>
            </a:r>
            <a:r>
              <a:rPr lang="en-US" b="1" i="1" dirty="0" smtClean="0"/>
              <a:t>restraint</a:t>
            </a:r>
            <a:r>
              <a:rPr lang="en-US" dirty="0" smtClean="0"/>
              <a:t>.</a:t>
            </a:r>
            <a:endParaRPr lang="en-US" dirty="0"/>
          </a:p>
          <a:p>
            <a:endParaRPr lang="en-US" dirty="0"/>
          </a:p>
        </p:txBody>
      </p:sp>
      <p:pic>
        <p:nvPicPr>
          <p:cNvPr id="5" name="Content Placeholder 4" descr="Ruth Bader Ginsburg.jpg"/>
          <p:cNvPicPr>
            <a:picLocks noGrp="1" noChangeAspect="1"/>
          </p:cNvPicPr>
          <p:nvPr>
            <p:ph sz="half" idx="2"/>
          </p:nvPr>
        </p:nvPicPr>
        <p:blipFill>
          <a:blip r:embed="rId2">
            <a:extLst>
              <a:ext uri="{28A0092B-C50C-407E-A947-70E740481C1C}">
                <a14:useLocalDpi xmlns:a14="http://schemas.microsoft.com/office/drawing/2010/main" val="0"/>
              </a:ext>
            </a:extLst>
          </a:blip>
          <a:srcRect l="1574" r="1574"/>
          <a:stretch>
            <a:fillRect/>
          </a:stretch>
        </p:blipFill>
        <p:spPr/>
      </p:pic>
    </p:spTree>
    <p:extLst>
      <p:ext uri="{BB962C8B-B14F-4D97-AF65-F5344CB8AC3E}">
        <p14:creationId xmlns:p14="http://schemas.microsoft.com/office/powerpoint/2010/main" val="2052001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Influences on Decision Making</a:t>
            </a:r>
            <a:r>
              <a:rPr lang="en-US" dirty="0"/>
              <a:t/>
            </a:r>
            <a:br>
              <a:rPr lang="en-US" dirty="0"/>
            </a:br>
            <a:endParaRPr lang="en-US" dirty="0"/>
          </a:p>
        </p:txBody>
      </p:sp>
      <p:sp>
        <p:nvSpPr>
          <p:cNvPr id="3" name="Content Placeholder 2"/>
          <p:cNvSpPr>
            <a:spLocks noGrp="1"/>
          </p:cNvSpPr>
          <p:nvPr>
            <p:ph sz="half" idx="1"/>
          </p:nvPr>
        </p:nvSpPr>
        <p:spPr/>
        <p:txBody>
          <a:bodyPr>
            <a:noAutofit/>
          </a:bodyPr>
          <a:lstStyle/>
          <a:p>
            <a:r>
              <a:rPr lang="en-US" sz="2800" dirty="0"/>
              <a:t>Two major influences on the decisions justices make are </a:t>
            </a:r>
            <a:r>
              <a:rPr lang="en-US" sz="2800" b="1" i="1" dirty="0" smtClean="0"/>
              <a:t>stare </a:t>
            </a:r>
            <a:r>
              <a:rPr lang="en-US" sz="2800" b="1" i="1" dirty="0" err="1" smtClean="0"/>
              <a:t>decisis</a:t>
            </a:r>
            <a:r>
              <a:rPr lang="en-US" sz="2800" dirty="0" smtClean="0"/>
              <a:t> and </a:t>
            </a:r>
            <a:r>
              <a:rPr lang="en-US" sz="2800" b="1" i="1" dirty="0" smtClean="0"/>
              <a:t>judicial </a:t>
            </a:r>
            <a:r>
              <a:rPr lang="en-US" sz="2800" dirty="0" smtClean="0"/>
              <a:t> </a:t>
            </a:r>
            <a:r>
              <a:rPr lang="en-US" sz="2800" dirty="0"/>
              <a:t>philosophy.</a:t>
            </a:r>
          </a:p>
          <a:p>
            <a:endParaRPr lang="en-US" sz="2800" dirty="0"/>
          </a:p>
        </p:txBody>
      </p:sp>
      <p:pic>
        <p:nvPicPr>
          <p:cNvPr id="5" name="Content Placeholder 4" descr="Samuel Alito.jpg"/>
          <p:cNvPicPr>
            <a:picLocks noGrp="1" noChangeAspect="1"/>
          </p:cNvPicPr>
          <p:nvPr>
            <p:ph sz="half" idx="2"/>
          </p:nvPr>
        </p:nvPicPr>
        <p:blipFill>
          <a:blip r:embed="rId2">
            <a:extLst>
              <a:ext uri="{28A0092B-C50C-407E-A947-70E740481C1C}">
                <a14:useLocalDpi xmlns:a14="http://schemas.microsoft.com/office/drawing/2010/main" val="0"/>
              </a:ext>
            </a:extLst>
          </a:blip>
          <a:srcRect l="1574" r="1574"/>
          <a:stretch>
            <a:fillRect/>
          </a:stretch>
        </p:blipFill>
        <p:spPr/>
      </p:pic>
    </p:spTree>
    <p:extLst>
      <p:ext uri="{BB962C8B-B14F-4D97-AF65-F5344CB8AC3E}">
        <p14:creationId xmlns:p14="http://schemas.microsoft.com/office/powerpoint/2010/main" val="3493273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54070"/>
            <a:ext cx="8915400" cy="1538554"/>
          </a:xfrm>
        </p:spPr>
        <p:txBody>
          <a:bodyPr>
            <a:normAutofit/>
          </a:bodyPr>
          <a:lstStyle/>
          <a:p>
            <a:r>
              <a:rPr lang="en-US" sz="3600" dirty="0" smtClean="0"/>
              <a:t>Stare </a:t>
            </a:r>
            <a:r>
              <a:rPr lang="en-US" sz="3600" dirty="0" err="1" smtClean="0"/>
              <a:t>Decisis</a:t>
            </a:r>
            <a:endParaRPr lang="en-US" sz="3600" dirty="0"/>
          </a:p>
        </p:txBody>
      </p:sp>
      <p:sp>
        <p:nvSpPr>
          <p:cNvPr id="3" name="Subtitle 2"/>
          <p:cNvSpPr>
            <a:spLocks noGrp="1"/>
          </p:cNvSpPr>
          <p:nvPr>
            <p:ph type="subTitle" idx="1"/>
          </p:nvPr>
        </p:nvSpPr>
        <p:spPr>
          <a:xfrm>
            <a:off x="914400" y="5192247"/>
            <a:ext cx="8001000" cy="1665753"/>
          </a:xfrm>
        </p:spPr>
        <p:txBody>
          <a:bodyPr>
            <a:normAutofit fontScale="92500" lnSpcReduction="20000"/>
          </a:bodyPr>
          <a:lstStyle/>
          <a:p>
            <a:r>
              <a:rPr lang="en-US" sz="2000" dirty="0" err="1"/>
              <a:t>sta·re</a:t>
            </a:r>
            <a:r>
              <a:rPr lang="en-US" sz="2000" dirty="0"/>
              <a:t> </a:t>
            </a:r>
            <a:r>
              <a:rPr lang="en-US" sz="2000" dirty="0" err="1"/>
              <a:t>de·ci·sis</a:t>
            </a:r>
            <a:endParaRPr lang="en-US" sz="2000" dirty="0"/>
          </a:p>
          <a:p>
            <a:r>
              <a:rPr lang="en-US" sz="2000" dirty="0"/>
              <a:t>ˌ</a:t>
            </a:r>
            <a:r>
              <a:rPr lang="en-US" sz="2000" dirty="0" err="1"/>
              <a:t>sterē</a:t>
            </a:r>
            <a:r>
              <a:rPr lang="en-US" sz="2000" dirty="0"/>
              <a:t> </a:t>
            </a:r>
            <a:r>
              <a:rPr lang="en-US" sz="2000" dirty="0" err="1"/>
              <a:t>dəˈsīsəs</a:t>
            </a:r>
            <a:r>
              <a:rPr lang="en-US" sz="2000" dirty="0"/>
              <a:t>/</a:t>
            </a:r>
          </a:p>
          <a:p>
            <a:r>
              <a:rPr lang="en-US" sz="2000" i="1" dirty="0" err="1"/>
              <a:t>noun</a:t>
            </a:r>
            <a:r>
              <a:rPr lang="en-US" sz="2000" dirty="0" err="1"/>
              <a:t>LAW</a:t>
            </a:r>
            <a:endParaRPr lang="en-US" sz="2000" dirty="0"/>
          </a:p>
          <a:p>
            <a:r>
              <a:rPr lang="en-US" sz="2000" dirty="0"/>
              <a:t>noun: </a:t>
            </a:r>
            <a:r>
              <a:rPr lang="en-US" sz="2000" b="1" dirty="0"/>
              <a:t>stare </a:t>
            </a:r>
            <a:r>
              <a:rPr lang="en-US" sz="2000" b="1" dirty="0" err="1"/>
              <a:t>decisis</a:t>
            </a:r>
            <a:endParaRPr lang="en-US" sz="2000" dirty="0"/>
          </a:p>
          <a:p>
            <a:r>
              <a:rPr lang="en-US" dirty="0"/>
              <a:t>the legal principle of determining points in litigation according to precedent.</a:t>
            </a:r>
          </a:p>
        </p:txBody>
      </p:sp>
      <p:pic>
        <p:nvPicPr>
          <p:cNvPr id="5" name="Picture Placeholder 4" descr="Marbury v. Madison.jp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2024" b="22024"/>
          <a:stretch>
            <a:fillRect/>
          </a:stretch>
        </p:blipFill>
        <p:spPr>
          <a:xfrm>
            <a:off x="155974" y="178275"/>
            <a:ext cx="8988026" cy="3052952"/>
          </a:xfrm>
        </p:spPr>
      </p:pic>
    </p:spTree>
    <p:extLst>
      <p:ext uri="{BB962C8B-B14F-4D97-AF65-F5344CB8AC3E}">
        <p14:creationId xmlns:p14="http://schemas.microsoft.com/office/powerpoint/2010/main" val="2023469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Precedent and Stare </a:t>
            </a:r>
            <a:r>
              <a:rPr lang="en-US" b="1" dirty="0" err="1"/>
              <a:t>Decisis</a:t>
            </a:r>
            <a:r>
              <a:rPr lang="en-US" dirty="0"/>
              <a:t/>
            </a:r>
            <a:br>
              <a:rPr lang="en-US" dirty="0"/>
            </a:br>
            <a:endParaRPr lang="en-US" dirty="0"/>
          </a:p>
        </p:txBody>
      </p:sp>
      <p:sp>
        <p:nvSpPr>
          <p:cNvPr id="3" name="Content Placeholder 2"/>
          <p:cNvSpPr>
            <a:spLocks noGrp="1"/>
          </p:cNvSpPr>
          <p:nvPr>
            <p:ph sz="half" idx="1"/>
          </p:nvPr>
        </p:nvSpPr>
        <p:spPr/>
        <p:txBody>
          <a:bodyPr>
            <a:noAutofit/>
          </a:bodyPr>
          <a:lstStyle/>
          <a:p>
            <a:r>
              <a:rPr lang="en-US" sz="2000" dirty="0"/>
              <a:t>Stare </a:t>
            </a:r>
            <a:r>
              <a:rPr lang="en-US" sz="2000" dirty="0" err="1"/>
              <a:t>decisis</a:t>
            </a:r>
            <a:r>
              <a:rPr lang="en-US" sz="2000" dirty="0"/>
              <a:t> (“let the decision stand”) once the court rules on a case, its decision serves as precedent, or model, on which to base other decisions in cases that raise the same legal issue. This decision is important because it makes the law </a:t>
            </a:r>
            <a:r>
              <a:rPr lang="en-US" sz="2000" b="1" i="1" dirty="0" smtClean="0"/>
              <a:t>predictable</a:t>
            </a:r>
            <a:r>
              <a:rPr lang="en-US" sz="2000" dirty="0" smtClean="0"/>
              <a:t>. </a:t>
            </a:r>
            <a:endParaRPr lang="en-US" sz="2000" dirty="0"/>
          </a:p>
        </p:txBody>
      </p:sp>
      <p:sp>
        <p:nvSpPr>
          <p:cNvPr id="4" name="Content Placeholder 3"/>
          <p:cNvSpPr>
            <a:spLocks noGrp="1"/>
          </p:cNvSpPr>
          <p:nvPr>
            <p:ph sz="half" idx="2"/>
          </p:nvPr>
        </p:nvSpPr>
        <p:spPr/>
        <p:txBody>
          <a:bodyPr>
            <a:normAutofit lnSpcReduction="10000"/>
          </a:bodyPr>
          <a:lstStyle/>
          <a:p>
            <a:r>
              <a:rPr lang="en-US" sz="2400" dirty="0"/>
              <a:t>On occasion, a justice may also </a:t>
            </a:r>
            <a:r>
              <a:rPr lang="en-US" sz="2400" b="1" i="1" dirty="0" smtClean="0"/>
              <a:t>advocate</a:t>
            </a:r>
            <a:r>
              <a:rPr lang="en-US" sz="2400" dirty="0" smtClean="0"/>
              <a:t> </a:t>
            </a:r>
            <a:r>
              <a:rPr lang="en-US" sz="2400" dirty="0"/>
              <a:t>for not adhering to precedent when he or she believes the original precedent was wrongly decided.</a:t>
            </a:r>
          </a:p>
          <a:p>
            <a:r>
              <a:rPr lang="en-US" b="1" dirty="0"/>
              <a:t> </a:t>
            </a:r>
            <a:endParaRPr lang="en-US" dirty="0"/>
          </a:p>
          <a:p>
            <a:endParaRPr lang="en-US" dirty="0"/>
          </a:p>
        </p:txBody>
      </p:sp>
    </p:spTree>
    <p:extLst>
      <p:ext uri="{BB962C8B-B14F-4D97-AF65-F5344CB8AC3E}">
        <p14:creationId xmlns:p14="http://schemas.microsoft.com/office/powerpoint/2010/main" val="2727788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Lesson 4 Constitutional Interpretation</a:t>
            </a:r>
            <a:r>
              <a:rPr lang="en-US" dirty="0"/>
              <a:t/>
            </a:r>
            <a:br>
              <a:rPr lang="en-US" dirty="0"/>
            </a:br>
            <a:endParaRPr lang="en-US" dirty="0"/>
          </a:p>
        </p:txBody>
      </p:sp>
      <p:sp>
        <p:nvSpPr>
          <p:cNvPr id="3" name="Content Placeholder 2"/>
          <p:cNvSpPr>
            <a:spLocks noGrp="1"/>
          </p:cNvSpPr>
          <p:nvPr>
            <p:ph type="subTitle" idx="1"/>
          </p:nvPr>
        </p:nvSpPr>
        <p:spPr/>
        <p:txBody>
          <a:bodyPr/>
          <a:lstStyle/>
          <a:p>
            <a:r>
              <a:rPr lang="en-US" sz="2800" dirty="0"/>
              <a:t>Some advocate </a:t>
            </a:r>
            <a:r>
              <a:rPr lang="en-US" sz="2800" b="1" i="1" dirty="0" smtClean="0"/>
              <a:t>judicial restraint </a:t>
            </a:r>
            <a:r>
              <a:rPr lang="en-US" sz="2800" dirty="0" smtClean="0"/>
              <a:t>others </a:t>
            </a:r>
            <a:r>
              <a:rPr lang="en-US" sz="2800" dirty="0"/>
              <a:t>argue for </a:t>
            </a:r>
            <a:r>
              <a:rPr lang="en-US" sz="2800" b="1" i="1" dirty="0" smtClean="0"/>
              <a:t>judicial activism</a:t>
            </a:r>
            <a:endParaRPr lang="en-US" sz="2800" b="1" i="1" dirty="0"/>
          </a:p>
          <a:p>
            <a:endParaRPr lang="en-US" dirty="0"/>
          </a:p>
        </p:txBody>
      </p:sp>
      <p:pic>
        <p:nvPicPr>
          <p:cNvPr id="8" name="Picture Placeholder 7" descr="Judicial Activism.jp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02" b="102"/>
          <a:stretch>
            <a:fillRect/>
          </a:stretch>
        </p:blipFill>
        <p:spPr>
          <a:xfrm>
            <a:off x="382947" y="722686"/>
            <a:ext cx="4530937" cy="3387811"/>
          </a:xfrm>
        </p:spPr>
      </p:pic>
      <p:pic>
        <p:nvPicPr>
          <p:cNvPr id="9" name="Picture Placeholder 8" descr="Thomas &amp; Scalia.jpg"/>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607" r="1607"/>
          <a:stretch>
            <a:fillRect/>
          </a:stretch>
        </p:blipFill>
        <p:spPr/>
      </p:pic>
      <p:sp>
        <p:nvSpPr>
          <p:cNvPr id="5" name="Rectangle 4"/>
          <p:cNvSpPr/>
          <p:nvPr/>
        </p:nvSpPr>
        <p:spPr>
          <a:xfrm>
            <a:off x="2695099" y="261021"/>
            <a:ext cx="4289906" cy="461665"/>
          </a:xfrm>
          <a:prstGeom prst="rect">
            <a:avLst/>
          </a:prstGeom>
        </p:spPr>
        <p:txBody>
          <a:bodyPr wrap="none">
            <a:spAutoFit/>
          </a:bodyPr>
          <a:lstStyle/>
          <a:p>
            <a:r>
              <a:rPr lang="en-US" sz="2400" b="1" dirty="0"/>
              <a:t>Interpreting the Constitution</a:t>
            </a:r>
            <a:endParaRPr lang="en-US" sz="2400" dirty="0"/>
          </a:p>
        </p:txBody>
      </p:sp>
    </p:spTree>
    <p:extLst>
      <p:ext uri="{BB962C8B-B14F-4D97-AF65-F5344CB8AC3E}">
        <p14:creationId xmlns:p14="http://schemas.microsoft.com/office/powerpoint/2010/main" val="437672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Judicial Restraint and Judicial Activism</a:t>
            </a:r>
            <a:r>
              <a:rPr lang="en-US" sz="2800" dirty="0"/>
              <a:t/>
            </a:r>
            <a:br>
              <a:rPr lang="en-US" sz="2800" dirty="0"/>
            </a:br>
            <a:endParaRPr lang="en-US" sz="2800" dirty="0"/>
          </a:p>
        </p:txBody>
      </p:sp>
      <p:sp>
        <p:nvSpPr>
          <p:cNvPr id="3" name="Content Placeholder 2"/>
          <p:cNvSpPr>
            <a:spLocks noGrp="1"/>
          </p:cNvSpPr>
          <p:nvPr>
            <p:ph idx="1"/>
          </p:nvPr>
        </p:nvSpPr>
        <p:spPr/>
        <p:txBody>
          <a:bodyPr>
            <a:normAutofit/>
          </a:bodyPr>
          <a:lstStyle/>
          <a:p>
            <a:r>
              <a:rPr lang="en-US" dirty="0"/>
              <a:t>Those who support judicial restraint believe that the Court should </a:t>
            </a:r>
            <a:r>
              <a:rPr lang="en-US" b="1" i="1" dirty="0" smtClean="0"/>
              <a:t>avoid</a:t>
            </a:r>
            <a:r>
              <a:rPr lang="en-US" dirty="0" smtClean="0"/>
              <a:t> </a:t>
            </a:r>
            <a:r>
              <a:rPr lang="en-US" dirty="0"/>
              <a:t>overturning laws passed by democratically elected bodies, like Congress or state legislatures.</a:t>
            </a:r>
          </a:p>
          <a:p>
            <a:r>
              <a:rPr lang="en-US" dirty="0"/>
              <a:t>Those who support </a:t>
            </a:r>
            <a:r>
              <a:rPr lang="en-US" b="1" i="1" dirty="0" smtClean="0"/>
              <a:t>judicial activism </a:t>
            </a:r>
            <a:r>
              <a:rPr lang="en-US" dirty="0" smtClean="0"/>
              <a:t>believe </a:t>
            </a:r>
            <a:r>
              <a:rPr lang="en-US" dirty="0"/>
              <a:t>the opposite: that the Court must step in when Americans’ rights are violated.  This means the Court would actively help settle the difficult social and political questions of the day.  Under Earl Warren, chief justice from 1953-1969, for example, the Court overturned many laws limiting the civil rights of minorities.</a:t>
            </a:r>
          </a:p>
          <a:p>
            <a:endParaRPr lang="en-US" dirty="0"/>
          </a:p>
        </p:txBody>
      </p:sp>
    </p:spTree>
    <p:extLst>
      <p:ext uri="{BB962C8B-B14F-4D97-AF65-F5344CB8AC3E}">
        <p14:creationId xmlns:p14="http://schemas.microsoft.com/office/powerpoint/2010/main" val="2830367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Judicial Restraint and Judicial Activism</a:t>
            </a:r>
            <a:endParaRPr lang="en-US" sz="2800" dirty="0"/>
          </a:p>
        </p:txBody>
      </p:sp>
      <p:sp>
        <p:nvSpPr>
          <p:cNvPr id="3" name="Content Placeholder 2"/>
          <p:cNvSpPr>
            <a:spLocks noGrp="1"/>
          </p:cNvSpPr>
          <p:nvPr>
            <p:ph sz="half" idx="1"/>
          </p:nvPr>
        </p:nvSpPr>
        <p:spPr/>
        <p:txBody>
          <a:bodyPr>
            <a:normAutofit lnSpcReduction="10000"/>
          </a:bodyPr>
          <a:lstStyle/>
          <a:p>
            <a:r>
              <a:rPr lang="en-US" dirty="0"/>
              <a:t>Judicial activism can also serve conservative goals. In the 1930s, for example, conservative justices often took </a:t>
            </a:r>
            <a:r>
              <a:rPr lang="en-US" b="1" i="1" dirty="0" smtClean="0"/>
              <a:t>activist</a:t>
            </a:r>
            <a:r>
              <a:rPr lang="en-US" dirty="0" smtClean="0"/>
              <a:t> </a:t>
            </a:r>
            <a:r>
              <a:rPr lang="en-US" dirty="0"/>
              <a:t>positions against New Deal programs intended to regulate the economy.  Historically, liberals have been more likely to support judicial activism, and conservatives have been more likely to support </a:t>
            </a:r>
            <a:r>
              <a:rPr lang="en-US" b="1" i="1" dirty="0"/>
              <a:t>judicial </a:t>
            </a:r>
            <a:r>
              <a:rPr lang="en-US" b="1" i="1" dirty="0" smtClean="0"/>
              <a:t>restraint</a:t>
            </a:r>
            <a:endParaRPr lang="en-US" b="1" i="1" dirty="0"/>
          </a:p>
          <a:p>
            <a:endParaRPr lang="en-US" dirty="0"/>
          </a:p>
        </p:txBody>
      </p:sp>
      <p:pic>
        <p:nvPicPr>
          <p:cNvPr id="5" name="Content Placeholder 4" descr="REA.jpg"/>
          <p:cNvPicPr>
            <a:picLocks noGrp="1" noChangeAspect="1"/>
          </p:cNvPicPr>
          <p:nvPr>
            <p:ph sz="half" idx="2"/>
          </p:nvPr>
        </p:nvPicPr>
        <p:blipFill>
          <a:blip r:embed="rId2">
            <a:extLst>
              <a:ext uri="{28A0092B-C50C-407E-A947-70E740481C1C}">
                <a14:useLocalDpi xmlns:a14="http://schemas.microsoft.com/office/drawing/2010/main" val="0"/>
              </a:ext>
            </a:extLst>
          </a:blip>
          <a:srcRect l="22188" r="22188"/>
          <a:stretch>
            <a:fillRect/>
          </a:stretch>
        </p:blipFill>
        <p:spPr/>
      </p:pic>
    </p:spTree>
    <p:extLst>
      <p:ext uri="{BB962C8B-B14F-4D97-AF65-F5344CB8AC3E}">
        <p14:creationId xmlns:p14="http://schemas.microsoft.com/office/powerpoint/2010/main" val="21543863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Influences on Decision Making</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a:t>Two major influences on the decisions justices make are </a:t>
            </a:r>
            <a:r>
              <a:rPr lang="en-US" sz="2400" b="1" i="1" dirty="0" smtClean="0"/>
              <a:t>precedents</a:t>
            </a:r>
            <a:r>
              <a:rPr lang="en-US" sz="2400" dirty="0" smtClean="0"/>
              <a:t> and </a:t>
            </a:r>
            <a:r>
              <a:rPr lang="en-US" sz="2400" b="1" i="1" dirty="0" smtClean="0"/>
              <a:t>judicial</a:t>
            </a:r>
            <a:r>
              <a:rPr lang="en-US" sz="2400" dirty="0" smtClean="0"/>
              <a:t> </a:t>
            </a:r>
            <a:r>
              <a:rPr lang="en-US" sz="2400" dirty="0"/>
              <a:t>philosophy. </a:t>
            </a:r>
            <a:endParaRPr lang="en-US" sz="2400" dirty="0" smtClean="0"/>
          </a:p>
          <a:p>
            <a:r>
              <a:rPr lang="en-US" sz="2400" dirty="0"/>
              <a:t>Stare </a:t>
            </a:r>
            <a:r>
              <a:rPr lang="en-US" sz="2400" dirty="0" err="1"/>
              <a:t>decisis</a:t>
            </a:r>
            <a:r>
              <a:rPr lang="en-US" sz="2400" dirty="0"/>
              <a:t> (“let the decision stand”) once the court rules on a case, its decision serves as precedent, or model, on which to base other decisions in cases that raise the same legal issue. This decision is important because it makes the </a:t>
            </a:r>
            <a:r>
              <a:rPr lang="en-US" sz="2400" dirty="0" smtClean="0"/>
              <a:t>law </a:t>
            </a:r>
            <a:r>
              <a:rPr lang="en-US" sz="2400" b="1" i="1" dirty="0" smtClean="0"/>
              <a:t>predictable</a:t>
            </a:r>
            <a:r>
              <a:rPr lang="en-US" sz="2400" dirty="0" smtClean="0"/>
              <a:t>.</a:t>
            </a:r>
            <a:endParaRPr lang="en-US" dirty="0"/>
          </a:p>
        </p:txBody>
      </p:sp>
    </p:spTree>
    <p:extLst>
      <p:ext uri="{BB962C8B-B14F-4D97-AF65-F5344CB8AC3E}">
        <p14:creationId xmlns:p14="http://schemas.microsoft.com/office/powerpoint/2010/main" val="1801629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Precedent and Stare </a:t>
            </a:r>
            <a:r>
              <a:rPr lang="en-US" dirty="0" err="1" smtClean="0"/>
              <a:t>Decisis</a:t>
            </a:r>
            <a:endParaRPr lang="en-US" dirty="0"/>
          </a:p>
        </p:txBody>
      </p:sp>
      <p:pic>
        <p:nvPicPr>
          <p:cNvPr id="4" name="Content Placeholder 4" descr="Stare Decisis.jpg"/>
          <p:cNvPicPr>
            <a:picLocks noGrp="1" noChangeAspect="1"/>
          </p:cNvPicPr>
          <p:nvPr>
            <p:ph idx="1"/>
          </p:nvPr>
        </p:nvPicPr>
        <p:blipFill rotWithShape="1">
          <a:blip r:embed="rId2">
            <a:extLst>
              <a:ext uri="{28A0092B-C50C-407E-A947-70E740481C1C}">
                <a14:useLocalDpi xmlns:a14="http://schemas.microsoft.com/office/drawing/2010/main" val="0"/>
              </a:ext>
            </a:extLst>
          </a:blip>
          <a:srcRect t="17807" b="17807"/>
          <a:stretch/>
        </p:blipFill>
        <p:spPr>
          <a:xfrm>
            <a:off x="1114424" y="2038256"/>
            <a:ext cx="7610476" cy="3670767"/>
          </a:xfrm>
        </p:spPr>
      </p:pic>
      <p:sp>
        <p:nvSpPr>
          <p:cNvPr id="6" name="Rectangle 5"/>
          <p:cNvSpPr/>
          <p:nvPr/>
        </p:nvSpPr>
        <p:spPr>
          <a:xfrm>
            <a:off x="757590" y="5677237"/>
            <a:ext cx="7967310" cy="923330"/>
          </a:xfrm>
          <a:prstGeom prst="rect">
            <a:avLst/>
          </a:prstGeom>
        </p:spPr>
        <p:txBody>
          <a:bodyPr wrap="square">
            <a:spAutoFit/>
          </a:bodyPr>
          <a:lstStyle/>
          <a:p>
            <a:r>
              <a:rPr lang="en-US" dirty="0"/>
              <a:t>On occasion, a justice may also</a:t>
            </a:r>
            <a:r>
              <a:rPr lang="en-US" b="1" i="1" dirty="0"/>
              <a:t> </a:t>
            </a:r>
            <a:r>
              <a:rPr lang="en-US" b="1" i="1" dirty="0" smtClean="0"/>
              <a:t>advocate</a:t>
            </a:r>
            <a:r>
              <a:rPr lang="en-US" dirty="0" smtClean="0"/>
              <a:t> </a:t>
            </a:r>
            <a:r>
              <a:rPr lang="en-US" dirty="0"/>
              <a:t>for not adhering to precedent when he or she believes the original precedent was wrongly decided.</a:t>
            </a:r>
          </a:p>
        </p:txBody>
      </p:sp>
    </p:spTree>
    <p:extLst>
      <p:ext uri="{BB962C8B-B14F-4D97-AF65-F5344CB8AC3E}">
        <p14:creationId xmlns:p14="http://schemas.microsoft.com/office/powerpoint/2010/main" val="25680852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Philosophy</a:t>
            </a:r>
            <a:endParaRPr lang="en-US" dirty="0"/>
          </a:p>
        </p:txBody>
      </p:sp>
      <p:sp>
        <p:nvSpPr>
          <p:cNvPr id="3" name="Content Placeholder 2"/>
          <p:cNvSpPr>
            <a:spLocks noGrp="1"/>
          </p:cNvSpPr>
          <p:nvPr>
            <p:ph idx="1"/>
          </p:nvPr>
        </p:nvSpPr>
        <p:spPr>
          <a:xfrm>
            <a:off x="1114424" y="2660877"/>
            <a:ext cx="7610476" cy="3670767"/>
          </a:xfrm>
        </p:spPr>
        <p:txBody>
          <a:bodyPr>
            <a:normAutofit fontScale="92500" lnSpcReduction="20000"/>
          </a:bodyPr>
          <a:lstStyle/>
          <a:p>
            <a:r>
              <a:rPr lang="en-US" dirty="0"/>
              <a:t>Supreme Court justices explain their decisions in terms of law and </a:t>
            </a:r>
            <a:r>
              <a:rPr lang="en-US" b="1" i="1" dirty="0" smtClean="0"/>
              <a:t>precedents</a:t>
            </a:r>
            <a:r>
              <a:rPr lang="en-US" dirty="0" smtClean="0"/>
              <a:t>.</a:t>
            </a:r>
          </a:p>
          <a:p>
            <a:r>
              <a:rPr lang="en-US" dirty="0" smtClean="0"/>
              <a:t> </a:t>
            </a:r>
            <a:r>
              <a:rPr lang="en-US" b="1" i="1" dirty="0" err="1" smtClean="0"/>
              <a:t>Originalists</a:t>
            </a:r>
            <a:r>
              <a:rPr lang="en-US" dirty="0" smtClean="0"/>
              <a:t> believe </a:t>
            </a:r>
            <a:r>
              <a:rPr lang="en-US" dirty="0"/>
              <a:t>that the best way to figure out what the Constitution means today is to look at the original understanding of the people who ratified the Constitution or its amendments.  </a:t>
            </a:r>
            <a:endParaRPr lang="en-US" dirty="0" smtClean="0"/>
          </a:p>
          <a:p>
            <a:r>
              <a:rPr lang="en-US" dirty="0" smtClean="0"/>
              <a:t>For </a:t>
            </a:r>
            <a:r>
              <a:rPr lang="en-US" dirty="0"/>
              <a:t>example, </a:t>
            </a:r>
            <a:r>
              <a:rPr lang="en-US" dirty="0" err="1"/>
              <a:t>originalists</a:t>
            </a:r>
            <a:r>
              <a:rPr lang="en-US" dirty="0"/>
              <a:t> would assert that whatever “cruel and unusual punishment” meant when the 8</a:t>
            </a:r>
            <a:r>
              <a:rPr lang="en-US" baseline="30000" dirty="0"/>
              <a:t>th</a:t>
            </a:r>
            <a:r>
              <a:rPr lang="en-US" dirty="0"/>
              <a:t> Amendment was adopted in 1791 is what it means today.  If there is a need to change the meaning of the Constitution, then </a:t>
            </a:r>
            <a:r>
              <a:rPr lang="en-US" dirty="0" err="1"/>
              <a:t>originalists</a:t>
            </a:r>
            <a:r>
              <a:rPr lang="en-US" dirty="0"/>
              <a:t> believe that change should come through the democratic process – by </a:t>
            </a:r>
            <a:r>
              <a:rPr lang="en-US" b="1" i="1" dirty="0" smtClean="0"/>
              <a:t>amending </a:t>
            </a:r>
            <a:r>
              <a:rPr lang="en-US" dirty="0" smtClean="0"/>
              <a:t>the document.</a:t>
            </a:r>
            <a:endParaRPr lang="en-US" dirty="0"/>
          </a:p>
        </p:txBody>
      </p:sp>
    </p:spTree>
    <p:extLst>
      <p:ext uri="{BB962C8B-B14F-4D97-AF65-F5344CB8AC3E}">
        <p14:creationId xmlns:p14="http://schemas.microsoft.com/office/powerpoint/2010/main" val="309455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t>Lesson 1 Selecting Cases at the Supreme Court </a:t>
            </a:r>
            <a:r>
              <a:rPr lang="en-US" sz="2400" dirty="0"/>
              <a:t/>
            </a:r>
            <a:br>
              <a:rPr lang="en-US" sz="2400" dirty="0"/>
            </a:br>
            <a:endParaRPr lang="en-US" sz="2400" dirty="0"/>
          </a:p>
        </p:txBody>
      </p:sp>
      <p:pic>
        <p:nvPicPr>
          <p:cNvPr id="6" name="Content Placeholder 5" descr="SCOTUS pics.jpg"/>
          <p:cNvPicPr>
            <a:picLocks noGrp="1" noChangeAspect="1"/>
          </p:cNvPicPr>
          <p:nvPr>
            <p:ph sz="half" idx="1"/>
          </p:nvPr>
        </p:nvPicPr>
        <p:blipFill>
          <a:blip r:embed="rId2">
            <a:extLst>
              <a:ext uri="{28A0092B-C50C-407E-A947-70E740481C1C}">
                <a14:useLocalDpi xmlns:a14="http://schemas.microsoft.com/office/drawing/2010/main" val="0"/>
              </a:ext>
            </a:extLst>
          </a:blip>
          <a:srcRect l="23132" r="23132"/>
          <a:stretch>
            <a:fillRect/>
          </a:stretch>
        </p:blipFill>
        <p:spPr>
          <a:xfrm>
            <a:off x="1117599" y="2595563"/>
            <a:ext cx="3776737" cy="3898794"/>
          </a:xfrm>
        </p:spPr>
      </p:pic>
      <p:sp>
        <p:nvSpPr>
          <p:cNvPr id="5" name="Content Placeholder 4"/>
          <p:cNvSpPr>
            <a:spLocks noGrp="1"/>
          </p:cNvSpPr>
          <p:nvPr>
            <p:ph sz="half" idx="2"/>
          </p:nvPr>
        </p:nvSpPr>
        <p:spPr/>
        <p:txBody>
          <a:bodyPr>
            <a:normAutofit/>
          </a:bodyPr>
          <a:lstStyle/>
          <a:p>
            <a:r>
              <a:rPr lang="en-US" sz="2800" dirty="0" smtClean="0"/>
              <a:t>The Supreme Court decides which cases it will hear and rule on</a:t>
            </a:r>
            <a:endParaRPr lang="en-US" sz="2800" dirty="0"/>
          </a:p>
        </p:txBody>
      </p:sp>
    </p:spTree>
    <p:extLst>
      <p:ext uri="{BB962C8B-B14F-4D97-AF65-F5344CB8AC3E}">
        <p14:creationId xmlns:p14="http://schemas.microsoft.com/office/powerpoint/2010/main" val="3438577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Supreme Court</a:t>
            </a:r>
            <a:endParaRPr lang="en-US" dirty="0"/>
          </a:p>
        </p:txBody>
      </p:sp>
      <p:sp>
        <p:nvSpPr>
          <p:cNvPr id="3" name="Subtitle 2"/>
          <p:cNvSpPr>
            <a:spLocks noGrp="1"/>
          </p:cNvSpPr>
          <p:nvPr>
            <p:ph type="subTitle" idx="1"/>
          </p:nvPr>
        </p:nvSpPr>
        <p:spPr/>
        <p:txBody>
          <a:bodyPr/>
          <a:lstStyle/>
          <a:p>
            <a:r>
              <a:rPr lang="en-US" dirty="0" smtClean="0"/>
              <a:t>Four Republicans and four Democrats with one to replace for now…</a:t>
            </a:r>
            <a:endParaRPr lang="en-US" dirty="0"/>
          </a:p>
        </p:txBody>
      </p:sp>
      <p:pic>
        <p:nvPicPr>
          <p:cNvPr id="5" name="Picture Placeholder 4" descr="Political Parties &amp; SCOTUS.jp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0971" b="10971"/>
          <a:stretch>
            <a:fillRect/>
          </a:stretch>
        </p:blipFill>
        <p:spPr/>
      </p:pic>
      <p:cxnSp>
        <p:nvCxnSpPr>
          <p:cNvPr id="7" name="Straight Connector 6"/>
          <p:cNvCxnSpPr/>
          <p:nvPr/>
        </p:nvCxnSpPr>
        <p:spPr>
          <a:xfrm>
            <a:off x="2926080" y="2623090"/>
            <a:ext cx="1407831" cy="11872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926080" y="2374587"/>
            <a:ext cx="993763" cy="1435796"/>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429747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Philosophy</a:t>
            </a:r>
            <a:endParaRPr lang="en-US" dirty="0"/>
          </a:p>
        </p:txBody>
      </p:sp>
      <p:sp>
        <p:nvSpPr>
          <p:cNvPr id="3" name="Content Placeholder 2"/>
          <p:cNvSpPr>
            <a:spLocks noGrp="1"/>
          </p:cNvSpPr>
          <p:nvPr>
            <p:ph idx="1"/>
          </p:nvPr>
        </p:nvSpPr>
        <p:spPr/>
        <p:txBody>
          <a:bodyPr>
            <a:normAutofit/>
          </a:bodyPr>
          <a:lstStyle/>
          <a:p>
            <a:r>
              <a:rPr lang="en-US" sz="2400" dirty="0"/>
              <a:t>A different approach is what might be called the </a:t>
            </a:r>
            <a:r>
              <a:rPr lang="en-US" sz="2400" dirty="0" smtClean="0"/>
              <a:t>“</a:t>
            </a:r>
            <a:r>
              <a:rPr lang="en-US" sz="2400" b="1" i="1" dirty="0" smtClean="0"/>
              <a:t>living</a:t>
            </a:r>
            <a:r>
              <a:rPr lang="en-US" sz="2400" dirty="0" smtClean="0"/>
              <a:t>” </a:t>
            </a:r>
            <a:r>
              <a:rPr lang="en-US" sz="2400" dirty="0"/>
              <a:t>Constitution or what one justice has called the “active liberty” philosophy. </a:t>
            </a:r>
            <a:endParaRPr lang="en-US" sz="2400" dirty="0" smtClean="0"/>
          </a:p>
          <a:p>
            <a:r>
              <a:rPr lang="en-US" sz="2400" dirty="0" smtClean="0"/>
              <a:t> </a:t>
            </a:r>
            <a:r>
              <a:rPr lang="en-US" sz="2400" dirty="0"/>
              <a:t>Supporters of this philosophy believe that the meaning of the Constitution must </a:t>
            </a:r>
            <a:r>
              <a:rPr lang="en-US" sz="2400" b="1" i="1" dirty="0" smtClean="0"/>
              <a:t>evolve </a:t>
            </a:r>
            <a:r>
              <a:rPr lang="en-US" sz="2400" dirty="0" smtClean="0"/>
              <a:t>because </a:t>
            </a:r>
            <a:r>
              <a:rPr lang="en-US" sz="2400" dirty="0"/>
              <a:t>it is a living document.  Critics of the living constitution say that it is an invitation for judges to </a:t>
            </a:r>
            <a:r>
              <a:rPr lang="en-US" sz="2400" b="1" i="1" dirty="0" smtClean="0"/>
              <a:t>make</a:t>
            </a:r>
            <a:r>
              <a:rPr lang="en-US" sz="2400" dirty="0" smtClean="0"/>
              <a:t> </a:t>
            </a:r>
            <a:r>
              <a:rPr lang="en-US" sz="2400" dirty="0"/>
              <a:t>up the law.</a:t>
            </a:r>
          </a:p>
          <a:p>
            <a:endParaRPr lang="en-US" sz="2400" dirty="0"/>
          </a:p>
        </p:txBody>
      </p:sp>
    </p:spTree>
    <p:extLst>
      <p:ext uri="{BB962C8B-B14F-4D97-AF65-F5344CB8AC3E}">
        <p14:creationId xmlns:p14="http://schemas.microsoft.com/office/powerpoint/2010/main" val="468780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Checks and Balances of the Supreme Court</a:t>
            </a:r>
            <a:endParaRPr lang="en-US" sz="2400" dirty="0"/>
          </a:p>
        </p:txBody>
      </p:sp>
      <p:sp>
        <p:nvSpPr>
          <p:cNvPr id="3" name="Content Placeholder 2"/>
          <p:cNvSpPr>
            <a:spLocks noGrp="1"/>
          </p:cNvSpPr>
          <p:nvPr>
            <p:ph idx="1"/>
          </p:nvPr>
        </p:nvSpPr>
        <p:spPr>
          <a:xfrm>
            <a:off x="1114424" y="2038256"/>
            <a:ext cx="7610476" cy="4819744"/>
          </a:xfrm>
        </p:spPr>
        <p:txBody>
          <a:bodyPr>
            <a:normAutofit lnSpcReduction="10000"/>
          </a:bodyPr>
          <a:lstStyle/>
          <a:p>
            <a:r>
              <a:rPr lang="en-US" sz="2600" dirty="0" smtClean="0"/>
              <a:t>The president has the power to appoint justices, while the Senate has the power to </a:t>
            </a:r>
            <a:r>
              <a:rPr lang="en-US" sz="2600" b="1" i="1" dirty="0"/>
              <a:t>r</a:t>
            </a:r>
            <a:r>
              <a:rPr lang="en-US" sz="2600" b="1" i="1" dirty="0" smtClean="0"/>
              <a:t>eject</a:t>
            </a:r>
            <a:r>
              <a:rPr lang="en-US" sz="2600" dirty="0" smtClean="0"/>
              <a:t> those </a:t>
            </a:r>
            <a:r>
              <a:rPr lang="en-US" sz="2600" dirty="0"/>
              <a:t>appointments.  If the people do not like a Supreme Court ruling about the Constitution, however, they must go through the more difficult process of </a:t>
            </a:r>
            <a:r>
              <a:rPr lang="en-US" sz="2600" b="1" i="1" dirty="0" smtClean="0"/>
              <a:t>amending</a:t>
            </a:r>
            <a:r>
              <a:rPr lang="en-US" sz="2600" dirty="0" smtClean="0"/>
              <a:t> </a:t>
            </a:r>
            <a:r>
              <a:rPr lang="en-US" sz="2600" dirty="0"/>
              <a:t>the Constitution. </a:t>
            </a:r>
            <a:endParaRPr lang="en-US" sz="2600" dirty="0" smtClean="0"/>
          </a:p>
          <a:p>
            <a:r>
              <a:rPr lang="en-US" sz="2400" dirty="0"/>
              <a:t>In an 1895 case, the Court ruled that a tax on incomes was </a:t>
            </a:r>
            <a:r>
              <a:rPr lang="en-US" sz="2400" b="1" i="1" dirty="0" smtClean="0"/>
              <a:t>unconstitutiona</a:t>
            </a:r>
            <a:r>
              <a:rPr lang="en-US" sz="2400" dirty="0" smtClean="0"/>
              <a:t>l. </a:t>
            </a:r>
          </a:p>
          <a:p>
            <a:r>
              <a:rPr lang="en-US" sz="2400" dirty="0"/>
              <a:t>The </a:t>
            </a:r>
            <a:r>
              <a:rPr lang="en-US" sz="2400" b="1" i="1" dirty="0" smtClean="0"/>
              <a:t>16th</a:t>
            </a:r>
            <a:r>
              <a:rPr lang="en-US" sz="2400" dirty="0" smtClean="0"/>
              <a:t> </a:t>
            </a:r>
            <a:r>
              <a:rPr lang="en-US" sz="2400" dirty="0"/>
              <a:t>amendment, ratified in 1913, allowed Congress to levy an income tax.</a:t>
            </a:r>
          </a:p>
          <a:p>
            <a:endParaRPr lang="en-US" dirty="0"/>
          </a:p>
        </p:txBody>
      </p:sp>
    </p:spTree>
    <p:extLst>
      <p:ext uri="{BB962C8B-B14F-4D97-AF65-F5344CB8AC3E}">
        <p14:creationId xmlns:p14="http://schemas.microsoft.com/office/powerpoint/2010/main" val="3821443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a:t>
            </a:r>
            <a:endParaRPr lang="en-US" dirty="0"/>
          </a:p>
        </p:txBody>
      </p:sp>
      <p:sp>
        <p:nvSpPr>
          <p:cNvPr id="3" name="Text Placeholder 2"/>
          <p:cNvSpPr>
            <a:spLocks noGrp="1"/>
          </p:cNvSpPr>
          <p:nvPr>
            <p:ph type="body" idx="1"/>
          </p:nvPr>
        </p:nvSpPr>
        <p:spPr/>
        <p:txBody>
          <a:bodyPr/>
          <a:lstStyle/>
          <a:p>
            <a:r>
              <a:rPr lang="en-US" dirty="0" smtClean="0"/>
              <a:t>Chief Justice – John Roberts</a:t>
            </a:r>
            <a:endParaRPr lang="en-US" dirty="0"/>
          </a:p>
        </p:txBody>
      </p:sp>
      <p:pic>
        <p:nvPicPr>
          <p:cNvPr id="7" name="Content Placeholder 6" descr="John Roberts.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373" b="-4745"/>
          <a:stretch/>
        </p:blipFill>
        <p:spPr>
          <a:xfrm>
            <a:off x="1120588" y="2017713"/>
            <a:ext cx="3566160" cy="5581241"/>
          </a:xfrm>
        </p:spPr>
      </p:pic>
      <p:sp>
        <p:nvSpPr>
          <p:cNvPr id="5" name="Text Placeholder 4"/>
          <p:cNvSpPr>
            <a:spLocks noGrp="1"/>
          </p:cNvSpPr>
          <p:nvPr>
            <p:ph type="body" sz="quarter" idx="3"/>
          </p:nvPr>
        </p:nvSpPr>
        <p:spPr/>
        <p:txBody>
          <a:bodyPr/>
          <a:lstStyle/>
          <a:p>
            <a:r>
              <a:rPr lang="en-US" dirty="0" smtClean="0"/>
              <a:t>John Roberts – Chief Justice </a:t>
            </a:r>
            <a:endParaRPr lang="en-US" dirty="0"/>
          </a:p>
        </p:txBody>
      </p:sp>
      <p:sp>
        <p:nvSpPr>
          <p:cNvPr id="6" name="Content Placeholder 5"/>
          <p:cNvSpPr>
            <a:spLocks noGrp="1"/>
          </p:cNvSpPr>
          <p:nvPr>
            <p:ph sz="quarter" idx="4"/>
          </p:nvPr>
        </p:nvSpPr>
        <p:spPr/>
        <p:txBody>
          <a:bodyPr>
            <a:normAutofit fontScale="92500" lnSpcReduction="20000"/>
          </a:bodyPr>
          <a:lstStyle/>
          <a:p>
            <a:r>
              <a:rPr lang="en-US" dirty="0"/>
              <a:t>The Supreme Court has both original and appellate jurisdiction.  Article III, Section 2, of the Constitution sets the Court’s original jurisdiction.  Addressing two types of cases:</a:t>
            </a:r>
          </a:p>
          <a:p>
            <a:pPr lvl="0"/>
            <a:r>
              <a:rPr lang="en-US" dirty="0"/>
              <a:t>Cases involving representatives of foreign governments and </a:t>
            </a:r>
          </a:p>
          <a:p>
            <a:pPr lvl="0"/>
            <a:r>
              <a:rPr lang="en-US" dirty="0"/>
              <a:t>Certain cases in which a state is a party</a:t>
            </a:r>
          </a:p>
          <a:p>
            <a:endParaRPr lang="en-US" dirty="0"/>
          </a:p>
        </p:txBody>
      </p:sp>
    </p:spTree>
    <p:extLst>
      <p:ext uri="{BB962C8B-B14F-4D97-AF65-F5344CB8AC3E}">
        <p14:creationId xmlns:p14="http://schemas.microsoft.com/office/powerpoint/2010/main" val="2702963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Original and Appellate Jurisdiction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t>The Supreme Court’s original jurisdiction cases form a very small part of it’s workload – an average of less than </a:t>
            </a:r>
            <a:r>
              <a:rPr lang="en-US" b="1" i="1" dirty="0" smtClean="0"/>
              <a:t>80</a:t>
            </a:r>
            <a:r>
              <a:rPr lang="en-US" dirty="0" smtClean="0"/>
              <a:t> </a:t>
            </a:r>
            <a:r>
              <a:rPr lang="en-US" dirty="0"/>
              <a:t>case per year.  Most of the cases the Court decides fall under the Court’s </a:t>
            </a:r>
            <a:r>
              <a:rPr lang="en-US" b="1" i="1" dirty="0" smtClean="0"/>
              <a:t>original  </a:t>
            </a:r>
            <a:r>
              <a:rPr lang="en-US" dirty="0"/>
              <a:t>jurisdiction. </a:t>
            </a:r>
            <a:endParaRPr lang="en-US" dirty="0" smtClean="0"/>
          </a:p>
          <a:p>
            <a:r>
              <a:rPr lang="en-US" dirty="0"/>
              <a:t>Under this jurisdiction, the Court hears cases appealed from lower courts of appeal, or it may hear cases from federal district courts where an act of Congress was held </a:t>
            </a:r>
            <a:r>
              <a:rPr lang="en-US" b="1" i="1" dirty="0" smtClean="0"/>
              <a:t>unconstitutional</a:t>
            </a:r>
            <a:r>
              <a:rPr lang="en-US" dirty="0" smtClean="0"/>
              <a:t>. </a:t>
            </a:r>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r>
              <a:rPr lang="en-US" sz="2600" dirty="0" smtClean="0"/>
              <a:t>The </a:t>
            </a:r>
            <a:r>
              <a:rPr lang="en-US" sz="2600" dirty="0"/>
              <a:t>Supreme Court can also hear cases appealed from the highest court of a </a:t>
            </a:r>
            <a:r>
              <a:rPr lang="en-US" sz="2600" b="1" i="1" dirty="0" smtClean="0"/>
              <a:t>state</a:t>
            </a:r>
            <a:r>
              <a:rPr lang="en-US" sz="2600" dirty="0" smtClean="0"/>
              <a:t> </a:t>
            </a:r>
            <a:r>
              <a:rPr lang="en-US" sz="2600" dirty="0"/>
              <a:t>of claims under federal law or the Constitution are involved.</a:t>
            </a:r>
          </a:p>
          <a:p>
            <a:endParaRPr lang="en-US" dirty="0"/>
          </a:p>
        </p:txBody>
      </p:sp>
    </p:spTree>
    <p:extLst>
      <p:ext uri="{BB962C8B-B14F-4D97-AF65-F5344CB8AC3E}">
        <p14:creationId xmlns:p14="http://schemas.microsoft.com/office/powerpoint/2010/main" val="742057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Petitions for Certiorari</a:t>
            </a:r>
            <a:r>
              <a:rPr lang="en-US" dirty="0"/>
              <a:t/>
            </a:r>
            <a:br>
              <a:rPr lang="en-US" dirty="0"/>
            </a:br>
            <a:endParaRPr lang="en-US" dirty="0"/>
          </a:p>
        </p:txBody>
      </p:sp>
      <p:pic>
        <p:nvPicPr>
          <p:cNvPr id="5" name="Content Placeholder 4" descr="Political Parties &amp; SCOTUS.jpg"/>
          <p:cNvPicPr>
            <a:picLocks noGrp="1" noChangeAspect="1"/>
          </p:cNvPicPr>
          <p:nvPr>
            <p:ph idx="1"/>
          </p:nvPr>
        </p:nvPicPr>
        <p:blipFill rotWithShape="1">
          <a:blip r:embed="rId2">
            <a:extLst>
              <a:ext uri="{28A0092B-C50C-407E-A947-70E740481C1C}">
                <a14:useLocalDpi xmlns:a14="http://schemas.microsoft.com/office/drawing/2010/main" val="0"/>
              </a:ext>
            </a:extLst>
          </a:blip>
          <a:srcRect t="11309" b="11309"/>
          <a:stretch/>
        </p:blipFill>
        <p:spPr/>
      </p:pic>
    </p:spTree>
    <p:extLst>
      <p:ext uri="{BB962C8B-B14F-4D97-AF65-F5344CB8AC3E}">
        <p14:creationId xmlns:p14="http://schemas.microsoft.com/office/powerpoint/2010/main" val="1525060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Petitions for Certiorari</a:t>
            </a:r>
            <a:endParaRPr lang="en-US" dirty="0"/>
          </a:p>
        </p:txBody>
      </p:sp>
      <p:sp>
        <p:nvSpPr>
          <p:cNvPr id="3" name="Content Placeholder 2"/>
          <p:cNvSpPr>
            <a:spLocks noGrp="1"/>
          </p:cNvSpPr>
          <p:nvPr>
            <p:ph idx="1"/>
          </p:nvPr>
        </p:nvSpPr>
        <p:spPr/>
        <p:txBody>
          <a:bodyPr>
            <a:normAutofit lnSpcReduction="10000"/>
          </a:bodyPr>
          <a:lstStyle/>
          <a:p>
            <a:r>
              <a:rPr lang="en-US" sz="2800" dirty="0"/>
              <a:t>The party that appeals to the Supreme Court is generally the party who lost in a lower court – either in a federal circuit </a:t>
            </a:r>
            <a:r>
              <a:rPr lang="en-US" sz="2800" b="1" i="1" dirty="0" smtClean="0"/>
              <a:t>Court</a:t>
            </a:r>
            <a:r>
              <a:rPr lang="en-US" sz="2800" dirty="0" smtClean="0"/>
              <a:t> of </a:t>
            </a:r>
            <a:r>
              <a:rPr lang="en-US" sz="2800" b="1" i="1" dirty="0" smtClean="0"/>
              <a:t>Appeals </a:t>
            </a:r>
            <a:r>
              <a:rPr lang="en-US" sz="2800" dirty="0"/>
              <a:t>of a state supreme court.  To appeal, the losing party sends the Court a petition for a </a:t>
            </a:r>
            <a:r>
              <a:rPr lang="en-US" sz="2800" b="1" i="1" dirty="0" smtClean="0"/>
              <a:t>writ</a:t>
            </a:r>
            <a:r>
              <a:rPr lang="en-US" sz="2800" dirty="0" smtClean="0"/>
              <a:t> </a:t>
            </a:r>
            <a:r>
              <a:rPr lang="en-US" sz="2800" dirty="0"/>
              <a:t>of </a:t>
            </a:r>
            <a:r>
              <a:rPr lang="en-US" sz="2800" b="1" i="1" dirty="0"/>
              <a:t>c</a:t>
            </a:r>
            <a:r>
              <a:rPr lang="en-US" sz="2800" b="1" i="1" dirty="0" smtClean="0"/>
              <a:t>ertiorari</a:t>
            </a:r>
            <a:r>
              <a:rPr lang="en-US" sz="2800" dirty="0" smtClean="0"/>
              <a:t>.  </a:t>
            </a:r>
            <a:r>
              <a:rPr lang="en-US" sz="2800" dirty="0"/>
              <a:t>The Supreme Court is asked to hear the case and given reasons for doing so.</a:t>
            </a:r>
          </a:p>
          <a:p>
            <a:endParaRPr lang="en-US" dirty="0"/>
          </a:p>
        </p:txBody>
      </p:sp>
    </p:spTree>
    <p:extLst>
      <p:ext uri="{BB962C8B-B14F-4D97-AF65-F5344CB8AC3E}">
        <p14:creationId xmlns:p14="http://schemas.microsoft.com/office/powerpoint/2010/main" val="2872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Solicitor General </a:t>
            </a:r>
            <a:endParaRPr lang="en-US" dirty="0"/>
          </a:p>
        </p:txBody>
      </p:sp>
      <p:sp>
        <p:nvSpPr>
          <p:cNvPr id="3" name="Content Placeholder 2"/>
          <p:cNvSpPr>
            <a:spLocks noGrp="1"/>
          </p:cNvSpPr>
          <p:nvPr>
            <p:ph sz="half" idx="1"/>
          </p:nvPr>
        </p:nvSpPr>
        <p:spPr/>
        <p:txBody>
          <a:bodyPr/>
          <a:lstStyle/>
          <a:p>
            <a:r>
              <a:rPr lang="en-US" sz="2400" b="1" dirty="0" smtClean="0"/>
              <a:t>– </a:t>
            </a:r>
            <a:r>
              <a:rPr lang="en-US" sz="2400" dirty="0"/>
              <a:t>the government official most often responsible for </a:t>
            </a:r>
            <a:r>
              <a:rPr lang="en-US" sz="2400" b="1" i="1" dirty="0" smtClean="0"/>
              <a:t>representing</a:t>
            </a:r>
            <a:r>
              <a:rPr lang="en-US" sz="2400" dirty="0" smtClean="0"/>
              <a:t> the </a:t>
            </a:r>
            <a:r>
              <a:rPr lang="en-US" sz="2400" dirty="0"/>
              <a:t>federal government in court.</a:t>
            </a:r>
          </a:p>
          <a:p>
            <a:r>
              <a:rPr lang="en-US" sz="2400" dirty="0" smtClean="0"/>
              <a:t>Ian </a:t>
            </a:r>
            <a:r>
              <a:rPr lang="en-US" sz="2400" dirty="0" err="1" smtClean="0"/>
              <a:t>Gershengorn</a:t>
            </a:r>
            <a:r>
              <a:rPr lang="en-US" sz="2400" dirty="0" smtClean="0"/>
              <a:t> </a:t>
            </a:r>
            <a:endParaRPr lang="en-US" sz="2400" dirty="0"/>
          </a:p>
        </p:txBody>
      </p:sp>
      <p:pic>
        <p:nvPicPr>
          <p:cNvPr id="5" name="Content Placeholder 4" descr="Ian Gershengorn.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4580" r="-14580"/>
          <a:stretch/>
        </p:blipFill>
        <p:spPr/>
      </p:pic>
      <p:sp>
        <p:nvSpPr>
          <p:cNvPr id="6" name="Right Arrow 5"/>
          <p:cNvSpPr/>
          <p:nvPr/>
        </p:nvSpPr>
        <p:spPr>
          <a:xfrm>
            <a:off x="3814760" y="5504227"/>
            <a:ext cx="869000" cy="40111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9867903"/>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2061</TotalTime>
  <Words>2321</Words>
  <Application>Microsoft Office PowerPoint</Application>
  <PresentationFormat>On-screen Show (4:3)</PresentationFormat>
  <Paragraphs>135</Paragraphs>
  <Slides>42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Bookman Old Style</vt:lpstr>
      <vt:lpstr>Calibri</vt:lpstr>
      <vt:lpstr>Century Gothic</vt:lpstr>
      <vt:lpstr>Wingdings 2</vt:lpstr>
      <vt:lpstr>Perception</vt:lpstr>
      <vt:lpstr>Chapter 14 – The Supreme Court of the United States</vt:lpstr>
      <vt:lpstr>The Function of the Supreme Court </vt:lpstr>
      <vt:lpstr>Lesson 1 Selecting Cases at the Supreme Court  </vt:lpstr>
      <vt:lpstr>Lesson 1 Selecting Cases at the Supreme Court  </vt:lpstr>
      <vt:lpstr>Jurisdiction</vt:lpstr>
      <vt:lpstr>Original and Appellate Jurisdiction</vt:lpstr>
      <vt:lpstr>Petitions for Certiorari </vt:lpstr>
      <vt:lpstr>Petitions for Certiorari</vt:lpstr>
      <vt:lpstr>Solicitor General </vt:lpstr>
      <vt:lpstr>Selecting Cases to Hear</vt:lpstr>
      <vt:lpstr>“Rule of Four”</vt:lpstr>
      <vt:lpstr>Lesson 2 Deciding Cases</vt:lpstr>
      <vt:lpstr>Lesson 2 Arguing &amp; Deciding Cases</vt:lpstr>
      <vt:lpstr>Oral Argument</vt:lpstr>
      <vt:lpstr>Deciding the Case</vt:lpstr>
      <vt:lpstr>Enforcing Decisions  </vt:lpstr>
      <vt:lpstr>Influences on the Court</vt:lpstr>
      <vt:lpstr>Values of Society </vt:lpstr>
      <vt:lpstr>Lesson 3 Selecting Supreme Court Justices </vt:lpstr>
      <vt:lpstr>What affects the selection process for Supreme Court justices?</vt:lpstr>
      <vt:lpstr>The Nomination and Confirmation Process </vt:lpstr>
      <vt:lpstr>The Nomination and Confirmation Process </vt:lpstr>
      <vt:lpstr>Constitutional Requirements </vt:lpstr>
      <vt:lpstr>Confirmation by the Senate </vt:lpstr>
      <vt:lpstr>The Process and Politics </vt:lpstr>
      <vt:lpstr>The Process and the Politics</vt:lpstr>
      <vt:lpstr>Merit and Ideology</vt:lpstr>
      <vt:lpstr>Representativeness </vt:lpstr>
      <vt:lpstr>Lesson 4 Constitutional Interpretation</vt:lpstr>
      <vt:lpstr>Judicial Restraint and Judicial Activism </vt:lpstr>
      <vt:lpstr>Influences on Decision Making </vt:lpstr>
      <vt:lpstr>Stare Decisis</vt:lpstr>
      <vt:lpstr>Precedent and Stare Decisis </vt:lpstr>
      <vt:lpstr>Lesson 4 Constitutional Interpretation </vt:lpstr>
      <vt:lpstr>Judicial Restraint and Judicial Activism </vt:lpstr>
      <vt:lpstr>Judicial Restraint and Judicial Activism</vt:lpstr>
      <vt:lpstr>Influences on Decision Making </vt:lpstr>
      <vt:lpstr>Precedent and Stare Decisis</vt:lpstr>
      <vt:lpstr>Judicial Philosophy</vt:lpstr>
      <vt:lpstr>The Supreme Court</vt:lpstr>
      <vt:lpstr>Judicial Philosophy</vt:lpstr>
      <vt:lpstr>Checks and Balances of the Supreme Court</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 The Supreme Court of the United States</dc:title>
  <dc:creator>Tim Mainord</dc:creator>
  <cp:lastModifiedBy>Tim Mainord</cp:lastModifiedBy>
  <cp:revision>42</cp:revision>
  <dcterms:created xsi:type="dcterms:W3CDTF">2016-10-22T14:41:09Z</dcterms:created>
  <dcterms:modified xsi:type="dcterms:W3CDTF">2016-10-25T19:09:02Z</dcterms:modified>
</cp:coreProperties>
</file>