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48" d="100"/>
          <a:sy n="48" d="100"/>
        </p:scale>
        <p:origin x="-136" y="-4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dirty="0"/>
              <a:t>10/2/16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D862E7-95FA-4FC4-9EC5-DDBFA8DC7417}" type="datetimeFigureOut">
              <a:rPr lang="en-US" dirty="0"/>
              <a:t>10/2/16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B987F2-A784-4F72-BB57-0E9EACDE722E}" type="datetimeFigureOut">
              <a:rPr lang="en-US" dirty="0"/>
              <a:t>10/2/16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BBD51E-4B19-444E-85C0-DBD7EB6263F4}" type="datetimeFigureOut">
              <a:rPr lang="en-US" dirty="0"/>
              <a:t>10/2/16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255A-4AD5-4D3E-9A0A-689DA3BA976C}" type="datetimeFigureOut">
              <a:rPr lang="en-US" dirty="0"/>
              <a:t>10/2/16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EE0AD15-87AC-45B2-9EE5-8D165AF83CD7}" type="datetimeFigureOut">
              <a:rPr lang="en-US" dirty="0"/>
              <a:t>10/2/16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CC40CCD-F0D6-4CC2-A4C8-2D7D0D875F02}" type="datetimeFigureOut">
              <a:rPr lang="en-US" dirty="0"/>
              <a:t>10/2/16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dirty="0"/>
              <a:t>10/2/16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647B1BF-4039-460D-A637-65428CBD720E}" type="datetimeFigureOut">
              <a:rPr lang="en-US" dirty="0"/>
              <a:t>10/2/16</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dirty="0"/>
              <a:t>10/2/16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A00F7B-89C5-4DF7-A309-6263220147D4}" type="datetimeFigureOut">
              <a:rPr lang="en-US" dirty="0"/>
              <a:t>10/2/16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dirty="0"/>
              <a:t>10/2/16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dirty="0"/>
              <a:t>10/2/16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dirty="0"/>
              <a:t>10/2/16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t>10/2/16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DCB01F-D966-4C62-B900-0BE008A90C98}" type="datetimeFigureOut">
              <a:rPr lang="en-US" dirty="0"/>
              <a:t>10/2/16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73A0EA-7DC7-4964-BB97-B173EF3B859A}" type="datetimeFigureOut">
              <a:rPr lang="en-US" dirty="0"/>
              <a:t>10/2/16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EF52CC-F3D9-41D4-BCE4-C208E61A3F31}" type="datetimeFigureOut">
              <a:rPr lang="en-US" dirty="0"/>
              <a:t>10/2/16</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Executive Branch</a:t>
            </a:r>
          </a:p>
        </p:txBody>
      </p:sp>
      <p:sp>
        <p:nvSpPr>
          <p:cNvPr id="3" name="Subtitle 2"/>
          <p:cNvSpPr>
            <a:spLocks noGrp="1"/>
          </p:cNvSpPr>
          <p:nvPr>
            <p:ph type="subTitle" idx="1"/>
          </p:nvPr>
        </p:nvSpPr>
        <p:spPr/>
        <p:txBody>
          <a:bodyPr>
            <a:normAutofit/>
          </a:bodyPr>
          <a:lstStyle/>
          <a:p>
            <a:r>
              <a:rPr lang="en-US" sz="3200" dirty="0"/>
              <a:t>The Presidency</a:t>
            </a:r>
          </a:p>
        </p:txBody>
      </p:sp>
    </p:spTree>
    <p:extLst>
      <p:ext uri="{BB962C8B-B14F-4D97-AF65-F5344CB8AC3E}">
        <p14:creationId xmlns:p14="http://schemas.microsoft.com/office/powerpoint/2010/main" val="28832097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Presidential Roles</a:t>
            </a:r>
          </a:p>
        </p:txBody>
      </p:sp>
      <p:sp>
        <p:nvSpPr>
          <p:cNvPr id="3" name="Content Placeholder 2"/>
          <p:cNvSpPr>
            <a:spLocks noGrp="1"/>
          </p:cNvSpPr>
          <p:nvPr>
            <p:ph idx="1"/>
          </p:nvPr>
        </p:nvSpPr>
        <p:spPr>
          <a:xfrm>
            <a:off x="0" y="1939635"/>
            <a:ext cx="12192000" cy="4918365"/>
          </a:xfrm>
        </p:spPr>
        <p:txBody>
          <a:bodyPr>
            <a:normAutofit/>
          </a:bodyPr>
          <a:lstStyle/>
          <a:p>
            <a:r>
              <a:rPr lang="en-US" sz="2000" b="1" dirty="0">
                <a:solidFill>
                  <a:schemeClr val="bg1"/>
                </a:solidFill>
              </a:rPr>
              <a:t>Head of State</a:t>
            </a:r>
            <a:r>
              <a:rPr lang="en-US" sz="2000" dirty="0"/>
              <a:t>-  the president serves as a ceremonial figure representing the United States</a:t>
            </a:r>
          </a:p>
          <a:p>
            <a:r>
              <a:rPr lang="en-US" sz="2000" b="1" dirty="0">
                <a:solidFill>
                  <a:schemeClr val="bg1"/>
                </a:solidFill>
              </a:rPr>
              <a:t>Chief Executive</a:t>
            </a:r>
            <a:r>
              <a:rPr lang="en-US" sz="2000" dirty="0"/>
              <a:t>-the president lead the executive branch of government, which implements the laws that Congress passes, and appoints federal judges and heads of executive departments and agencies</a:t>
            </a:r>
          </a:p>
          <a:p>
            <a:r>
              <a:rPr lang="en-US" sz="2000" b="1" dirty="0">
                <a:solidFill>
                  <a:schemeClr val="bg1"/>
                </a:solidFill>
              </a:rPr>
              <a:t>Commander in Chief</a:t>
            </a:r>
            <a:r>
              <a:rPr lang="en-US" sz="2000" dirty="0"/>
              <a:t>-the president is responsible for the nation’s security and is in </a:t>
            </a:r>
            <a:r>
              <a:rPr lang="en-US" sz="2000" dirty="0" smtClean="0"/>
              <a:t>charge </a:t>
            </a:r>
            <a:r>
              <a:rPr lang="en-US" sz="2000" dirty="0"/>
              <a:t>of the military</a:t>
            </a:r>
          </a:p>
          <a:p>
            <a:r>
              <a:rPr lang="en-US" sz="2000" b="1" dirty="0">
                <a:solidFill>
                  <a:schemeClr val="bg1"/>
                </a:solidFill>
              </a:rPr>
              <a:t>Chief Diplomat</a:t>
            </a:r>
            <a:r>
              <a:rPr lang="en-US" sz="2000" dirty="0"/>
              <a:t>-the president meets with foreign leaders, appoints ambassadors, and makes treaties</a:t>
            </a:r>
          </a:p>
          <a:p>
            <a:r>
              <a:rPr lang="en-US" sz="2000" b="1" dirty="0">
                <a:solidFill>
                  <a:schemeClr val="bg1"/>
                </a:solidFill>
              </a:rPr>
              <a:t>Legislative Leader</a:t>
            </a:r>
            <a:r>
              <a:rPr lang="en-US" sz="2000" dirty="0"/>
              <a:t>-the president delivers an annual State of Union message to Congress, proposes legislation, sign or vetoes laws, and can call Congress into special session when necessary</a:t>
            </a:r>
          </a:p>
          <a:p>
            <a:r>
              <a:rPr lang="en-US" sz="2000" b="1" dirty="0">
                <a:solidFill>
                  <a:schemeClr val="bg1"/>
                </a:solidFill>
              </a:rPr>
              <a:t>Economic Planner</a:t>
            </a:r>
            <a:r>
              <a:rPr lang="en-US" sz="2000" dirty="0"/>
              <a:t>- the president appoints economic advisors, meets with business leaders, prepares an annual budget request, and submits economic reports to Congress</a:t>
            </a:r>
          </a:p>
          <a:p>
            <a:r>
              <a:rPr lang="en-US" sz="2000" b="1" dirty="0">
                <a:solidFill>
                  <a:schemeClr val="bg1"/>
                </a:solidFill>
              </a:rPr>
              <a:t>Party Leader</a:t>
            </a:r>
            <a:r>
              <a:rPr lang="en-US" sz="2000" dirty="0"/>
              <a:t>- the president leads his or her own political party, rewarding party supporters with positions in government, and helps to elect other party members by raising money and campaigning for party members </a:t>
            </a:r>
          </a:p>
          <a:p>
            <a:endParaRPr lang="en-US" sz="2000" dirty="0"/>
          </a:p>
        </p:txBody>
      </p:sp>
    </p:spTree>
    <p:extLst>
      <p:ext uri="{BB962C8B-B14F-4D97-AF65-F5344CB8AC3E}">
        <p14:creationId xmlns:p14="http://schemas.microsoft.com/office/powerpoint/2010/main" val="20261977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 2:  Head of State &amp; Chief </a:t>
            </a:r>
            <a:r>
              <a:rPr lang="en-US" dirty="0" smtClean="0"/>
              <a:t>Executive</a:t>
            </a:r>
            <a:endParaRPr lang="en-US" dirty="0"/>
          </a:p>
        </p:txBody>
      </p:sp>
      <p:pic>
        <p:nvPicPr>
          <p:cNvPr id="3" name="Picture 2" descr="Файл:Seal of the President of the United States.svg"/>
          <p:cNvPicPr>
            <a:picLocks noChangeAspect="1"/>
          </p:cNvPicPr>
          <p:nvPr/>
        </p:nvPicPr>
        <p:blipFill>
          <a:blip r:embed="rId2"/>
          <a:stretch>
            <a:fillRect/>
          </a:stretch>
        </p:blipFill>
        <p:spPr>
          <a:xfrm>
            <a:off x="3519055" y="2057400"/>
            <a:ext cx="4800600" cy="4800600"/>
          </a:xfrm>
          <a:prstGeom prst="rect">
            <a:avLst/>
          </a:prstGeom>
        </p:spPr>
      </p:pic>
    </p:spTree>
    <p:extLst>
      <p:ext uri="{BB962C8B-B14F-4D97-AF65-F5344CB8AC3E}">
        <p14:creationId xmlns:p14="http://schemas.microsoft.com/office/powerpoint/2010/main" val="3134123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Head of State</a:t>
            </a:r>
          </a:p>
        </p:txBody>
      </p:sp>
      <p:sp>
        <p:nvSpPr>
          <p:cNvPr id="3" name="Content Placeholder 2"/>
          <p:cNvSpPr>
            <a:spLocks noGrp="1"/>
          </p:cNvSpPr>
          <p:nvPr>
            <p:ph idx="1"/>
          </p:nvPr>
        </p:nvSpPr>
        <p:spPr>
          <a:xfrm>
            <a:off x="0" y="1939635"/>
            <a:ext cx="6636327" cy="4918365"/>
          </a:xfrm>
        </p:spPr>
        <p:txBody>
          <a:bodyPr>
            <a:normAutofit/>
          </a:bodyPr>
          <a:lstStyle/>
          <a:p>
            <a:r>
              <a:rPr lang="en-US" sz="2000" dirty="0"/>
              <a:t>The president, as head of state, represents the </a:t>
            </a:r>
            <a:r>
              <a:rPr lang="en-US" sz="2000" b="1" dirty="0">
                <a:solidFill>
                  <a:schemeClr val="bg1"/>
                </a:solidFill>
              </a:rPr>
              <a:t>nation</a:t>
            </a:r>
            <a:r>
              <a:rPr lang="en-US" sz="2000" dirty="0"/>
              <a:t> and performs many ceremonial roles </a:t>
            </a:r>
          </a:p>
          <a:p>
            <a:r>
              <a:rPr lang="en-US" sz="2000" dirty="0"/>
              <a:t>Some of the </a:t>
            </a:r>
            <a:r>
              <a:rPr lang="en-US" sz="2000" b="1" dirty="0">
                <a:solidFill>
                  <a:schemeClr val="bg1"/>
                </a:solidFill>
              </a:rPr>
              <a:t>duties</a:t>
            </a:r>
            <a:r>
              <a:rPr lang="en-US" sz="2000" dirty="0"/>
              <a:t> as head of state are mentioned in Article II of the Constitution</a:t>
            </a:r>
          </a:p>
          <a:p>
            <a:r>
              <a:rPr lang="en-US" sz="2000" dirty="0"/>
              <a:t>Modern presidents play an </a:t>
            </a:r>
            <a:r>
              <a:rPr lang="en-US" sz="2000" b="1" dirty="0">
                <a:solidFill>
                  <a:schemeClr val="bg1"/>
                </a:solidFill>
              </a:rPr>
              <a:t>important</a:t>
            </a:r>
            <a:r>
              <a:rPr lang="en-US" sz="2000" dirty="0"/>
              <a:t> role as a leader when a natural </a:t>
            </a:r>
            <a:r>
              <a:rPr lang="en-US" sz="2000" dirty="0" smtClean="0"/>
              <a:t>disaster strikes, </a:t>
            </a:r>
            <a:r>
              <a:rPr lang="en-US" sz="2000" dirty="0"/>
              <a:t>especially to give words of comfort</a:t>
            </a:r>
          </a:p>
          <a:p>
            <a:r>
              <a:rPr lang="en-US" sz="2000" dirty="0"/>
              <a:t>Some </a:t>
            </a:r>
            <a:r>
              <a:rPr lang="en-US" sz="2000" b="1" dirty="0">
                <a:solidFill>
                  <a:schemeClr val="bg1"/>
                </a:solidFill>
              </a:rPr>
              <a:t>duties</a:t>
            </a:r>
            <a:r>
              <a:rPr lang="en-US" sz="2000" dirty="0"/>
              <a:t> that are less serious include:</a:t>
            </a:r>
          </a:p>
          <a:p>
            <a:pPr marL="800100" lvl="1" indent="-342900">
              <a:buFont typeface="+mj-lt"/>
              <a:buAutoNum type="arabicPeriod"/>
            </a:pPr>
            <a:r>
              <a:rPr lang="en-US" sz="1600" dirty="0"/>
              <a:t>Throw out the first pitch to begin the baseball season</a:t>
            </a:r>
          </a:p>
          <a:p>
            <a:pPr marL="800100" lvl="1" indent="-342900">
              <a:buFont typeface="+mj-lt"/>
              <a:buAutoNum type="arabicPeriod"/>
            </a:pPr>
            <a:r>
              <a:rPr lang="en-US" sz="1600" dirty="0"/>
              <a:t>Light the nation’s Christmas tree and Menorah </a:t>
            </a:r>
          </a:p>
          <a:p>
            <a:pPr marL="800100" lvl="1" indent="-342900">
              <a:buFont typeface="+mj-lt"/>
              <a:buAutoNum type="arabicPeriod"/>
            </a:pPr>
            <a:r>
              <a:rPr lang="en-US" sz="1600" dirty="0"/>
              <a:t>Meet public figures</a:t>
            </a:r>
          </a:p>
          <a:p>
            <a:pPr marL="228600" lvl="1"/>
            <a:r>
              <a:rPr lang="en-US" dirty="0"/>
              <a:t>To millions around the world the president is the </a:t>
            </a:r>
            <a:r>
              <a:rPr lang="en-US" b="1" dirty="0">
                <a:solidFill>
                  <a:schemeClr val="bg1"/>
                </a:solidFill>
              </a:rPr>
              <a:t>symbol</a:t>
            </a:r>
            <a:r>
              <a:rPr lang="en-US" dirty="0"/>
              <a:t> of the </a:t>
            </a:r>
            <a:r>
              <a:rPr lang="en-US" dirty="0" smtClean="0"/>
              <a:t>United </a:t>
            </a:r>
            <a:r>
              <a:rPr lang="en-US" dirty="0"/>
              <a:t>States </a:t>
            </a:r>
          </a:p>
        </p:txBody>
      </p:sp>
      <p:pic>
        <p:nvPicPr>
          <p:cNvPr id="4" name="Picture 3"/>
          <p:cNvPicPr>
            <a:picLocks noChangeAspect="1"/>
          </p:cNvPicPr>
          <p:nvPr/>
        </p:nvPicPr>
        <p:blipFill>
          <a:blip r:embed="rId2"/>
          <a:stretch>
            <a:fillRect/>
          </a:stretch>
        </p:blipFill>
        <p:spPr>
          <a:xfrm>
            <a:off x="7749147" y="2410945"/>
            <a:ext cx="4442853" cy="3327851"/>
          </a:xfrm>
          <a:prstGeom prst="rect">
            <a:avLst/>
          </a:prstGeom>
        </p:spPr>
      </p:pic>
    </p:spTree>
    <p:extLst>
      <p:ext uri="{BB962C8B-B14F-4D97-AF65-F5344CB8AC3E}">
        <p14:creationId xmlns:p14="http://schemas.microsoft.com/office/powerpoint/2010/main" val="183371434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Chief Executive</a:t>
            </a:r>
          </a:p>
        </p:txBody>
      </p:sp>
      <p:sp>
        <p:nvSpPr>
          <p:cNvPr id="3" name="Content Placeholder 2"/>
          <p:cNvSpPr>
            <a:spLocks noGrp="1"/>
          </p:cNvSpPr>
          <p:nvPr>
            <p:ph idx="1"/>
          </p:nvPr>
        </p:nvSpPr>
        <p:spPr>
          <a:xfrm>
            <a:off x="0" y="1939635"/>
            <a:ext cx="6636327" cy="4918365"/>
          </a:xfrm>
        </p:spPr>
        <p:txBody>
          <a:bodyPr>
            <a:normAutofit/>
          </a:bodyPr>
          <a:lstStyle/>
          <a:p>
            <a:r>
              <a:rPr lang="en-US" sz="2000" dirty="0"/>
              <a:t>The </a:t>
            </a:r>
            <a:r>
              <a:rPr lang="en-US" sz="2000" b="1" dirty="0">
                <a:solidFill>
                  <a:schemeClr val="bg1"/>
                </a:solidFill>
              </a:rPr>
              <a:t>president</a:t>
            </a:r>
            <a:r>
              <a:rPr lang="en-US" sz="2000" dirty="0"/>
              <a:t> is the leader of the executive branch of government and carries out laws that Congress passes</a:t>
            </a:r>
          </a:p>
          <a:p>
            <a:r>
              <a:rPr lang="en-US" sz="2000" dirty="0"/>
              <a:t>There are more that </a:t>
            </a:r>
            <a:r>
              <a:rPr lang="en-US" sz="2000" b="1" dirty="0">
                <a:solidFill>
                  <a:schemeClr val="bg1"/>
                </a:solidFill>
              </a:rPr>
              <a:t>150</a:t>
            </a:r>
            <a:r>
              <a:rPr lang="en-US" sz="2000" dirty="0"/>
              <a:t> departments and agencies that follow under the jurisdiction of the President</a:t>
            </a:r>
          </a:p>
          <a:p>
            <a:r>
              <a:rPr lang="en-US" sz="2000" dirty="0"/>
              <a:t>More than </a:t>
            </a:r>
            <a:r>
              <a:rPr lang="en-US" sz="2000" b="1" dirty="0">
                <a:solidFill>
                  <a:schemeClr val="bg1"/>
                </a:solidFill>
              </a:rPr>
              <a:t>2</a:t>
            </a:r>
            <a:r>
              <a:rPr lang="en-US" sz="2000" dirty="0"/>
              <a:t> million people work for the Federal government</a:t>
            </a:r>
          </a:p>
          <a:p>
            <a:r>
              <a:rPr lang="en-US" sz="2000" dirty="0"/>
              <a:t> The President’s executive power is described in the Constitution, but the </a:t>
            </a:r>
            <a:r>
              <a:rPr lang="en-US" sz="2000" b="1" dirty="0">
                <a:solidFill>
                  <a:schemeClr val="bg1"/>
                </a:solidFill>
              </a:rPr>
              <a:t>document</a:t>
            </a:r>
            <a:r>
              <a:rPr lang="en-US" sz="2000" dirty="0"/>
              <a:t> does not provide much detail about the components of this power</a:t>
            </a:r>
          </a:p>
          <a:p>
            <a:r>
              <a:rPr lang="en-US" sz="2000" dirty="0"/>
              <a:t>The Constitution states the </a:t>
            </a:r>
            <a:r>
              <a:rPr lang="en-US" sz="2000" b="1" dirty="0">
                <a:solidFill>
                  <a:schemeClr val="bg1"/>
                </a:solidFill>
              </a:rPr>
              <a:t>President</a:t>
            </a:r>
            <a:r>
              <a:rPr lang="en-US" sz="2000" dirty="0"/>
              <a:t> shall have powers &amp; that “he shall take Care that the Laws be faithfully executed” (Articled II Section 3)</a:t>
            </a:r>
          </a:p>
        </p:txBody>
      </p:sp>
      <p:pic>
        <p:nvPicPr>
          <p:cNvPr id="4" name="Picture 3"/>
          <p:cNvPicPr>
            <a:picLocks noChangeAspect="1"/>
          </p:cNvPicPr>
          <p:nvPr/>
        </p:nvPicPr>
        <p:blipFill>
          <a:blip r:embed="rId2"/>
          <a:stretch>
            <a:fillRect/>
          </a:stretch>
        </p:blipFill>
        <p:spPr>
          <a:xfrm>
            <a:off x="6989109" y="2559143"/>
            <a:ext cx="4857750" cy="3027541"/>
          </a:xfrm>
          <a:prstGeom prst="rect">
            <a:avLst/>
          </a:prstGeom>
        </p:spPr>
      </p:pic>
    </p:spTree>
    <p:extLst>
      <p:ext uri="{BB962C8B-B14F-4D97-AF65-F5344CB8AC3E}">
        <p14:creationId xmlns:p14="http://schemas.microsoft.com/office/powerpoint/2010/main" val="375409202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Chief Executive</a:t>
            </a:r>
          </a:p>
        </p:txBody>
      </p:sp>
      <p:sp>
        <p:nvSpPr>
          <p:cNvPr id="3" name="Content Placeholder 2"/>
          <p:cNvSpPr>
            <a:spLocks noGrp="1"/>
          </p:cNvSpPr>
          <p:nvPr>
            <p:ph idx="1"/>
          </p:nvPr>
        </p:nvSpPr>
        <p:spPr>
          <a:xfrm>
            <a:off x="0" y="1939635"/>
            <a:ext cx="6636327" cy="4918365"/>
          </a:xfrm>
        </p:spPr>
        <p:txBody>
          <a:bodyPr>
            <a:normAutofit/>
          </a:bodyPr>
          <a:lstStyle/>
          <a:p>
            <a:pPr marL="0" indent="0" algn="ctr">
              <a:buNone/>
            </a:pPr>
            <a:r>
              <a:rPr lang="en-US" sz="2000" u="sng" dirty="0"/>
              <a:t>The Appointment Power</a:t>
            </a:r>
          </a:p>
          <a:p>
            <a:r>
              <a:rPr lang="en-US" sz="2000" dirty="0"/>
              <a:t>The </a:t>
            </a:r>
            <a:r>
              <a:rPr lang="en-US" sz="2000" b="1" dirty="0">
                <a:solidFill>
                  <a:schemeClr val="bg1"/>
                </a:solidFill>
              </a:rPr>
              <a:t>President</a:t>
            </a:r>
            <a:r>
              <a:rPr lang="en-US" sz="2000" dirty="0"/>
              <a:t> appoints about 2,200 top level federal officials who run the executive branch</a:t>
            </a:r>
          </a:p>
          <a:p>
            <a:r>
              <a:rPr lang="en-US" sz="2000" dirty="0"/>
              <a:t>The authority to </a:t>
            </a:r>
            <a:r>
              <a:rPr lang="en-US" sz="2000" b="1" dirty="0">
                <a:solidFill>
                  <a:schemeClr val="bg1"/>
                </a:solidFill>
              </a:rPr>
              <a:t>appoint</a:t>
            </a:r>
            <a:r>
              <a:rPr lang="en-US" sz="2000" dirty="0"/>
              <a:t> officials is the most important tool a president has to influence legislation</a:t>
            </a:r>
          </a:p>
          <a:p>
            <a:r>
              <a:rPr lang="en-US" sz="2000" dirty="0"/>
              <a:t>Presidents try to appoint </a:t>
            </a:r>
            <a:r>
              <a:rPr lang="en-US" sz="2000" b="1" dirty="0">
                <a:solidFill>
                  <a:schemeClr val="bg1"/>
                </a:solidFill>
              </a:rPr>
              <a:t>officials</a:t>
            </a:r>
            <a:r>
              <a:rPr lang="en-US" sz="2000" dirty="0"/>
              <a:t> that share their political beliefs  </a:t>
            </a:r>
          </a:p>
          <a:p>
            <a:r>
              <a:rPr lang="en-US" sz="2000" dirty="0"/>
              <a:t>Presidents can also control the </a:t>
            </a:r>
            <a:r>
              <a:rPr lang="en-US" sz="2000" b="1" dirty="0">
                <a:solidFill>
                  <a:schemeClr val="bg1"/>
                </a:solidFill>
              </a:rPr>
              <a:t>implementation</a:t>
            </a:r>
            <a:r>
              <a:rPr lang="en-US" sz="2000" dirty="0"/>
              <a:t> of laws by firing officials they have appointed</a:t>
            </a:r>
          </a:p>
          <a:p>
            <a:r>
              <a:rPr lang="en-US" sz="2000" dirty="0"/>
              <a:t>The President also appoints all </a:t>
            </a:r>
            <a:r>
              <a:rPr lang="en-US" sz="2000" b="1" dirty="0">
                <a:solidFill>
                  <a:schemeClr val="bg1"/>
                </a:solidFill>
              </a:rPr>
              <a:t>federal</a:t>
            </a:r>
            <a:r>
              <a:rPr lang="en-US" sz="2000" dirty="0"/>
              <a:t> judges, include the justices of the </a:t>
            </a:r>
            <a:r>
              <a:rPr lang="en-US" sz="2000" b="1" dirty="0">
                <a:solidFill>
                  <a:schemeClr val="bg1"/>
                </a:solidFill>
              </a:rPr>
              <a:t>Supreme</a:t>
            </a:r>
            <a:r>
              <a:rPr lang="en-US" sz="2000" dirty="0"/>
              <a:t> Court</a:t>
            </a:r>
          </a:p>
        </p:txBody>
      </p:sp>
      <p:pic>
        <p:nvPicPr>
          <p:cNvPr id="4" name="Picture 3"/>
          <p:cNvPicPr>
            <a:picLocks noChangeAspect="1"/>
          </p:cNvPicPr>
          <p:nvPr/>
        </p:nvPicPr>
        <p:blipFill>
          <a:blip r:embed="rId2"/>
          <a:stretch>
            <a:fillRect/>
          </a:stretch>
        </p:blipFill>
        <p:spPr>
          <a:xfrm>
            <a:off x="6978182" y="2347689"/>
            <a:ext cx="5213818" cy="3469558"/>
          </a:xfrm>
          <a:prstGeom prst="rect">
            <a:avLst/>
          </a:prstGeom>
        </p:spPr>
      </p:pic>
    </p:spTree>
    <p:extLst>
      <p:ext uri="{BB962C8B-B14F-4D97-AF65-F5344CB8AC3E}">
        <p14:creationId xmlns:p14="http://schemas.microsoft.com/office/powerpoint/2010/main" val="6023214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Chief Executive</a:t>
            </a:r>
          </a:p>
        </p:txBody>
      </p:sp>
      <p:sp>
        <p:nvSpPr>
          <p:cNvPr id="3" name="Content Placeholder 2"/>
          <p:cNvSpPr>
            <a:spLocks noGrp="1"/>
          </p:cNvSpPr>
          <p:nvPr>
            <p:ph idx="1"/>
          </p:nvPr>
        </p:nvSpPr>
        <p:spPr>
          <a:xfrm>
            <a:off x="0" y="1939635"/>
            <a:ext cx="6636327" cy="4918365"/>
          </a:xfrm>
        </p:spPr>
        <p:txBody>
          <a:bodyPr>
            <a:normAutofit/>
          </a:bodyPr>
          <a:lstStyle/>
          <a:p>
            <a:pPr marL="0" indent="0" algn="ctr">
              <a:buNone/>
            </a:pPr>
            <a:r>
              <a:rPr lang="en-US" sz="2000" u="sng" dirty="0"/>
              <a:t>Executive Orders</a:t>
            </a:r>
          </a:p>
          <a:p>
            <a:r>
              <a:rPr lang="en-US" sz="2000" dirty="0"/>
              <a:t>Executive orders are </a:t>
            </a:r>
            <a:r>
              <a:rPr lang="en-US" sz="2000" b="1" dirty="0">
                <a:solidFill>
                  <a:schemeClr val="bg1"/>
                </a:solidFill>
              </a:rPr>
              <a:t>presidential</a:t>
            </a:r>
            <a:r>
              <a:rPr lang="en-US" sz="2000" dirty="0"/>
              <a:t> directives that have the force of law without the approval of Congress</a:t>
            </a:r>
          </a:p>
          <a:p>
            <a:r>
              <a:rPr lang="en-US" sz="2000" dirty="0"/>
              <a:t>This is an </a:t>
            </a:r>
            <a:r>
              <a:rPr lang="en-US" sz="2000" b="1" dirty="0">
                <a:solidFill>
                  <a:schemeClr val="bg1"/>
                </a:solidFill>
              </a:rPr>
              <a:t>implied</a:t>
            </a:r>
            <a:r>
              <a:rPr lang="en-US" sz="2000" dirty="0"/>
              <a:t> power of the Constitution </a:t>
            </a:r>
          </a:p>
          <a:p>
            <a:r>
              <a:rPr lang="en-US" sz="2000" dirty="0"/>
              <a:t>Executive orders </a:t>
            </a:r>
            <a:r>
              <a:rPr lang="en-US" sz="2000" dirty="0" smtClean="0"/>
              <a:t>maybe issued to detail </a:t>
            </a:r>
            <a:r>
              <a:rPr lang="en-US" sz="2000" b="1" dirty="0" smtClean="0">
                <a:solidFill>
                  <a:schemeClr val="bg1"/>
                </a:solidFill>
              </a:rPr>
              <a:t>specific</a:t>
            </a:r>
            <a:r>
              <a:rPr lang="en-US" sz="2000" dirty="0" smtClean="0"/>
              <a:t> actions federal agencies must make to implement a law</a:t>
            </a:r>
          </a:p>
          <a:p>
            <a:r>
              <a:rPr lang="en-US" sz="2000" dirty="0" smtClean="0"/>
              <a:t>They have also been used to make </a:t>
            </a:r>
            <a:r>
              <a:rPr lang="en-US" sz="2000" b="1" dirty="0" smtClean="0">
                <a:solidFill>
                  <a:schemeClr val="bg1"/>
                </a:solidFill>
              </a:rPr>
              <a:t>dramatic</a:t>
            </a:r>
            <a:r>
              <a:rPr lang="en-US" sz="2000" dirty="0" smtClean="0"/>
              <a:t> new policy</a:t>
            </a:r>
          </a:p>
          <a:p>
            <a:r>
              <a:rPr lang="en-US" sz="2000" dirty="0" smtClean="0"/>
              <a:t>Even though Presidents can use the executive order their </a:t>
            </a:r>
            <a:r>
              <a:rPr lang="en-US" sz="2000" b="1" dirty="0" smtClean="0">
                <a:solidFill>
                  <a:schemeClr val="bg1"/>
                </a:solidFill>
              </a:rPr>
              <a:t>successors</a:t>
            </a:r>
            <a:r>
              <a:rPr lang="en-US" sz="2000" dirty="0" smtClean="0"/>
              <a:t> may just as easily reverse them. </a:t>
            </a:r>
          </a:p>
        </p:txBody>
      </p:sp>
      <p:pic>
        <p:nvPicPr>
          <p:cNvPr id="4" name="Picture 3"/>
          <p:cNvPicPr>
            <a:picLocks noChangeAspect="1"/>
          </p:cNvPicPr>
          <p:nvPr/>
        </p:nvPicPr>
        <p:blipFill>
          <a:blip r:embed="rId2"/>
          <a:stretch>
            <a:fillRect/>
          </a:stretch>
        </p:blipFill>
        <p:spPr>
          <a:xfrm>
            <a:off x="7482448" y="2069644"/>
            <a:ext cx="3813082" cy="4658346"/>
          </a:xfrm>
          <a:prstGeom prst="rect">
            <a:avLst/>
          </a:prstGeom>
        </p:spPr>
      </p:pic>
    </p:spTree>
    <p:extLst>
      <p:ext uri="{BB962C8B-B14F-4D97-AF65-F5344CB8AC3E}">
        <p14:creationId xmlns:p14="http://schemas.microsoft.com/office/powerpoint/2010/main" val="595099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Chief Executive</a:t>
            </a:r>
          </a:p>
        </p:txBody>
      </p:sp>
      <p:sp>
        <p:nvSpPr>
          <p:cNvPr id="3" name="Content Placeholder 2"/>
          <p:cNvSpPr>
            <a:spLocks noGrp="1"/>
          </p:cNvSpPr>
          <p:nvPr>
            <p:ph idx="1"/>
          </p:nvPr>
        </p:nvSpPr>
        <p:spPr>
          <a:xfrm>
            <a:off x="0" y="1939635"/>
            <a:ext cx="6636327" cy="4918365"/>
          </a:xfrm>
        </p:spPr>
        <p:txBody>
          <a:bodyPr>
            <a:normAutofit/>
          </a:bodyPr>
          <a:lstStyle/>
          <a:p>
            <a:pPr marL="0" indent="0" algn="ctr">
              <a:buNone/>
            </a:pPr>
            <a:r>
              <a:rPr lang="en-US" sz="2000" u="sng" dirty="0" smtClean="0"/>
              <a:t>Impoundment of Funds </a:t>
            </a:r>
            <a:endParaRPr lang="en-US" sz="2000" u="sng" dirty="0"/>
          </a:p>
          <a:p>
            <a:r>
              <a:rPr lang="en-US" sz="2000" dirty="0" smtClean="0"/>
              <a:t>Happens when the </a:t>
            </a:r>
            <a:r>
              <a:rPr lang="en-US" sz="2000" b="1" dirty="0" smtClean="0">
                <a:solidFill>
                  <a:schemeClr val="bg1"/>
                </a:solidFill>
              </a:rPr>
              <a:t>President</a:t>
            </a:r>
            <a:r>
              <a:rPr lang="en-US" sz="2000" dirty="0" smtClean="0"/>
              <a:t> has a deep disagreements with </a:t>
            </a:r>
            <a:r>
              <a:rPr lang="en-US" sz="2000" b="1" dirty="0" smtClean="0">
                <a:solidFill>
                  <a:schemeClr val="bg1"/>
                </a:solidFill>
              </a:rPr>
              <a:t>Congress</a:t>
            </a:r>
            <a:r>
              <a:rPr lang="en-US" sz="2000" dirty="0" smtClean="0"/>
              <a:t> on what programs should exist</a:t>
            </a:r>
          </a:p>
          <a:p>
            <a:r>
              <a:rPr lang="en-US" sz="2000" dirty="0" smtClean="0"/>
              <a:t>Impoundment of Funds means that the President </a:t>
            </a:r>
            <a:r>
              <a:rPr lang="en-US" sz="2000" b="1" dirty="0" smtClean="0">
                <a:solidFill>
                  <a:schemeClr val="bg1"/>
                </a:solidFill>
              </a:rPr>
              <a:t>refuses</a:t>
            </a:r>
            <a:r>
              <a:rPr lang="en-US" sz="2000" dirty="0" smtClean="0"/>
              <a:t> to spend funds Congress approved to carry out the programs they are disagreeing about. </a:t>
            </a:r>
          </a:p>
          <a:p>
            <a:r>
              <a:rPr lang="en-US" sz="2000" b="1" dirty="0" smtClean="0">
                <a:solidFill>
                  <a:schemeClr val="bg1"/>
                </a:solidFill>
              </a:rPr>
              <a:t>Supporters</a:t>
            </a:r>
            <a:r>
              <a:rPr lang="en-US" sz="2000" dirty="0" smtClean="0"/>
              <a:t> of impoundment argue that it is an inherent power of the executive</a:t>
            </a:r>
          </a:p>
          <a:p>
            <a:r>
              <a:rPr lang="en-US" sz="2000" b="1" dirty="0" smtClean="0">
                <a:solidFill>
                  <a:schemeClr val="bg1"/>
                </a:solidFill>
              </a:rPr>
              <a:t>Opponents</a:t>
            </a:r>
            <a:r>
              <a:rPr lang="en-US" sz="2000" dirty="0" smtClean="0"/>
              <a:t> argue that impoundments undermine the will of the people who have chosen the legislators who created and funded the programs</a:t>
            </a:r>
          </a:p>
        </p:txBody>
      </p:sp>
      <p:pic>
        <p:nvPicPr>
          <p:cNvPr id="4" name="Picture 3"/>
          <p:cNvPicPr>
            <a:picLocks noChangeAspect="1"/>
          </p:cNvPicPr>
          <p:nvPr/>
        </p:nvPicPr>
        <p:blipFill>
          <a:blip r:embed="rId2"/>
          <a:stretch>
            <a:fillRect/>
          </a:stretch>
        </p:blipFill>
        <p:spPr>
          <a:xfrm>
            <a:off x="6636327" y="2084293"/>
            <a:ext cx="5468471" cy="4253255"/>
          </a:xfrm>
          <a:prstGeom prst="rect">
            <a:avLst/>
          </a:prstGeom>
        </p:spPr>
      </p:pic>
    </p:spTree>
    <p:extLst>
      <p:ext uri="{BB962C8B-B14F-4D97-AF65-F5344CB8AC3E}">
        <p14:creationId xmlns:p14="http://schemas.microsoft.com/office/powerpoint/2010/main" val="15930870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Chief Executive</a:t>
            </a:r>
          </a:p>
        </p:txBody>
      </p:sp>
      <p:sp>
        <p:nvSpPr>
          <p:cNvPr id="3" name="Content Placeholder 2"/>
          <p:cNvSpPr>
            <a:spLocks noGrp="1"/>
          </p:cNvSpPr>
          <p:nvPr>
            <p:ph idx="1"/>
          </p:nvPr>
        </p:nvSpPr>
        <p:spPr>
          <a:xfrm>
            <a:off x="0" y="2749532"/>
            <a:ext cx="6636327" cy="2606239"/>
          </a:xfrm>
        </p:spPr>
        <p:txBody>
          <a:bodyPr>
            <a:normAutofit/>
          </a:bodyPr>
          <a:lstStyle/>
          <a:p>
            <a:pPr marL="0" indent="0" algn="ctr">
              <a:buNone/>
            </a:pPr>
            <a:r>
              <a:rPr lang="en-US" sz="2000" u="sng" dirty="0" smtClean="0"/>
              <a:t>Reprieves, Pardons, and Amnesty</a:t>
            </a:r>
          </a:p>
          <a:p>
            <a:r>
              <a:rPr lang="en-US" sz="2000" dirty="0" smtClean="0"/>
              <a:t>A </a:t>
            </a:r>
            <a:r>
              <a:rPr lang="en-US" sz="2000" b="1" dirty="0" smtClean="0">
                <a:solidFill>
                  <a:schemeClr val="bg1"/>
                </a:solidFill>
              </a:rPr>
              <a:t>reprieve</a:t>
            </a:r>
            <a:r>
              <a:rPr lang="en-US" sz="2000" dirty="0" smtClean="0"/>
              <a:t> postpones legal punishment</a:t>
            </a:r>
          </a:p>
          <a:p>
            <a:r>
              <a:rPr lang="en-US" sz="2000" b="1" dirty="0" smtClean="0">
                <a:solidFill>
                  <a:schemeClr val="bg1"/>
                </a:solidFill>
              </a:rPr>
              <a:t>Pardon</a:t>
            </a:r>
            <a:r>
              <a:rPr lang="en-US" sz="2000" dirty="0" smtClean="0"/>
              <a:t> releases a person from legal punish, usually people who have been convicted of a federal crime</a:t>
            </a:r>
          </a:p>
          <a:p>
            <a:r>
              <a:rPr lang="en-US" sz="2000" b="1" dirty="0" smtClean="0">
                <a:solidFill>
                  <a:schemeClr val="bg1"/>
                </a:solidFill>
              </a:rPr>
              <a:t>Amnesty</a:t>
            </a:r>
            <a:r>
              <a:rPr lang="en-US" sz="2000" dirty="0" smtClean="0"/>
              <a:t> is a pardon for a group of people who have committed an offense against the government </a:t>
            </a:r>
          </a:p>
        </p:txBody>
      </p:sp>
      <p:pic>
        <p:nvPicPr>
          <p:cNvPr id="4" name="Picture 3"/>
          <p:cNvPicPr>
            <a:picLocks noChangeAspect="1"/>
          </p:cNvPicPr>
          <p:nvPr/>
        </p:nvPicPr>
        <p:blipFill>
          <a:blip r:embed="rId2"/>
          <a:stretch>
            <a:fillRect/>
          </a:stretch>
        </p:blipFill>
        <p:spPr>
          <a:xfrm>
            <a:off x="6554881" y="2325756"/>
            <a:ext cx="5637119" cy="4532244"/>
          </a:xfrm>
          <a:prstGeom prst="rect">
            <a:avLst/>
          </a:prstGeom>
        </p:spPr>
      </p:pic>
    </p:spTree>
    <p:extLst>
      <p:ext uri="{BB962C8B-B14F-4D97-AF65-F5344CB8AC3E}">
        <p14:creationId xmlns:p14="http://schemas.microsoft.com/office/powerpoint/2010/main" val="34302012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 </a:t>
            </a:r>
            <a:r>
              <a:rPr lang="en-US" dirty="0" smtClean="0"/>
              <a:t>3:  Commander in Chief/Chief Diplomat</a:t>
            </a:r>
            <a:endParaRPr lang="en-US" dirty="0"/>
          </a:p>
        </p:txBody>
      </p:sp>
      <p:pic>
        <p:nvPicPr>
          <p:cNvPr id="3" name="Picture 2" descr="Файл:Seal of the President of the United States.svg"/>
          <p:cNvPicPr>
            <a:picLocks noChangeAspect="1"/>
          </p:cNvPicPr>
          <p:nvPr/>
        </p:nvPicPr>
        <p:blipFill>
          <a:blip r:embed="rId2"/>
          <a:stretch>
            <a:fillRect/>
          </a:stretch>
        </p:blipFill>
        <p:spPr>
          <a:xfrm>
            <a:off x="3519055" y="2057400"/>
            <a:ext cx="4800600" cy="4800600"/>
          </a:xfrm>
          <a:prstGeom prst="rect">
            <a:avLst/>
          </a:prstGeom>
        </p:spPr>
      </p:pic>
    </p:spTree>
    <p:extLst>
      <p:ext uri="{BB962C8B-B14F-4D97-AF65-F5344CB8AC3E}">
        <p14:creationId xmlns:p14="http://schemas.microsoft.com/office/powerpoint/2010/main" val="38154489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Commander in Chief</a:t>
            </a:r>
            <a:endParaRPr lang="en-US" dirty="0"/>
          </a:p>
        </p:txBody>
      </p:sp>
      <p:sp>
        <p:nvSpPr>
          <p:cNvPr id="3" name="Content Placeholder 2"/>
          <p:cNvSpPr>
            <a:spLocks noGrp="1"/>
          </p:cNvSpPr>
          <p:nvPr>
            <p:ph idx="1"/>
          </p:nvPr>
        </p:nvSpPr>
        <p:spPr>
          <a:xfrm>
            <a:off x="0" y="1939635"/>
            <a:ext cx="6636327" cy="4918365"/>
          </a:xfrm>
        </p:spPr>
        <p:txBody>
          <a:bodyPr>
            <a:normAutofit/>
          </a:bodyPr>
          <a:lstStyle/>
          <a:p>
            <a:pPr marL="0" indent="0" algn="ctr">
              <a:buNone/>
            </a:pPr>
            <a:r>
              <a:rPr lang="en-US" u="sng" dirty="0" smtClean="0"/>
              <a:t>Power to Make War</a:t>
            </a:r>
          </a:p>
          <a:p>
            <a:r>
              <a:rPr lang="en-US" sz="2000" b="1" dirty="0" smtClean="0">
                <a:solidFill>
                  <a:schemeClr val="bg1"/>
                </a:solidFill>
              </a:rPr>
              <a:t>Congress</a:t>
            </a:r>
            <a:r>
              <a:rPr lang="en-US" sz="2000" dirty="0" smtClean="0"/>
              <a:t> retains the power to declare war, and to fund the military</a:t>
            </a:r>
          </a:p>
          <a:p>
            <a:r>
              <a:rPr lang="en-US" sz="2000" dirty="0" smtClean="0"/>
              <a:t>Presidents have sent American forces into action many times without </a:t>
            </a:r>
            <a:r>
              <a:rPr lang="en-US" sz="2000" b="1" dirty="0" smtClean="0">
                <a:solidFill>
                  <a:schemeClr val="bg1"/>
                </a:solidFill>
              </a:rPr>
              <a:t>declarations</a:t>
            </a:r>
            <a:r>
              <a:rPr lang="en-US" sz="2000" dirty="0" smtClean="0"/>
              <a:t> of war</a:t>
            </a:r>
          </a:p>
          <a:p>
            <a:r>
              <a:rPr lang="en-US" sz="2000" b="1" dirty="0" smtClean="0">
                <a:solidFill>
                  <a:schemeClr val="bg1"/>
                </a:solidFill>
              </a:rPr>
              <a:t>War Powers Act </a:t>
            </a:r>
            <a:r>
              <a:rPr lang="en-US" sz="2000" dirty="0" smtClean="0"/>
              <a:t>(1973) does limit the power of the president to wage war without a formal declaration</a:t>
            </a:r>
          </a:p>
          <a:p>
            <a:pPr marL="800100" lvl="1" indent="-342900">
              <a:buFont typeface="+mj-lt"/>
              <a:buAutoNum type="arabicPeriod"/>
            </a:pPr>
            <a:r>
              <a:rPr lang="en-US" sz="1600" dirty="0" smtClean="0">
                <a:solidFill>
                  <a:srgbClr val="FF0000"/>
                </a:solidFill>
              </a:rPr>
              <a:t>Prevents presidents from committing troops to combat for more than 60 days without Congress’s approval</a:t>
            </a:r>
          </a:p>
          <a:p>
            <a:pPr marL="800100" lvl="1" indent="-342900">
              <a:buFont typeface="+mj-lt"/>
              <a:buAutoNum type="arabicPeriod"/>
            </a:pPr>
            <a:r>
              <a:rPr lang="en-US" sz="1600" dirty="0" smtClean="0">
                <a:solidFill>
                  <a:srgbClr val="FF0000"/>
                </a:solidFill>
              </a:rPr>
              <a:t>Allows Congress to order the president to disengage troops involved in an undeclared war</a:t>
            </a:r>
            <a:endParaRPr lang="en-US" sz="1600" dirty="0" smtClean="0"/>
          </a:p>
          <a:p>
            <a:r>
              <a:rPr lang="en-US" sz="2000" dirty="0" smtClean="0"/>
              <a:t>Since the War Powers </a:t>
            </a:r>
            <a:r>
              <a:rPr lang="en-US" sz="2000" dirty="0"/>
              <a:t>A</a:t>
            </a:r>
            <a:r>
              <a:rPr lang="en-US" sz="2000" dirty="0" smtClean="0"/>
              <a:t>ct there have been many instances where the </a:t>
            </a:r>
            <a:r>
              <a:rPr lang="en-US" sz="2000" b="1" dirty="0" smtClean="0">
                <a:solidFill>
                  <a:schemeClr val="bg1"/>
                </a:solidFill>
              </a:rPr>
              <a:t>President</a:t>
            </a:r>
            <a:r>
              <a:rPr lang="en-US" sz="2000" dirty="0" smtClean="0"/>
              <a:t> has engaged in military operations </a:t>
            </a:r>
          </a:p>
          <a:p>
            <a:pPr marL="0" indent="0" algn="ctr">
              <a:buNone/>
            </a:pPr>
            <a:endParaRPr lang="en-US" sz="2000" u="sng" dirty="0"/>
          </a:p>
        </p:txBody>
      </p:sp>
      <p:pic>
        <p:nvPicPr>
          <p:cNvPr id="5" name="Picture 4"/>
          <p:cNvPicPr>
            <a:picLocks noChangeAspect="1"/>
          </p:cNvPicPr>
          <p:nvPr/>
        </p:nvPicPr>
        <p:blipFill>
          <a:blip r:embed="rId2"/>
          <a:stretch>
            <a:fillRect/>
          </a:stretch>
        </p:blipFill>
        <p:spPr>
          <a:xfrm>
            <a:off x="7161119" y="1995052"/>
            <a:ext cx="5030881" cy="2645270"/>
          </a:xfrm>
          <a:prstGeom prst="rect">
            <a:avLst/>
          </a:prstGeom>
        </p:spPr>
      </p:pic>
      <p:pic>
        <p:nvPicPr>
          <p:cNvPr id="6" name="Picture 5"/>
          <p:cNvPicPr>
            <a:picLocks noChangeAspect="1"/>
          </p:cNvPicPr>
          <p:nvPr/>
        </p:nvPicPr>
        <p:blipFill>
          <a:blip r:embed="rId3"/>
          <a:stretch>
            <a:fillRect/>
          </a:stretch>
        </p:blipFill>
        <p:spPr>
          <a:xfrm>
            <a:off x="8373596" y="4640322"/>
            <a:ext cx="3818404" cy="2195011"/>
          </a:xfrm>
          <a:prstGeom prst="rect">
            <a:avLst/>
          </a:prstGeom>
        </p:spPr>
      </p:pic>
    </p:spTree>
    <p:extLst>
      <p:ext uri="{BB962C8B-B14F-4D97-AF65-F5344CB8AC3E}">
        <p14:creationId xmlns:p14="http://schemas.microsoft.com/office/powerpoint/2010/main" val="256690465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 1:  Sources of Presidential Powers</a:t>
            </a:r>
          </a:p>
        </p:txBody>
      </p:sp>
      <p:pic>
        <p:nvPicPr>
          <p:cNvPr id="3" name="Picture 2" descr="Файл:Seal of the President of the United States.svg"/>
          <p:cNvPicPr>
            <a:picLocks noChangeAspect="1"/>
          </p:cNvPicPr>
          <p:nvPr/>
        </p:nvPicPr>
        <p:blipFill>
          <a:blip r:embed="rId2"/>
          <a:stretch>
            <a:fillRect/>
          </a:stretch>
        </p:blipFill>
        <p:spPr>
          <a:xfrm>
            <a:off x="3519055" y="2057400"/>
            <a:ext cx="4800600" cy="4800600"/>
          </a:xfrm>
          <a:prstGeom prst="rect">
            <a:avLst/>
          </a:prstGeom>
        </p:spPr>
      </p:pic>
    </p:spTree>
    <p:extLst>
      <p:ext uri="{BB962C8B-B14F-4D97-AF65-F5344CB8AC3E}">
        <p14:creationId xmlns:p14="http://schemas.microsoft.com/office/powerpoint/2010/main" val="8174773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Commander in Chief</a:t>
            </a:r>
            <a:endParaRPr lang="en-US" dirty="0"/>
          </a:p>
        </p:txBody>
      </p:sp>
      <p:sp>
        <p:nvSpPr>
          <p:cNvPr id="3" name="Content Placeholder 2"/>
          <p:cNvSpPr>
            <a:spLocks noGrp="1"/>
          </p:cNvSpPr>
          <p:nvPr>
            <p:ph idx="1"/>
          </p:nvPr>
        </p:nvSpPr>
        <p:spPr>
          <a:xfrm>
            <a:off x="0" y="1939636"/>
            <a:ext cx="7261412" cy="2671554"/>
          </a:xfrm>
        </p:spPr>
        <p:txBody>
          <a:bodyPr>
            <a:normAutofit lnSpcReduction="10000"/>
          </a:bodyPr>
          <a:lstStyle/>
          <a:p>
            <a:pPr marL="0" indent="0" algn="ctr">
              <a:buNone/>
            </a:pPr>
            <a:r>
              <a:rPr lang="en-US" u="sng" dirty="0" smtClean="0"/>
              <a:t>Military Operations and Strategy</a:t>
            </a:r>
          </a:p>
          <a:p>
            <a:r>
              <a:rPr lang="en-US" sz="2000" b="1" dirty="0" smtClean="0">
                <a:solidFill>
                  <a:schemeClr val="bg1"/>
                </a:solidFill>
              </a:rPr>
              <a:t>Presidents</a:t>
            </a:r>
            <a:r>
              <a:rPr lang="en-US" sz="2000" dirty="0" smtClean="0"/>
              <a:t> are responsible for key military decisions that define military policy and strategy</a:t>
            </a:r>
          </a:p>
          <a:p>
            <a:r>
              <a:rPr lang="en-US" sz="2000" dirty="0" smtClean="0"/>
              <a:t>The president is a </a:t>
            </a:r>
            <a:r>
              <a:rPr lang="en-US" sz="2000" b="1" dirty="0" smtClean="0">
                <a:solidFill>
                  <a:schemeClr val="bg1"/>
                </a:solidFill>
              </a:rPr>
              <a:t>civilian</a:t>
            </a:r>
            <a:r>
              <a:rPr lang="en-US" sz="2000" dirty="0" smtClean="0"/>
              <a:t>, and not an active member of the military, and thus may not have any military experience</a:t>
            </a:r>
          </a:p>
          <a:p>
            <a:r>
              <a:rPr lang="en-US" sz="2000" dirty="0" smtClean="0"/>
              <a:t>The president will </a:t>
            </a:r>
            <a:r>
              <a:rPr lang="en-US" sz="2000" b="1" dirty="0" smtClean="0">
                <a:solidFill>
                  <a:schemeClr val="bg1"/>
                </a:solidFill>
              </a:rPr>
              <a:t>receive</a:t>
            </a:r>
            <a:r>
              <a:rPr lang="en-US" sz="2000" dirty="0" smtClean="0"/>
              <a:t> regular reports from the military and national security leaders that help him or her know about </a:t>
            </a:r>
            <a:r>
              <a:rPr lang="en-US" sz="2000" b="1" dirty="0" smtClean="0">
                <a:solidFill>
                  <a:schemeClr val="bg1"/>
                </a:solidFill>
              </a:rPr>
              <a:t>national</a:t>
            </a:r>
            <a:r>
              <a:rPr lang="en-US" sz="2000" dirty="0" smtClean="0"/>
              <a:t> security threats</a:t>
            </a:r>
          </a:p>
          <a:p>
            <a:pPr marL="0" indent="0" algn="ctr">
              <a:buNone/>
            </a:pPr>
            <a:endParaRPr lang="en-US" sz="2000" u="sng" dirty="0"/>
          </a:p>
        </p:txBody>
      </p:sp>
      <p:sp>
        <p:nvSpPr>
          <p:cNvPr id="4" name="Content Placeholder 2"/>
          <p:cNvSpPr txBox="1">
            <a:spLocks/>
          </p:cNvSpPr>
          <p:nvPr/>
        </p:nvSpPr>
        <p:spPr>
          <a:xfrm>
            <a:off x="188259" y="4424083"/>
            <a:ext cx="9870141" cy="243391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u="sng" dirty="0" smtClean="0"/>
              <a:t>The Shadow War </a:t>
            </a:r>
          </a:p>
          <a:p>
            <a:r>
              <a:rPr lang="en-US" sz="2000" dirty="0" smtClean="0"/>
              <a:t>In the last </a:t>
            </a:r>
            <a:r>
              <a:rPr lang="en-US" sz="2000" b="1" dirty="0" smtClean="0">
                <a:solidFill>
                  <a:schemeClr val="bg1"/>
                </a:solidFill>
              </a:rPr>
              <a:t>15</a:t>
            </a:r>
            <a:r>
              <a:rPr lang="en-US" sz="2000" dirty="0" smtClean="0"/>
              <a:t> years, the US has conducted shadow war</a:t>
            </a:r>
          </a:p>
          <a:p>
            <a:r>
              <a:rPr lang="en-US" sz="2000" dirty="0" smtClean="0"/>
              <a:t>Shadow Warfare is fought in secret by </a:t>
            </a:r>
            <a:r>
              <a:rPr lang="en-US" sz="2000" b="1" dirty="0" smtClean="0">
                <a:solidFill>
                  <a:schemeClr val="bg1"/>
                </a:solidFill>
              </a:rPr>
              <a:t>special</a:t>
            </a:r>
            <a:r>
              <a:rPr lang="en-US" sz="2000" dirty="0" smtClean="0"/>
              <a:t> operations troops, hired contractors and armed drones</a:t>
            </a:r>
          </a:p>
          <a:p>
            <a:r>
              <a:rPr lang="en-US" sz="2000" dirty="0" smtClean="0"/>
              <a:t>Many shadow war </a:t>
            </a:r>
            <a:r>
              <a:rPr lang="en-US" sz="2000" b="1" dirty="0" smtClean="0">
                <a:solidFill>
                  <a:schemeClr val="bg1"/>
                </a:solidFill>
              </a:rPr>
              <a:t>activities</a:t>
            </a:r>
            <a:r>
              <a:rPr lang="en-US" sz="2000" dirty="0" smtClean="0"/>
              <a:t> are classified (information not made public)</a:t>
            </a:r>
          </a:p>
          <a:p>
            <a:r>
              <a:rPr lang="en-US" sz="2000" dirty="0" smtClean="0"/>
              <a:t>There are groups out there who want to try to make the information about special activities public, so that the </a:t>
            </a:r>
            <a:r>
              <a:rPr lang="en-US" sz="2000" b="1" dirty="0" smtClean="0">
                <a:solidFill>
                  <a:schemeClr val="bg1"/>
                </a:solidFill>
              </a:rPr>
              <a:t>public</a:t>
            </a:r>
            <a:r>
              <a:rPr lang="en-US" sz="2000" dirty="0" smtClean="0"/>
              <a:t> can hold the government accountable.</a:t>
            </a:r>
          </a:p>
          <a:p>
            <a:pPr marL="0" indent="0" algn="ctr">
              <a:buFont typeface="Arial" panose="020B0604020202020204" pitchFamily="34" charset="0"/>
              <a:buNone/>
            </a:pPr>
            <a:endParaRPr lang="en-US" sz="2000" u="sng" dirty="0"/>
          </a:p>
        </p:txBody>
      </p:sp>
      <p:pic>
        <p:nvPicPr>
          <p:cNvPr id="5" name="Picture 4"/>
          <p:cNvPicPr>
            <a:picLocks noChangeAspect="1"/>
          </p:cNvPicPr>
          <p:nvPr/>
        </p:nvPicPr>
        <p:blipFill>
          <a:blip r:embed="rId2"/>
          <a:stretch>
            <a:fillRect/>
          </a:stretch>
        </p:blipFill>
        <p:spPr>
          <a:xfrm>
            <a:off x="7449671" y="2082611"/>
            <a:ext cx="4594412" cy="2871507"/>
          </a:xfrm>
          <a:prstGeom prst="rect">
            <a:avLst/>
          </a:prstGeom>
        </p:spPr>
      </p:pic>
    </p:spTree>
    <p:extLst>
      <p:ext uri="{BB962C8B-B14F-4D97-AF65-F5344CB8AC3E}">
        <p14:creationId xmlns:p14="http://schemas.microsoft.com/office/powerpoint/2010/main" val="269622016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fade">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fade">
                                      <p:cBhvr>
                                        <p:cTn id="42" dur="500"/>
                                        <p:tgtEl>
                                          <p:spTgt spid="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fade">
                                      <p:cBhvr>
                                        <p:cTn id="47" dur="500"/>
                                        <p:tgtEl>
                                          <p:spTgt spid="4">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fade">
                                      <p:cBhvr>
                                        <p:cTn id="52" dur="500"/>
                                        <p:tgtEl>
                                          <p:spTgt spid="4">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animEffect transition="in" filter="fade">
                                      <p:cBhvr>
                                        <p:cTn id="5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Commander in Chief</a:t>
            </a:r>
            <a:endParaRPr lang="en-US" dirty="0"/>
          </a:p>
        </p:txBody>
      </p:sp>
      <p:sp>
        <p:nvSpPr>
          <p:cNvPr id="3" name="Content Placeholder 2"/>
          <p:cNvSpPr>
            <a:spLocks noGrp="1"/>
          </p:cNvSpPr>
          <p:nvPr>
            <p:ph idx="1"/>
          </p:nvPr>
        </p:nvSpPr>
        <p:spPr>
          <a:xfrm>
            <a:off x="0" y="1939635"/>
            <a:ext cx="6636327" cy="4918365"/>
          </a:xfrm>
        </p:spPr>
        <p:txBody>
          <a:bodyPr>
            <a:normAutofit/>
          </a:bodyPr>
          <a:lstStyle/>
          <a:p>
            <a:pPr marL="0" indent="0" algn="ctr">
              <a:buNone/>
            </a:pPr>
            <a:r>
              <a:rPr lang="en-US" u="sng" dirty="0" smtClean="0"/>
              <a:t>The Presidency in Times of War</a:t>
            </a:r>
          </a:p>
          <a:p>
            <a:r>
              <a:rPr lang="en-US" sz="2000" dirty="0" smtClean="0"/>
              <a:t>During a war, the </a:t>
            </a:r>
            <a:r>
              <a:rPr lang="en-US" sz="2000" b="1" dirty="0" smtClean="0">
                <a:solidFill>
                  <a:schemeClr val="bg1"/>
                </a:solidFill>
              </a:rPr>
              <a:t>president</a:t>
            </a:r>
            <a:r>
              <a:rPr lang="en-US" sz="2000" dirty="0" smtClean="0"/>
              <a:t> often claims powers to protect the nation</a:t>
            </a:r>
          </a:p>
          <a:p>
            <a:r>
              <a:rPr lang="en-US" sz="2000" dirty="0" smtClean="0"/>
              <a:t>Congress is also more likely to give the president special </a:t>
            </a:r>
            <a:r>
              <a:rPr lang="en-US" sz="2000" b="1" dirty="0" smtClean="0">
                <a:solidFill>
                  <a:schemeClr val="bg1"/>
                </a:solidFill>
              </a:rPr>
              <a:t>powers</a:t>
            </a:r>
            <a:r>
              <a:rPr lang="en-US" sz="2000" dirty="0" smtClean="0"/>
              <a:t> at home and abroad</a:t>
            </a:r>
          </a:p>
          <a:p>
            <a:r>
              <a:rPr lang="en-US" sz="2000" dirty="0" smtClean="0"/>
              <a:t>Examples:</a:t>
            </a:r>
          </a:p>
          <a:p>
            <a:pPr marL="800100" lvl="1" indent="-342900">
              <a:buFont typeface="+mj-lt"/>
              <a:buAutoNum type="arabicPeriod"/>
            </a:pPr>
            <a:r>
              <a:rPr lang="en-US" sz="1800" b="1" dirty="0" smtClean="0">
                <a:solidFill>
                  <a:srgbClr val="FF0000"/>
                </a:solidFill>
              </a:rPr>
              <a:t>FDR during WWII was given the power by Congress to control prices, ration gas and food, and manage the industries needed to produce military weapons</a:t>
            </a:r>
          </a:p>
          <a:p>
            <a:pPr marL="800100" lvl="1" indent="-342900">
              <a:buFont typeface="+mj-lt"/>
              <a:buAutoNum type="arabicPeriod"/>
            </a:pPr>
            <a:r>
              <a:rPr lang="en-US" sz="1800" b="1" dirty="0" smtClean="0">
                <a:solidFill>
                  <a:srgbClr val="FF0000"/>
                </a:solidFill>
              </a:rPr>
              <a:t>President George W. Bush after 9/11 expanded presidential powers as a way to fight terrorism &amp; a few weeks after the attacks Congress passed the US Patriot Act </a:t>
            </a:r>
          </a:p>
        </p:txBody>
      </p:sp>
      <p:pic>
        <p:nvPicPr>
          <p:cNvPr id="4" name="Picture 3"/>
          <p:cNvPicPr>
            <a:picLocks noChangeAspect="1"/>
          </p:cNvPicPr>
          <p:nvPr/>
        </p:nvPicPr>
        <p:blipFill>
          <a:blip r:embed="rId2"/>
          <a:stretch>
            <a:fillRect/>
          </a:stretch>
        </p:blipFill>
        <p:spPr>
          <a:xfrm>
            <a:off x="6887049" y="1939635"/>
            <a:ext cx="2337633" cy="2750926"/>
          </a:xfrm>
          <a:prstGeom prst="rect">
            <a:avLst/>
          </a:prstGeom>
        </p:spPr>
      </p:pic>
      <p:pic>
        <p:nvPicPr>
          <p:cNvPr id="7" name="Picture 6"/>
          <p:cNvPicPr>
            <a:picLocks noChangeAspect="1"/>
          </p:cNvPicPr>
          <p:nvPr/>
        </p:nvPicPr>
        <p:blipFill>
          <a:blip r:embed="rId3"/>
          <a:stretch>
            <a:fillRect/>
          </a:stretch>
        </p:blipFill>
        <p:spPr>
          <a:xfrm>
            <a:off x="8718175" y="4636228"/>
            <a:ext cx="3369609" cy="2173941"/>
          </a:xfrm>
          <a:prstGeom prst="rect">
            <a:avLst/>
          </a:prstGeom>
        </p:spPr>
      </p:pic>
    </p:spTree>
    <p:extLst>
      <p:ext uri="{BB962C8B-B14F-4D97-AF65-F5344CB8AC3E}">
        <p14:creationId xmlns:p14="http://schemas.microsoft.com/office/powerpoint/2010/main" val="23730721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Chief Diplomat</a:t>
            </a:r>
            <a:endParaRPr lang="en-US" dirty="0"/>
          </a:p>
        </p:txBody>
      </p:sp>
      <p:sp>
        <p:nvSpPr>
          <p:cNvPr id="3" name="Content Placeholder 2"/>
          <p:cNvSpPr>
            <a:spLocks noGrp="1"/>
          </p:cNvSpPr>
          <p:nvPr>
            <p:ph idx="1"/>
          </p:nvPr>
        </p:nvSpPr>
        <p:spPr>
          <a:xfrm>
            <a:off x="0" y="1939635"/>
            <a:ext cx="6636327" cy="4918365"/>
          </a:xfrm>
        </p:spPr>
        <p:txBody>
          <a:bodyPr>
            <a:normAutofit/>
          </a:bodyPr>
          <a:lstStyle/>
          <a:p>
            <a:pPr marL="0" indent="0" algn="ctr">
              <a:buNone/>
            </a:pPr>
            <a:r>
              <a:rPr lang="en-US" u="sng" dirty="0" smtClean="0"/>
              <a:t>Treaties and Diplomatic Resolutions</a:t>
            </a:r>
          </a:p>
          <a:p>
            <a:r>
              <a:rPr lang="en-US" sz="2000" dirty="0" smtClean="0"/>
              <a:t>Under the </a:t>
            </a:r>
            <a:r>
              <a:rPr lang="en-US" sz="2000" b="1" dirty="0" smtClean="0">
                <a:solidFill>
                  <a:schemeClr val="bg1"/>
                </a:solidFill>
              </a:rPr>
              <a:t>Constitution</a:t>
            </a:r>
            <a:r>
              <a:rPr lang="en-US" sz="2000" dirty="0" smtClean="0"/>
              <a:t> the President has the sole power to negotiate and sign treaties, but Congress has to approve it</a:t>
            </a:r>
          </a:p>
          <a:p>
            <a:r>
              <a:rPr lang="en-US" sz="2000" dirty="0" smtClean="0"/>
              <a:t>The Senate takes its powers to </a:t>
            </a:r>
            <a:r>
              <a:rPr lang="en-US" sz="2000" b="1" dirty="0" smtClean="0">
                <a:solidFill>
                  <a:schemeClr val="bg1"/>
                </a:solidFill>
              </a:rPr>
              <a:t>approve</a:t>
            </a:r>
            <a:r>
              <a:rPr lang="en-US" sz="2000" dirty="0" smtClean="0"/>
              <a:t> treaties very seriously, sometimes Congress can even restrict or deny funds to </a:t>
            </a:r>
            <a:r>
              <a:rPr lang="en-US" sz="2000" b="1" dirty="0" smtClean="0">
                <a:solidFill>
                  <a:schemeClr val="bg1"/>
                </a:solidFill>
              </a:rPr>
              <a:t>foreign</a:t>
            </a:r>
            <a:r>
              <a:rPr lang="en-US" sz="2000" dirty="0" smtClean="0"/>
              <a:t> policy initiatives</a:t>
            </a:r>
          </a:p>
          <a:p>
            <a:r>
              <a:rPr lang="en-US" sz="2000" dirty="0" smtClean="0"/>
              <a:t>In the struggle over foreign policy the President has two advantages over Congress:</a:t>
            </a:r>
          </a:p>
          <a:p>
            <a:pPr marL="800100" lvl="1" indent="-342900">
              <a:buFont typeface="+mj-lt"/>
              <a:buAutoNum type="arabicPeriod"/>
            </a:pPr>
            <a:r>
              <a:rPr lang="en-US" sz="1800" b="1" dirty="0" smtClean="0">
                <a:solidFill>
                  <a:schemeClr val="bg1"/>
                </a:solidFill>
              </a:rPr>
              <a:t>Access to information</a:t>
            </a:r>
          </a:p>
          <a:p>
            <a:pPr marL="800100" lvl="1" indent="-342900">
              <a:buFont typeface="+mj-lt"/>
              <a:buAutoNum type="arabicPeriod"/>
            </a:pPr>
            <a:r>
              <a:rPr lang="en-US" sz="1800" b="1" dirty="0" smtClean="0">
                <a:solidFill>
                  <a:schemeClr val="bg1"/>
                </a:solidFill>
              </a:rPr>
              <a:t>Decisive ability </a:t>
            </a:r>
            <a:endParaRPr lang="en-US" sz="1800" b="1" dirty="0">
              <a:solidFill>
                <a:schemeClr val="bg1"/>
              </a:solidFill>
            </a:endParaRPr>
          </a:p>
        </p:txBody>
      </p:sp>
      <p:pic>
        <p:nvPicPr>
          <p:cNvPr id="4" name="Picture 3"/>
          <p:cNvPicPr>
            <a:picLocks noChangeAspect="1"/>
          </p:cNvPicPr>
          <p:nvPr/>
        </p:nvPicPr>
        <p:blipFill>
          <a:blip r:embed="rId2"/>
          <a:stretch>
            <a:fillRect/>
          </a:stretch>
        </p:blipFill>
        <p:spPr>
          <a:xfrm>
            <a:off x="6952129" y="3326327"/>
            <a:ext cx="5239871" cy="3531673"/>
          </a:xfrm>
          <a:prstGeom prst="rect">
            <a:avLst/>
          </a:prstGeom>
        </p:spPr>
      </p:pic>
    </p:spTree>
    <p:extLst>
      <p:ext uri="{BB962C8B-B14F-4D97-AF65-F5344CB8AC3E}">
        <p14:creationId xmlns:p14="http://schemas.microsoft.com/office/powerpoint/2010/main" val="194157120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Chief Diplomat</a:t>
            </a:r>
            <a:endParaRPr lang="en-US" dirty="0"/>
          </a:p>
        </p:txBody>
      </p:sp>
      <p:sp>
        <p:nvSpPr>
          <p:cNvPr id="3" name="Content Placeholder 2"/>
          <p:cNvSpPr>
            <a:spLocks noGrp="1"/>
          </p:cNvSpPr>
          <p:nvPr>
            <p:ph idx="1"/>
          </p:nvPr>
        </p:nvSpPr>
        <p:spPr>
          <a:xfrm>
            <a:off x="0" y="1979978"/>
            <a:ext cx="12192000" cy="2296188"/>
          </a:xfrm>
        </p:spPr>
        <p:txBody>
          <a:bodyPr>
            <a:normAutofit lnSpcReduction="10000"/>
          </a:bodyPr>
          <a:lstStyle/>
          <a:p>
            <a:pPr marL="0" indent="0" algn="ctr">
              <a:buNone/>
            </a:pPr>
            <a:r>
              <a:rPr lang="en-US" u="sng" dirty="0" smtClean="0"/>
              <a:t>Executive Agreements </a:t>
            </a:r>
          </a:p>
          <a:p>
            <a:r>
              <a:rPr lang="en-US" sz="2000" dirty="0" smtClean="0"/>
              <a:t>These are pacts between the </a:t>
            </a:r>
            <a:r>
              <a:rPr lang="en-US" sz="2000" b="1" dirty="0" smtClean="0">
                <a:solidFill>
                  <a:schemeClr val="bg1"/>
                </a:solidFill>
              </a:rPr>
              <a:t>president</a:t>
            </a:r>
            <a:r>
              <a:rPr lang="en-US" sz="2000" dirty="0" smtClean="0"/>
              <a:t> and the had of a foreign government</a:t>
            </a:r>
          </a:p>
          <a:p>
            <a:r>
              <a:rPr lang="en-US" sz="2000" dirty="0" smtClean="0"/>
              <a:t>They have the same </a:t>
            </a:r>
            <a:r>
              <a:rPr lang="en-US" sz="2000" b="1" dirty="0" smtClean="0">
                <a:solidFill>
                  <a:schemeClr val="bg1"/>
                </a:solidFill>
              </a:rPr>
              <a:t>legal</a:t>
            </a:r>
            <a:r>
              <a:rPr lang="en-US" sz="2000" dirty="0" smtClean="0"/>
              <a:t> status as treaties, but do not require Senate consent</a:t>
            </a:r>
          </a:p>
          <a:p>
            <a:r>
              <a:rPr lang="en-US" sz="2000" dirty="0" smtClean="0"/>
              <a:t>They involve routine matters, but could include more </a:t>
            </a:r>
            <a:r>
              <a:rPr lang="en-US" sz="2000" b="1" dirty="0" smtClean="0">
                <a:solidFill>
                  <a:schemeClr val="bg1"/>
                </a:solidFill>
              </a:rPr>
              <a:t>serious</a:t>
            </a:r>
            <a:r>
              <a:rPr lang="en-US" sz="2000" dirty="0" smtClean="0"/>
              <a:t> arrangements</a:t>
            </a:r>
          </a:p>
          <a:p>
            <a:r>
              <a:rPr lang="en-US" sz="2000" dirty="0" smtClean="0"/>
              <a:t>Some presidents have tried to keep these agreements but Congress passed a law in </a:t>
            </a:r>
            <a:r>
              <a:rPr lang="en-US" sz="2000" b="1" dirty="0" smtClean="0">
                <a:solidFill>
                  <a:schemeClr val="bg1"/>
                </a:solidFill>
              </a:rPr>
              <a:t>1972</a:t>
            </a:r>
            <a:r>
              <a:rPr lang="en-US" sz="2000" dirty="0" smtClean="0"/>
              <a:t> requiring the president to make public all executive agreements </a:t>
            </a:r>
          </a:p>
        </p:txBody>
      </p:sp>
      <p:sp>
        <p:nvSpPr>
          <p:cNvPr id="5" name="Content Placeholder 2"/>
          <p:cNvSpPr txBox="1">
            <a:spLocks/>
          </p:cNvSpPr>
          <p:nvPr/>
        </p:nvSpPr>
        <p:spPr>
          <a:xfrm>
            <a:off x="0" y="4128246"/>
            <a:ext cx="12192000" cy="27297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u="sng" dirty="0" smtClean="0"/>
              <a:t>Recognition of Foreign Governments</a:t>
            </a:r>
          </a:p>
          <a:p>
            <a:r>
              <a:rPr lang="en-US" sz="2000" dirty="0" smtClean="0"/>
              <a:t>The president decides whether the United States will </a:t>
            </a:r>
            <a:r>
              <a:rPr lang="en-US" sz="2000" b="1" dirty="0" smtClean="0">
                <a:solidFill>
                  <a:schemeClr val="bg1"/>
                </a:solidFill>
              </a:rPr>
              <a:t>recognize</a:t>
            </a:r>
            <a:r>
              <a:rPr lang="en-US" sz="2000" dirty="0" smtClean="0"/>
              <a:t> government of other countries </a:t>
            </a:r>
          </a:p>
          <a:p>
            <a:r>
              <a:rPr lang="en-US" sz="2000" dirty="0" smtClean="0"/>
              <a:t>Presidents determine whether the government will acknowledge the </a:t>
            </a:r>
            <a:r>
              <a:rPr lang="en-US" sz="2000" b="1" dirty="0" smtClean="0">
                <a:solidFill>
                  <a:schemeClr val="bg1"/>
                </a:solidFill>
              </a:rPr>
              <a:t>legal</a:t>
            </a:r>
            <a:r>
              <a:rPr lang="en-US" sz="2000" dirty="0" smtClean="0"/>
              <a:t> status of another country</a:t>
            </a:r>
          </a:p>
          <a:p>
            <a:r>
              <a:rPr lang="en-US" sz="2000" dirty="0" smtClean="0"/>
              <a:t>Presidents sometimes use </a:t>
            </a:r>
            <a:r>
              <a:rPr lang="en-US" sz="2000" b="1" dirty="0" smtClean="0">
                <a:solidFill>
                  <a:schemeClr val="bg1"/>
                </a:solidFill>
              </a:rPr>
              <a:t>recognition</a:t>
            </a:r>
            <a:r>
              <a:rPr lang="en-US" sz="2000" dirty="0" smtClean="0"/>
              <a:t> as a foreign tool</a:t>
            </a:r>
          </a:p>
        </p:txBody>
      </p:sp>
    </p:spTree>
    <p:extLst>
      <p:ext uri="{BB962C8B-B14F-4D97-AF65-F5344CB8AC3E}">
        <p14:creationId xmlns:p14="http://schemas.microsoft.com/office/powerpoint/2010/main" val="35230730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xit" presetSubtype="32" fill="hold" grpId="1" nodeType="clickEffect">
                                  <p:stCondLst>
                                    <p:cond delay="0"/>
                                  </p:stCondLst>
                                  <p:childTnLst>
                                    <p:animEffect transition="out" filter="box(out)">
                                      <p:cBhvr>
                                        <p:cTn id="29" dur="2000"/>
                                        <p:tgtEl>
                                          <p:spTgt spid="3">
                                            <p:txEl>
                                              <p:pRg st="0" end="0"/>
                                            </p:txEl>
                                          </p:spTgt>
                                        </p:tgtEl>
                                      </p:cBhvr>
                                    </p:animEffect>
                                    <p:set>
                                      <p:cBhvr>
                                        <p:cTn id="30" dur="1" fill="hold">
                                          <p:stCondLst>
                                            <p:cond delay="1999"/>
                                          </p:stCondLst>
                                        </p:cTn>
                                        <p:tgtEl>
                                          <p:spTgt spid="3">
                                            <p:txEl>
                                              <p:pRg st="0" end="0"/>
                                            </p:txEl>
                                          </p:spTgt>
                                        </p:tgtEl>
                                        <p:attrNameLst>
                                          <p:attrName>style.visibility</p:attrName>
                                        </p:attrNameLst>
                                      </p:cBhvr>
                                      <p:to>
                                        <p:strVal val="hidden"/>
                                      </p:to>
                                    </p:set>
                                  </p:childTnLst>
                                </p:cTn>
                              </p:par>
                              <p:par>
                                <p:cTn id="31" presetID="4" presetClass="exit" presetSubtype="32" fill="hold" grpId="1" nodeType="withEffect">
                                  <p:stCondLst>
                                    <p:cond delay="0"/>
                                  </p:stCondLst>
                                  <p:childTnLst>
                                    <p:animEffect transition="out" filter="box(out)">
                                      <p:cBhvr>
                                        <p:cTn id="32" dur="2000"/>
                                        <p:tgtEl>
                                          <p:spTgt spid="3">
                                            <p:txEl>
                                              <p:pRg st="1" end="1"/>
                                            </p:txEl>
                                          </p:spTgt>
                                        </p:tgtEl>
                                      </p:cBhvr>
                                    </p:animEffect>
                                    <p:set>
                                      <p:cBhvr>
                                        <p:cTn id="33" dur="1" fill="hold">
                                          <p:stCondLst>
                                            <p:cond delay="1999"/>
                                          </p:stCondLst>
                                        </p:cTn>
                                        <p:tgtEl>
                                          <p:spTgt spid="3">
                                            <p:txEl>
                                              <p:pRg st="1" end="1"/>
                                            </p:txEl>
                                          </p:spTgt>
                                        </p:tgtEl>
                                        <p:attrNameLst>
                                          <p:attrName>style.visibility</p:attrName>
                                        </p:attrNameLst>
                                      </p:cBhvr>
                                      <p:to>
                                        <p:strVal val="hidden"/>
                                      </p:to>
                                    </p:set>
                                  </p:childTnLst>
                                </p:cTn>
                              </p:par>
                              <p:par>
                                <p:cTn id="34" presetID="4" presetClass="exit" presetSubtype="32" fill="hold" grpId="1" nodeType="withEffect">
                                  <p:stCondLst>
                                    <p:cond delay="0"/>
                                  </p:stCondLst>
                                  <p:childTnLst>
                                    <p:animEffect transition="out" filter="box(out)">
                                      <p:cBhvr>
                                        <p:cTn id="35" dur="2000"/>
                                        <p:tgtEl>
                                          <p:spTgt spid="3">
                                            <p:txEl>
                                              <p:pRg st="2" end="2"/>
                                            </p:txEl>
                                          </p:spTgt>
                                        </p:tgtEl>
                                      </p:cBhvr>
                                    </p:animEffect>
                                    <p:set>
                                      <p:cBhvr>
                                        <p:cTn id="36" dur="1" fill="hold">
                                          <p:stCondLst>
                                            <p:cond delay="1999"/>
                                          </p:stCondLst>
                                        </p:cTn>
                                        <p:tgtEl>
                                          <p:spTgt spid="3">
                                            <p:txEl>
                                              <p:pRg st="2" end="2"/>
                                            </p:txEl>
                                          </p:spTgt>
                                        </p:tgtEl>
                                        <p:attrNameLst>
                                          <p:attrName>style.visibility</p:attrName>
                                        </p:attrNameLst>
                                      </p:cBhvr>
                                      <p:to>
                                        <p:strVal val="hidden"/>
                                      </p:to>
                                    </p:set>
                                  </p:childTnLst>
                                </p:cTn>
                              </p:par>
                              <p:par>
                                <p:cTn id="37" presetID="4" presetClass="exit" presetSubtype="32" fill="hold" grpId="1" nodeType="withEffect">
                                  <p:stCondLst>
                                    <p:cond delay="0"/>
                                  </p:stCondLst>
                                  <p:childTnLst>
                                    <p:animEffect transition="out" filter="box(out)">
                                      <p:cBhvr>
                                        <p:cTn id="38" dur="2000"/>
                                        <p:tgtEl>
                                          <p:spTgt spid="3">
                                            <p:txEl>
                                              <p:pRg st="3" end="3"/>
                                            </p:txEl>
                                          </p:spTgt>
                                        </p:tgtEl>
                                      </p:cBhvr>
                                    </p:animEffect>
                                    <p:set>
                                      <p:cBhvr>
                                        <p:cTn id="39" dur="1" fill="hold">
                                          <p:stCondLst>
                                            <p:cond delay="1999"/>
                                          </p:stCondLst>
                                        </p:cTn>
                                        <p:tgtEl>
                                          <p:spTgt spid="3">
                                            <p:txEl>
                                              <p:pRg st="3" end="3"/>
                                            </p:txEl>
                                          </p:spTgt>
                                        </p:tgtEl>
                                        <p:attrNameLst>
                                          <p:attrName>style.visibility</p:attrName>
                                        </p:attrNameLst>
                                      </p:cBhvr>
                                      <p:to>
                                        <p:strVal val="hidden"/>
                                      </p:to>
                                    </p:set>
                                  </p:childTnLst>
                                </p:cTn>
                              </p:par>
                              <p:par>
                                <p:cTn id="40" presetID="4" presetClass="exit" presetSubtype="32" fill="hold" grpId="1" nodeType="withEffect">
                                  <p:stCondLst>
                                    <p:cond delay="0"/>
                                  </p:stCondLst>
                                  <p:childTnLst>
                                    <p:animEffect transition="out" filter="box(out)">
                                      <p:cBhvr>
                                        <p:cTn id="41" dur="2000"/>
                                        <p:tgtEl>
                                          <p:spTgt spid="3">
                                            <p:txEl>
                                              <p:pRg st="4" end="4"/>
                                            </p:txEl>
                                          </p:spTgt>
                                        </p:tgtEl>
                                      </p:cBhvr>
                                    </p:animEffect>
                                    <p:set>
                                      <p:cBhvr>
                                        <p:cTn id="42" dur="1" fill="hold">
                                          <p:stCondLst>
                                            <p:cond delay="1999"/>
                                          </p:stCondLst>
                                        </p:cTn>
                                        <p:tgtEl>
                                          <p:spTgt spid="3">
                                            <p:txEl>
                                              <p:pRg st="4" end="4"/>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fade">
                                      <p:cBhvr>
                                        <p:cTn id="47" dur="500"/>
                                        <p:tgtEl>
                                          <p:spTgt spid="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1" end="1"/>
                                            </p:txEl>
                                          </p:spTgt>
                                        </p:tgtEl>
                                        <p:attrNameLst>
                                          <p:attrName>style.visibility</p:attrName>
                                        </p:attrNameLst>
                                      </p:cBhvr>
                                      <p:to>
                                        <p:strVal val="visible"/>
                                      </p:to>
                                    </p:set>
                                    <p:animEffect transition="in" filter="fade">
                                      <p:cBhvr>
                                        <p:cTn id="52" dur="500"/>
                                        <p:tgtEl>
                                          <p:spTgt spid="5">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2" end="2"/>
                                            </p:txEl>
                                          </p:spTgt>
                                        </p:tgtEl>
                                        <p:attrNameLst>
                                          <p:attrName>style.visibility</p:attrName>
                                        </p:attrNameLst>
                                      </p:cBhvr>
                                      <p:to>
                                        <p:strVal val="visible"/>
                                      </p:to>
                                    </p:set>
                                    <p:animEffect transition="in" filter="fade">
                                      <p:cBhvr>
                                        <p:cTn id="57" dur="500"/>
                                        <p:tgtEl>
                                          <p:spTgt spid="5">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3" end="3"/>
                                            </p:txEl>
                                          </p:spTgt>
                                        </p:tgtEl>
                                        <p:attrNameLst>
                                          <p:attrName>style.visibility</p:attrName>
                                        </p:attrNameLst>
                                      </p:cBhvr>
                                      <p:to>
                                        <p:strVal val="visible"/>
                                      </p:to>
                                    </p:set>
                                    <p:animEffect transition="in" filter="fade">
                                      <p:cBhvr>
                                        <p:cTn id="6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 4</a:t>
            </a:r>
            <a:r>
              <a:rPr lang="en-US" dirty="0" smtClean="0"/>
              <a:t>:  Legislative, Economic, and Party Leader</a:t>
            </a:r>
            <a:endParaRPr lang="en-US" dirty="0"/>
          </a:p>
        </p:txBody>
      </p:sp>
      <p:pic>
        <p:nvPicPr>
          <p:cNvPr id="3" name="Picture 2" descr="Файл:Seal of the President of the United States.svg"/>
          <p:cNvPicPr>
            <a:picLocks noChangeAspect="1"/>
          </p:cNvPicPr>
          <p:nvPr/>
        </p:nvPicPr>
        <p:blipFill>
          <a:blip r:embed="rId2"/>
          <a:stretch>
            <a:fillRect/>
          </a:stretch>
        </p:blipFill>
        <p:spPr>
          <a:xfrm>
            <a:off x="3519055" y="2057400"/>
            <a:ext cx="4800600" cy="4800600"/>
          </a:xfrm>
          <a:prstGeom prst="rect">
            <a:avLst/>
          </a:prstGeom>
        </p:spPr>
      </p:pic>
    </p:spTree>
    <p:extLst>
      <p:ext uri="{BB962C8B-B14F-4D97-AF65-F5344CB8AC3E}">
        <p14:creationId xmlns:p14="http://schemas.microsoft.com/office/powerpoint/2010/main" val="29705066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Influencing Legislation</a:t>
            </a:r>
            <a:endParaRPr lang="en-US" dirty="0"/>
          </a:p>
        </p:txBody>
      </p:sp>
      <p:sp>
        <p:nvSpPr>
          <p:cNvPr id="3" name="Content Placeholder 2"/>
          <p:cNvSpPr>
            <a:spLocks noGrp="1"/>
          </p:cNvSpPr>
          <p:nvPr>
            <p:ph idx="1"/>
          </p:nvPr>
        </p:nvSpPr>
        <p:spPr>
          <a:xfrm>
            <a:off x="0" y="1939635"/>
            <a:ext cx="6636327" cy="4918365"/>
          </a:xfrm>
        </p:spPr>
        <p:txBody>
          <a:bodyPr>
            <a:normAutofit lnSpcReduction="10000"/>
          </a:bodyPr>
          <a:lstStyle/>
          <a:p>
            <a:pPr marL="0" indent="0" algn="ctr">
              <a:buNone/>
            </a:pPr>
            <a:r>
              <a:rPr lang="en-US" u="sng" dirty="0" smtClean="0"/>
              <a:t>Tools to Influence Congress</a:t>
            </a:r>
          </a:p>
          <a:p>
            <a:r>
              <a:rPr lang="en-US" sz="2000" dirty="0" smtClean="0"/>
              <a:t>The president works to </a:t>
            </a:r>
            <a:r>
              <a:rPr lang="en-US" sz="2000" b="1" dirty="0" smtClean="0">
                <a:solidFill>
                  <a:schemeClr val="bg1"/>
                </a:solidFill>
              </a:rPr>
              <a:t>influence</a:t>
            </a:r>
            <a:r>
              <a:rPr lang="en-US" sz="2000" dirty="0" smtClean="0"/>
              <a:t> Congress in several ways</a:t>
            </a:r>
          </a:p>
          <a:p>
            <a:r>
              <a:rPr lang="en-US" sz="2000" dirty="0" smtClean="0"/>
              <a:t>If the Congress has a </a:t>
            </a:r>
            <a:r>
              <a:rPr lang="en-US" sz="2000" b="1" dirty="0" smtClean="0">
                <a:solidFill>
                  <a:schemeClr val="bg1"/>
                </a:solidFill>
              </a:rPr>
              <a:t>majority</a:t>
            </a:r>
            <a:r>
              <a:rPr lang="en-US" sz="2000" dirty="0" smtClean="0"/>
              <a:t> in Congress from the party then several of the presidents laws will get passed</a:t>
            </a:r>
          </a:p>
          <a:p>
            <a:r>
              <a:rPr lang="en-US" sz="1800" dirty="0" smtClean="0"/>
              <a:t>A standard measure of </a:t>
            </a:r>
            <a:r>
              <a:rPr lang="en-US" sz="1800" dirty="0" smtClean="0">
                <a:solidFill>
                  <a:schemeClr val="bg1"/>
                </a:solidFill>
              </a:rPr>
              <a:t>presidential</a:t>
            </a:r>
            <a:r>
              <a:rPr lang="en-US" sz="1800" dirty="0" smtClean="0"/>
              <a:t> success with Congress is how frequently presidents get their way on </a:t>
            </a:r>
            <a:r>
              <a:rPr lang="en-US" sz="1800" smtClean="0"/>
              <a:t>congressional roll </a:t>
            </a:r>
            <a:r>
              <a:rPr lang="en-US" sz="1800" dirty="0" smtClean="0"/>
              <a:t>call votes </a:t>
            </a:r>
          </a:p>
          <a:p>
            <a:r>
              <a:rPr lang="en-US" sz="1800" dirty="0" smtClean="0"/>
              <a:t>When Presidents and the </a:t>
            </a:r>
            <a:r>
              <a:rPr lang="en-US" sz="1800" b="1" dirty="0" smtClean="0">
                <a:solidFill>
                  <a:schemeClr val="bg1"/>
                </a:solidFill>
              </a:rPr>
              <a:t>majority</a:t>
            </a:r>
            <a:r>
              <a:rPr lang="en-US" sz="1800" dirty="0" smtClean="0"/>
              <a:t> of Congress are from different political parties the president must work harder to influence </a:t>
            </a:r>
            <a:r>
              <a:rPr lang="en-US" sz="1800" b="1" dirty="0" smtClean="0">
                <a:solidFill>
                  <a:schemeClr val="bg1"/>
                </a:solidFill>
              </a:rPr>
              <a:t>Congress</a:t>
            </a:r>
            <a:r>
              <a:rPr lang="en-US" sz="1800" dirty="0" smtClean="0"/>
              <a:t> to support his goals</a:t>
            </a:r>
          </a:p>
          <a:p>
            <a:r>
              <a:rPr lang="en-US" sz="1800" dirty="0" smtClean="0"/>
              <a:t>Presidents may do the following to influence Congress:</a:t>
            </a:r>
          </a:p>
          <a:p>
            <a:pPr marL="800100" lvl="1" indent="-342900">
              <a:buFont typeface="+mj-lt"/>
              <a:buAutoNum type="arabicPeriod"/>
            </a:pPr>
            <a:r>
              <a:rPr lang="en-US" sz="1600" dirty="0" smtClean="0">
                <a:solidFill>
                  <a:srgbClr val="FF0000"/>
                </a:solidFill>
              </a:rPr>
              <a:t>Hand out political favors</a:t>
            </a:r>
          </a:p>
          <a:p>
            <a:pPr marL="800100" lvl="1" indent="-342900">
              <a:buFont typeface="+mj-lt"/>
              <a:buAutoNum type="arabicPeriod"/>
            </a:pPr>
            <a:r>
              <a:rPr lang="en-US" sz="1600" dirty="0" smtClean="0">
                <a:solidFill>
                  <a:srgbClr val="FF0000"/>
                </a:solidFill>
              </a:rPr>
              <a:t>Visit the home state of a member of Congress</a:t>
            </a:r>
          </a:p>
          <a:p>
            <a:pPr marL="800100" lvl="1" indent="-342900">
              <a:buFont typeface="+mj-lt"/>
              <a:buAutoNum type="arabicPeriod"/>
            </a:pPr>
            <a:r>
              <a:rPr lang="en-US" sz="1600" dirty="0" smtClean="0">
                <a:solidFill>
                  <a:srgbClr val="FF0000"/>
                </a:solidFill>
              </a:rPr>
              <a:t>Start a federal project that will bring money and jobs to a member’s home state or district </a:t>
            </a:r>
          </a:p>
          <a:p>
            <a:endParaRPr lang="en-US" sz="1800" b="1" dirty="0">
              <a:solidFill>
                <a:srgbClr val="FF0000"/>
              </a:solidFill>
            </a:endParaRPr>
          </a:p>
        </p:txBody>
      </p:sp>
      <p:pic>
        <p:nvPicPr>
          <p:cNvPr id="5" name="Picture 4"/>
          <p:cNvPicPr>
            <a:picLocks noChangeAspect="1"/>
          </p:cNvPicPr>
          <p:nvPr/>
        </p:nvPicPr>
        <p:blipFill>
          <a:blip r:embed="rId2"/>
          <a:stretch>
            <a:fillRect/>
          </a:stretch>
        </p:blipFill>
        <p:spPr>
          <a:xfrm>
            <a:off x="6636327" y="2613544"/>
            <a:ext cx="5555673" cy="2876610"/>
          </a:xfrm>
          <a:prstGeom prst="rect">
            <a:avLst/>
          </a:prstGeom>
        </p:spPr>
      </p:pic>
    </p:spTree>
    <p:extLst>
      <p:ext uri="{BB962C8B-B14F-4D97-AF65-F5344CB8AC3E}">
        <p14:creationId xmlns:p14="http://schemas.microsoft.com/office/powerpoint/2010/main" val="6213999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Influencing Legislation</a:t>
            </a:r>
            <a:endParaRPr lang="en-US" dirty="0"/>
          </a:p>
        </p:txBody>
      </p:sp>
      <p:sp>
        <p:nvSpPr>
          <p:cNvPr id="3" name="Content Placeholder 2"/>
          <p:cNvSpPr>
            <a:spLocks noGrp="1"/>
          </p:cNvSpPr>
          <p:nvPr>
            <p:ph idx="1"/>
          </p:nvPr>
        </p:nvSpPr>
        <p:spPr>
          <a:xfrm>
            <a:off x="0" y="1939635"/>
            <a:ext cx="6636327" cy="4918365"/>
          </a:xfrm>
        </p:spPr>
        <p:txBody>
          <a:bodyPr>
            <a:normAutofit/>
          </a:bodyPr>
          <a:lstStyle/>
          <a:p>
            <a:pPr marL="0" indent="0" algn="ctr">
              <a:buNone/>
            </a:pPr>
            <a:r>
              <a:rPr lang="en-US" u="sng" dirty="0" smtClean="0"/>
              <a:t>The Veto</a:t>
            </a:r>
          </a:p>
          <a:p>
            <a:r>
              <a:rPr lang="en-US" sz="2000" dirty="0" smtClean="0"/>
              <a:t>This is a very important </a:t>
            </a:r>
            <a:r>
              <a:rPr lang="en-US" sz="2000" b="1" dirty="0" smtClean="0">
                <a:solidFill>
                  <a:schemeClr val="bg1"/>
                </a:solidFill>
              </a:rPr>
              <a:t>tool</a:t>
            </a:r>
            <a:r>
              <a:rPr lang="en-US" sz="2000" dirty="0" smtClean="0"/>
              <a:t> in lawmaking</a:t>
            </a:r>
          </a:p>
          <a:p>
            <a:r>
              <a:rPr lang="en-US" sz="1800" dirty="0" smtClean="0"/>
              <a:t>The president has </a:t>
            </a:r>
            <a:r>
              <a:rPr lang="en-US" sz="1800" b="1" dirty="0" smtClean="0">
                <a:solidFill>
                  <a:schemeClr val="bg1"/>
                </a:solidFill>
              </a:rPr>
              <a:t>10</a:t>
            </a:r>
            <a:r>
              <a:rPr lang="en-US" sz="1800" dirty="0" smtClean="0"/>
              <a:t> days to veto or sign the law or it automatically becomes a law</a:t>
            </a:r>
          </a:p>
          <a:p>
            <a:r>
              <a:rPr lang="en-US" sz="1800" b="1" dirty="0" smtClean="0">
                <a:solidFill>
                  <a:schemeClr val="bg1"/>
                </a:solidFill>
              </a:rPr>
              <a:t>Pocket</a:t>
            </a:r>
            <a:r>
              <a:rPr lang="en-US" sz="1800" dirty="0" smtClean="0"/>
              <a:t> veto:  is where Congress adjourns before the 10 day period and thus a bill does not become a law</a:t>
            </a:r>
          </a:p>
          <a:p>
            <a:r>
              <a:rPr lang="en-US" sz="1800" dirty="0" smtClean="0"/>
              <a:t>Presidents sometimes use the </a:t>
            </a:r>
            <a:r>
              <a:rPr lang="en-US" sz="1800" b="1" dirty="0" smtClean="0">
                <a:solidFill>
                  <a:schemeClr val="bg1"/>
                </a:solidFill>
              </a:rPr>
              <a:t>threat</a:t>
            </a:r>
            <a:r>
              <a:rPr lang="en-US" sz="1800" dirty="0" smtClean="0"/>
              <a:t> of veto to force Congress to stop a bill or change it</a:t>
            </a:r>
          </a:p>
          <a:p>
            <a:r>
              <a:rPr lang="en-US" sz="1800" dirty="0" smtClean="0"/>
              <a:t>The president does not have the power to veto selected </a:t>
            </a:r>
            <a:r>
              <a:rPr lang="en-US" sz="1800" b="1" dirty="0" smtClean="0">
                <a:solidFill>
                  <a:schemeClr val="bg1"/>
                </a:solidFill>
              </a:rPr>
              <a:t>items</a:t>
            </a:r>
            <a:r>
              <a:rPr lang="en-US" sz="1800" dirty="0" smtClean="0"/>
              <a:t> in the bill (governors have this power)</a:t>
            </a:r>
          </a:p>
          <a:p>
            <a:r>
              <a:rPr lang="en-US" sz="1800" dirty="0" smtClean="0"/>
              <a:t>Congress did attempt to give the president more power for line item vetoes in </a:t>
            </a:r>
            <a:r>
              <a:rPr lang="en-US" sz="1800" b="1" dirty="0" smtClean="0">
                <a:solidFill>
                  <a:schemeClr val="bg1"/>
                </a:solidFill>
              </a:rPr>
              <a:t>1996</a:t>
            </a:r>
            <a:r>
              <a:rPr lang="en-US" sz="1800" dirty="0" smtClean="0"/>
              <a:t>, but the Supreme Court in </a:t>
            </a:r>
            <a:r>
              <a:rPr lang="en-US" sz="1800" i="1" dirty="0" smtClean="0"/>
              <a:t>Clinton v. City of New York</a:t>
            </a:r>
            <a:r>
              <a:rPr lang="en-US" sz="1800" dirty="0" smtClean="0"/>
              <a:t> found the law unconstitutional </a:t>
            </a:r>
            <a:endParaRPr lang="en-US" sz="1800" dirty="0"/>
          </a:p>
        </p:txBody>
      </p:sp>
      <p:pic>
        <p:nvPicPr>
          <p:cNvPr id="4" name="Picture 3"/>
          <p:cNvPicPr>
            <a:picLocks noChangeAspect="1"/>
          </p:cNvPicPr>
          <p:nvPr/>
        </p:nvPicPr>
        <p:blipFill>
          <a:blip r:embed="rId2"/>
          <a:stretch>
            <a:fillRect/>
          </a:stretch>
        </p:blipFill>
        <p:spPr>
          <a:xfrm>
            <a:off x="6928597" y="2478741"/>
            <a:ext cx="4762500" cy="2895600"/>
          </a:xfrm>
          <a:prstGeom prst="rect">
            <a:avLst/>
          </a:prstGeom>
        </p:spPr>
      </p:pic>
    </p:spTree>
    <p:extLst>
      <p:ext uri="{BB962C8B-B14F-4D97-AF65-F5344CB8AC3E}">
        <p14:creationId xmlns:p14="http://schemas.microsoft.com/office/powerpoint/2010/main" val="12134633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Planning </a:t>
            </a:r>
            <a:endParaRPr lang="en-US" dirty="0"/>
          </a:p>
        </p:txBody>
      </p:sp>
      <p:sp>
        <p:nvSpPr>
          <p:cNvPr id="3" name="Content Placeholder 2"/>
          <p:cNvSpPr>
            <a:spLocks noGrp="1"/>
          </p:cNvSpPr>
          <p:nvPr>
            <p:ph idx="1"/>
          </p:nvPr>
        </p:nvSpPr>
        <p:spPr>
          <a:xfrm>
            <a:off x="0" y="1939635"/>
            <a:ext cx="6636327" cy="4918365"/>
          </a:xfrm>
        </p:spPr>
        <p:txBody>
          <a:bodyPr>
            <a:normAutofit/>
          </a:bodyPr>
          <a:lstStyle/>
          <a:p>
            <a:r>
              <a:rPr lang="en-US" sz="2000" dirty="0" smtClean="0"/>
              <a:t>The president’s role as </a:t>
            </a:r>
            <a:r>
              <a:rPr lang="en-US" sz="2000" b="1" dirty="0" smtClean="0">
                <a:solidFill>
                  <a:schemeClr val="bg1"/>
                </a:solidFill>
              </a:rPr>
              <a:t>chief</a:t>
            </a:r>
            <a:r>
              <a:rPr lang="en-US" sz="2000" dirty="0" smtClean="0"/>
              <a:t> economic planner was not set out in the Constitution but it developed over time</a:t>
            </a:r>
          </a:p>
          <a:p>
            <a:r>
              <a:rPr lang="en-US" sz="2000" dirty="0" smtClean="0"/>
              <a:t>One of the </a:t>
            </a:r>
            <a:r>
              <a:rPr lang="en-US" sz="2000" b="1" dirty="0" smtClean="0">
                <a:solidFill>
                  <a:schemeClr val="bg1"/>
                </a:solidFill>
              </a:rPr>
              <a:t>economic</a:t>
            </a:r>
            <a:r>
              <a:rPr lang="en-US" sz="2000" dirty="0" smtClean="0"/>
              <a:t> duties of the president is to prepare an annual budget</a:t>
            </a:r>
          </a:p>
          <a:p>
            <a:r>
              <a:rPr lang="en-US" sz="2000" dirty="0" smtClean="0"/>
              <a:t>Presidents work with </a:t>
            </a:r>
            <a:r>
              <a:rPr lang="en-US" sz="2000" b="1" dirty="0" smtClean="0">
                <a:solidFill>
                  <a:schemeClr val="bg1"/>
                </a:solidFill>
              </a:rPr>
              <a:t>budget</a:t>
            </a:r>
            <a:r>
              <a:rPr lang="en-US" sz="2000" dirty="0" smtClean="0"/>
              <a:t> officials to decide what government programs to support or programs to cut back</a:t>
            </a:r>
          </a:p>
          <a:p>
            <a:r>
              <a:rPr lang="en-US" sz="2000" dirty="0" smtClean="0"/>
              <a:t>Decisions on budgeting reflect the presidents </a:t>
            </a:r>
            <a:r>
              <a:rPr lang="en-US" sz="2000" b="1" dirty="0" smtClean="0">
                <a:solidFill>
                  <a:schemeClr val="bg1"/>
                </a:solidFill>
              </a:rPr>
              <a:t>priorities</a:t>
            </a:r>
          </a:p>
          <a:p>
            <a:r>
              <a:rPr lang="en-US" sz="2000" dirty="0" smtClean="0"/>
              <a:t>The annual budge proposal is </a:t>
            </a:r>
            <a:r>
              <a:rPr lang="en-US" sz="2000" b="1" dirty="0" smtClean="0">
                <a:solidFill>
                  <a:schemeClr val="bg1"/>
                </a:solidFill>
              </a:rPr>
              <a:t>submitted</a:t>
            </a:r>
            <a:r>
              <a:rPr lang="en-US" sz="2000" dirty="0" smtClean="0"/>
              <a:t> to the House, where it is modified and debated</a:t>
            </a:r>
          </a:p>
          <a:p>
            <a:r>
              <a:rPr lang="en-US" sz="2000" dirty="0" smtClean="0"/>
              <a:t>Ultimately, Congress passes a law that creates the budge and the </a:t>
            </a:r>
            <a:r>
              <a:rPr lang="en-US" sz="2000" b="1" dirty="0" smtClean="0">
                <a:solidFill>
                  <a:schemeClr val="bg1"/>
                </a:solidFill>
              </a:rPr>
              <a:t>president</a:t>
            </a:r>
            <a:r>
              <a:rPr lang="en-US" sz="2000" dirty="0" smtClean="0"/>
              <a:t> can sign or veto the law </a:t>
            </a:r>
            <a:endParaRPr lang="en-US" sz="1800" dirty="0"/>
          </a:p>
        </p:txBody>
      </p:sp>
      <p:pic>
        <p:nvPicPr>
          <p:cNvPr id="5" name="Picture 4"/>
          <p:cNvPicPr>
            <a:picLocks noChangeAspect="1"/>
          </p:cNvPicPr>
          <p:nvPr/>
        </p:nvPicPr>
        <p:blipFill>
          <a:blip r:embed="rId2"/>
          <a:stretch>
            <a:fillRect/>
          </a:stretch>
        </p:blipFill>
        <p:spPr>
          <a:xfrm>
            <a:off x="6729457" y="1939635"/>
            <a:ext cx="5391387" cy="4918365"/>
          </a:xfrm>
          <a:prstGeom prst="rect">
            <a:avLst/>
          </a:prstGeom>
        </p:spPr>
      </p:pic>
    </p:spTree>
    <p:extLst>
      <p:ext uri="{BB962C8B-B14F-4D97-AF65-F5344CB8AC3E}">
        <p14:creationId xmlns:p14="http://schemas.microsoft.com/office/powerpoint/2010/main" val="4169211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Party Leader</a:t>
            </a:r>
            <a:endParaRPr lang="en-US" dirty="0"/>
          </a:p>
        </p:txBody>
      </p:sp>
      <p:sp>
        <p:nvSpPr>
          <p:cNvPr id="3" name="Content Placeholder 2"/>
          <p:cNvSpPr>
            <a:spLocks noGrp="1"/>
          </p:cNvSpPr>
          <p:nvPr>
            <p:ph idx="1"/>
          </p:nvPr>
        </p:nvSpPr>
        <p:spPr>
          <a:xfrm>
            <a:off x="0" y="2964872"/>
            <a:ext cx="6636327" cy="2978730"/>
          </a:xfrm>
        </p:spPr>
        <p:txBody>
          <a:bodyPr>
            <a:normAutofit/>
          </a:bodyPr>
          <a:lstStyle/>
          <a:p>
            <a:r>
              <a:rPr lang="en-US" sz="2000" dirty="0" smtClean="0"/>
              <a:t>The </a:t>
            </a:r>
            <a:r>
              <a:rPr lang="en-US" sz="2000" b="1" dirty="0" smtClean="0">
                <a:solidFill>
                  <a:schemeClr val="bg1"/>
                </a:solidFill>
              </a:rPr>
              <a:t>presidents</a:t>
            </a:r>
            <a:r>
              <a:rPr lang="en-US" sz="2000" dirty="0" smtClean="0"/>
              <a:t> political party expects the chief executive to be the party leader</a:t>
            </a:r>
          </a:p>
          <a:p>
            <a:r>
              <a:rPr lang="en-US" sz="2000" dirty="0" smtClean="0"/>
              <a:t>The president may give </a:t>
            </a:r>
            <a:r>
              <a:rPr lang="en-US" sz="2000" b="1" dirty="0" smtClean="0">
                <a:solidFill>
                  <a:schemeClr val="bg1"/>
                </a:solidFill>
              </a:rPr>
              <a:t>speeches</a:t>
            </a:r>
            <a:r>
              <a:rPr lang="en-US" sz="2000" dirty="0" smtClean="0"/>
              <a:t> to help party members who are running for office</a:t>
            </a:r>
          </a:p>
          <a:p>
            <a:r>
              <a:rPr lang="en-US" sz="2000" dirty="0" smtClean="0"/>
              <a:t>The president also selects the party’s </a:t>
            </a:r>
            <a:r>
              <a:rPr lang="en-US" sz="2000" b="1" dirty="0" smtClean="0">
                <a:solidFill>
                  <a:schemeClr val="bg1"/>
                </a:solidFill>
              </a:rPr>
              <a:t>national</a:t>
            </a:r>
            <a:r>
              <a:rPr lang="en-US" sz="2000" dirty="0" smtClean="0"/>
              <a:t> chair and often helps plan future election strategies</a:t>
            </a:r>
          </a:p>
          <a:p>
            <a:r>
              <a:rPr lang="en-US" sz="2000" dirty="0" smtClean="0"/>
              <a:t>Presidents are also expected to </a:t>
            </a:r>
            <a:r>
              <a:rPr lang="en-US" sz="2000" b="1" dirty="0" smtClean="0">
                <a:solidFill>
                  <a:schemeClr val="bg1"/>
                </a:solidFill>
              </a:rPr>
              <a:t>appoint</a:t>
            </a:r>
            <a:r>
              <a:rPr lang="en-US" sz="2000" dirty="0" smtClean="0"/>
              <a:t> members of their party to government jobs</a:t>
            </a:r>
            <a:endParaRPr lang="en-US" sz="1800" dirty="0"/>
          </a:p>
        </p:txBody>
      </p:sp>
      <p:pic>
        <p:nvPicPr>
          <p:cNvPr id="4" name="Picture 3"/>
          <p:cNvPicPr>
            <a:picLocks noChangeAspect="1"/>
          </p:cNvPicPr>
          <p:nvPr/>
        </p:nvPicPr>
        <p:blipFill>
          <a:blip r:embed="rId2"/>
          <a:stretch>
            <a:fillRect/>
          </a:stretch>
        </p:blipFill>
        <p:spPr>
          <a:xfrm>
            <a:off x="6847657" y="2964872"/>
            <a:ext cx="5152890" cy="2610939"/>
          </a:xfrm>
          <a:prstGeom prst="rect">
            <a:avLst/>
          </a:prstGeom>
        </p:spPr>
      </p:pic>
    </p:spTree>
    <p:extLst>
      <p:ext uri="{BB962C8B-B14F-4D97-AF65-F5344CB8AC3E}">
        <p14:creationId xmlns:p14="http://schemas.microsoft.com/office/powerpoint/2010/main" val="19098484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Constitutional Powers</a:t>
            </a:r>
          </a:p>
        </p:txBody>
      </p:sp>
      <p:sp>
        <p:nvSpPr>
          <p:cNvPr id="3" name="Content Placeholder 2"/>
          <p:cNvSpPr>
            <a:spLocks noGrp="1"/>
          </p:cNvSpPr>
          <p:nvPr>
            <p:ph idx="1"/>
          </p:nvPr>
        </p:nvSpPr>
        <p:spPr>
          <a:xfrm>
            <a:off x="0" y="1976654"/>
            <a:ext cx="6525491" cy="4881345"/>
          </a:xfrm>
        </p:spPr>
        <p:txBody>
          <a:bodyPr/>
          <a:lstStyle/>
          <a:p>
            <a:pPr marL="0" indent="0" algn="ctr">
              <a:buNone/>
            </a:pPr>
            <a:r>
              <a:rPr lang="en-US" u="sng" dirty="0"/>
              <a:t>Need for a Strong Executive</a:t>
            </a:r>
          </a:p>
          <a:p>
            <a:r>
              <a:rPr lang="en-US" dirty="0"/>
              <a:t>The Framers of the </a:t>
            </a:r>
            <a:r>
              <a:rPr lang="en-US" b="1" dirty="0">
                <a:solidFill>
                  <a:schemeClr val="bg1"/>
                </a:solidFill>
              </a:rPr>
              <a:t>Constitution</a:t>
            </a:r>
            <a:r>
              <a:rPr lang="en-US" b="1" dirty="0">
                <a:solidFill>
                  <a:srgbClr val="FF0000"/>
                </a:solidFill>
              </a:rPr>
              <a:t> </a:t>
            </a:r>
            <a:r>
              <a:rPr lang="en-US" dirty="0"/>
              <a:t>did not want the leader of our country to become a tyrant</a:t>
            </a:r>
          </a:p>
          <a:p>
            <a:r>
              <a:rPr lang="en-US" dirty="0"/>
              <a:t>The Framers knew that a strong executive was needed to </a:t>
            </a:r>
            <a:r>
              <a:rPr lang="en-US" b="1" dirty="0">
                <a:solidFill>
                  <a:schemeClr val="bg1"/>
                </a:solidFill>
              </a:rPr>
              <a:t>carry</a:t>
            </a:r>
            <a:r>
              <a:rPr lang="en-US" dirty="0"/>
              <a:t> out the acts of Congress</a:t>
            </a:r>
          </a:p>
          <a:p>
            <a:r>
              <a:rPr lang="en-US" dirty="0"/>
              <a:t>The Framers also wanted a strong executive because the </a:t>
            </a:r>
            <a:r>
              <a:rPr lang="en-US" b="1" dirty="0">
                <a:solidFill>
                  <a:schemeClr val="bg1"/>
                </a:solidFill>
              </a:rPr>
              <a:t>distrusted</a:t>
            </a:r>
            <a:r>
              <a:rPr lang="en-US" dirty="0"/>
              <a:t> direct participation by the people in decision making.</a:t>
            </a:r>
          </a:p>
        </p:txBody>
      </p:sp>
      <p:pic>
        <p:nvPicPr>
          <p:cNvPr id="4" name="Picture 3" descr="File:White House Washington.JPG - Wikimedia Commons"/>
          <p:cNvPicPr>
            <a:picLocks noChangeAspect="1"/>
          </p:cNvPicPr>
          <p:nvPr/>
        </p:nvPicPr>
        <p:blipFill>
          <a:blip r:embed="rId2"/>
          <a:stretch>
            <a:fillRect/>
          </a:stretch>
        </p:blipFill>
        <p:spPr>
          <a:xfrm>
            <a:off x="7148945" y="2743199"/>
            <a:ext cx="4904509" cy="2874610"/>
          </a:xfrm>
          <a:prstGeom prst="rect">
            <a:avLst/>
          </a:prstGeom>
        </p:spPr>
      </p:pic>
    </p:spTree>
    <p:extLst>
      <p:ext uri="{BB962C8B-B14F-4D97-AF65-F5344CB8AC3E}">
        <p14:creationId xmlns:p14="http://schemas.microsoft.com/office/powerpoint/2010/main" val="20494480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Constitutional Powers</a:t>
            </a:r>
          </a:p>
        </p:txBody>
      </p:sp>
      <p:sp>
        <p:nvSpPr>
          <p:cNvPr id="3" name="Content Placeholder 2"/>
          <p:cNvSpPr>
            <a:spLocks noGrp="1"/>
          </p:cNvSpPr>
          <p:nvPr>
            <p:ph idx="1"/>
          </p:nvPr>
        </p:nvSpPr>
        <p:spPr>
          <a:xfrm>
            <a:off x="0" y="1976654"/>
            <a:ext cx="7855527" cy="4881345"/>
          </a:xfrm>
        </p:spPr>
        <p:txBody>
          <a:bodyPr/>
          <a:lstStyle/>
          <a:p>
            <a:pPr marL="0" indent="0" algn="ctr">
              <a:buNone/>
            </a:pPr>
            <a:r>
              <a:rPr lang="en-US" u="sng" dirty="0"/>
              <a:t>Powers Defined in the Constitution</a:t>
            </a:r>
          </a:p>
          <a:p>
            <a:r>
              <a:rPr lang="en-US" dirty="0"/>
              <a:t>Article II of the </a:t>
            </a:r>
            <a:r>
              <a:rPr lang="en-US" b="1" dirty="0">
                <a:solidFill>
                  <a:schemeClr val="bg1"/>
                </a:solidFill>
              </a:rPr>
              <a:t>Constitution</a:t>
            </a:r>
            <a:r>
              <a:rPr lang="en-US" dirty="0"/>
              <a:t> gives lays out the power of the President</a:t>
            </a:r>
          </a:p>
          <a:p>
            <a:r>
              <a:rPr lang="en-US" dirty="0"/>
              <a:t>Defined Powers include:</a:t>
            </a:r>
          </a:p>
          <a:p>
            <a:pPr marL="914400" lvl="1" indent="-457200">
              <a:buFont typeface="+mj-lt"/>
              <a:buAutoNum type="arabicPeriod"/>
            </a:pPr>
            <a:r>
              <a:rPr lang="en-US" b="1" dirty="0">
                <a:solidFill>
                  <a:schemeClr val="bg1"/>
                </a:solidFill>
              </a:rPr>
              <a:t>Execute</a:t>
            </a:r>
            <a:r>
              <a:rPr lang="en-US" dirty="0"/>
              <a:t> laws</a:t>
            </a:r>
          </a:p>
          <a:p>
            <a:pPr marL="914400" lvl="1" indent="-457200">
              <a:buFont typeface="+mj-lt"/>
              <a:buAutoNum type="arabicPeriod"/>
            </a:pPr>
            <a:r>
              <a:rPr lang="en-US" dirty="0"/>
              <a:t>Veto legislation</a:t>
            </a:r>
          </a:p>
          <a:p>
            <a:pPr marL="914400" lvl="1" indent="-457200">
              <a:buFont typeface="+mj-lt"/>
              <a:buAutoNum type="arabicPeriod"/>
            </a:pPr>
            <a:r>
              <a:rPr lang="en-US" dirty="0"/>
              <a:t>Command the </a:t>
            </a:r>
            <a:r>
              <a:rPr lang="en-US" b="1" dirty="0">
                <a:solidFill>
                  <a:schemeClr val="bg1"/>
                </a:solidFill>
              </a:rPr>
              <a:t>military</a:t>
            </a:r>
          </a:p>
          <a:p>
            <a:pPr marL="914400" lvl="1" indent="-457200">
              <a:buFont typeface="+mj-lt"/>
              <a:buAutoNum type="arabicPeriod"/>
            </a:pPr>
            <a:r>
              <a:rPr lang="en-US" dirty="0"/>
              <a:t>Engage with foreign leaders</a:t>
            </a:r>
          </a:p>
          <a:p>
            <a:pPr marL="342900" lvl="1" indent="-342900"/>
            <a:r>
              <a:rPr lang="en-US" sz="2400" dirty="0"/>
              <a:t>With Senate approval the President can:</a:t>
            </a:r>
          </a:p>
          <a:p>
            <a:pPr marL="800100" lvl="2" indent="-342900">
              <a:buFont typeface="+mj-lt"/>
              <a:buAutoNum type="arabicPeriod"/>
            </a:pPr>
            <a:r>
              <a:rPr lang="en-US" sz="2000" dirty="0"/>
              <a:t>Make </a:t>
            </a:r>
            <a:r>
              <a:rPr lang="en-US" sz="2000" b="1" dirty="0">
                <a:solidFill>
                  <a:schemeClr val="bg1"/>
                </a:solidFill>
              </a:rPr>
              <a:t>treaties</a:t>
            </a:r>
            <a:r>
              <a:rPr lang="en-US" sz="2000" dirty="0"/>
              <a:t> with foreign nations</a:t>
            </a:r>
          </a:p>
          <a:p>
            <a:pPr marL="800100" lvl="2" indent="-342900">
              <a:buFont typeface="+mj-lt"/>
              <a:buAutoNum type="arabicPeriod"/>
            </a:pPr>
            <a:r>
              <a:rPr lang="en-US" dirty="0"/>
              <a:t>Appoint ambassadors &amp; federal judges</a:t>
            </a:r>
          </a:p>
        </p:txBody>
      </p:sp>
      <p:pic>
        <p:nvPicPr>
          <p:cNvPr id="4" name="Picture 3" descr="... executive branch poem the president is the leader of all he"/>
          <p:cNvPicPr>
            <a:picLocks noChangeAspect="1"/>
          </p:cNvPicPr>
          <p:nvPr/>
        </p:nvPicPr>
        <p:blipFill>
          <a:blip r:embed="rId2"/>
          <a:stretch>
            <a:fillRect/>
          </a:stretch>
        </p:blipFill>
        <p:spPr>
          <a:xfrm>
            <a:off x="8488456" y="2314141"/>
            <a:ext cx="3611452" cy="3981857"/>
          </a:xfrm>
          <a:prstGeom prst="rect">
            <a:avLst/>
          </a:prstGeom>
        </p:spPr>
      </p:pic>
    </p:spTree>
    <p:extLst>
      <p:ext uri="{BB962C8B-B14F-4D97-AF65-F5344CB8AC3E}">
        <p14:creationId xmlns:p14="http://schemas.microsoft.com/office/powerpoint/2010/main" val="1406792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of Presidential Power</a:t>
            </a:r>
          </a:p>
        </p:txBody>
      </p:sp>
      <p:sp>
        <p:nvSpPr>
          <p:cNvPr id="3" name="Content Placeholder 2"/>
          <p:cNvSpPr>
            <a:spLocks noGrp="1"/>
          </p:cNvSpPr>
          <p:nvPr>
            <p:ph idx="1"/>
          </p:nvPr>
        </p:nvSpPr>
        <p:spPr>
          <a:xfrm>
            <a:off x="0" y="1976654"/>
            <a:ext cx="6525491" cy="4881345"/>
          </a:xfrm>
        </p:spPr>
        <p:txBody>
          <a:bodyPr>
            <a:normAutofit/>
          </a:bodyPr>
          <a:lstStyle/>
          <a:p>
            <a:pPr marL="0" indent="0" algn="ctr">
              <a:buNone/>
            </a:pPr>
            <a:r>
              <a:rPr lang="en-US" sz="2000" u="sng" dirty="0"/>
              <a:t>Inherent Powers</a:t>
            </a:r>
            <a:endParaRPr lang="en-US" sz="2000" dirty="0"/>
          </a:p>
          <a:p>
            <a:r>
              <a:rPr lang="en-US" sz="2000" dirty="0"/>
              <a:t>Inherent powers are the reason for which Presidents have justified </a:t>
            </a:r>
            <a:r>
              <a:rPr lang="en-US" sz="2000" b="1" dirty="0">
                <a:solidFill>
                  <a:schemeClr val="bg1"/>
                </a:solidFill>
              </a:rPr>
              <a:t>enlarging</a:t>
            </a:r>
            <a:r>
              <a:rPr lang="en-US" sz="2000" dirty="0"/>
              <a:t> their powers</a:t>
            </a:r>
          </a:p>
          <a:p>
            <a:r>
              <a:rPr lang="en-US" sz="2000" b="1" dirty="0">
                <a:solidFill>
                  <a:schemeClr val="bg1"/>
                </a:solidFill>
              </a:rPr>
              <a:t>Inherent</a:t>
            </a:r>
            <a:r>
              <a:rPr lang="en-US" sz="2000" dirty="0"/>
              <a:t> Powers- are those claimed by the president that are not clearly expressed in the Constitution</a:t>
            </a:r>
          </a:p>
          <a:p>
            <a:r>
              <a:rPr lang="en-US" sz="2000" dirty="0"/>
              <a:t>Presidents say they have these powers because of </a:t>
            </a:r>
            <a:r>
              <a:rPr lang="en-US" sz="2000" b="1" dirty="0">
                <a:solidFill>
                  <a:schemeClr val="bg1"/>
                </a:solidFill>
              </a:rPr>
              <a:t>loosely</a:t>
            </a:r>
            <a:r>
              <a:rPr lang="en-US" sz="2000" dirty="0"/>
              <a:t> worded phrases in the Constitution</a:t>
            </a:r>
          </a:p>
          <a:p>
            <a:pPr lvl="1">
              <a:buFont typeface="Wingdings" panose="05000000000000000000" pitchFamily="2" charset="2"/>
              <a:buChar char="q"/>
            </a:pPr>
            <a:r>
              <a:rPr lang="en-US" sz="1600" dirty="0"/>
              <a:t>“The executive power shall be vested in a President”</a:t>
            </a:r>
          </a:p>
          <a:p>
            <a:pPr marL="285750" lvl="1" indent="-285750"/>
            <a:r>
              <a:rPr lang="en-US" dirty="0"/>
              <a:t>They also claim inherent powers is part of the </a:t>
            </a:r>
            <a:r>
              <a:rPr lang="en-US" b="1" dirty="0">
                <a:solidFill>
                  <a:schemeClr val="bg1"/>
                </a:solidFill>
              </a:rPr>
              <a:t>Presidents</a:t>
            </a:r>
            <a:r>
              <a:rPr lang="en-US" dirty="0"/>
              <a:t> job.</a:t>
            </a:r>
          </a:p>
          <a:p>
            <a:pPr marL="285750" lvl="1" indent="-285750"/>
            <a:r>
              <a:rPr lang="en-US" dirty="0"/>
              <a:t>When Presidents exercise these powers, Congress and the courts may either try to </a:t>
            </a:r>
            <a:r>
              <a:rPr lang="en-US" b="1" dirty="0">
                <a:solidFill>
                  <a:schemeClr val="bg1"/>
                </a:solidFill>
              </a:rPr>
              <a:t>limit</a:t>
            </a:r>
            <a:r>
              <a:rPr lang="en-US" dirty="0"/>
              <a:t> the power or go along with it</a:t>
            </a:r>
          </a:p>
          <a:p>
            <a:endParaRPr lang="en-US" sz="2000" dirty="0"/>
          </a:p>
        </p:txBody>
      </p:sp>
      <p:pic>
        <p:nvPicPr>
          <p:cNvPr id="4" name="Picture 3" descr="patriot-act"/>
          <p:cNvPicPr>
            <a:picLocks noChangeAspect="1"/>
          </p:cNvPicPr>
          <p:nvPr/>
        </p:nvPicPr>
        <p:blipFill>
          <a:blip r:embed="rId2"/>
          <a:stretch>
            <a:fillRect/>
          </a:stretch>
        </p:blipFill>
        <p:spPr>
          <a:xfrm>
            <a:off x="6965805" y="2202872"/>
            <a:ext cx="5087649" cy="3818877"/>
          </a:xfrm>
          <a:prstGeom prst="rect">
            <a:avLst/>
          </a:prstGeom>
        </p:spPr>
      </p:pic>
    </p:spTree>
    <p:extLst>
      <p:ext uri="{BB962C8B-B14F-4D97-AF65-F5344CB8AC3E}">
        <p14:creationId xmlns:p14="http://schemas.microsoft.com/office/powerpoint/2010/main" val="20393734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of Presidential Power</a:t>
            </a:r>
          </a:p>
        </p:txBody>
      </p:sp>
      <p:sp>
        <p:nvSpPr>
          <p:cNvPr id="3" name="Content Placeholder 2"/>
          <p:cNvSpPr>
            <a:spLocks noGrp="1"/>
          </p:cNvSpPr>
          <p:nvPr>
            <p:ph idx="1"/>
          </p:nvPr>
        </p:nvSpPr>
        <p:spPr>
          <a:xfrm>
            <a:off x="0" y="1976654"/>
            <a:ext cx="6525491" cy="4881345"/>
          </a:xfrm>
        </p:spPr>
        <p:txBody>
          <a:bodyPr>
            <a:normAutofit/>
          </a:bodyPr>
          <a:lstStyle/>
          <a:p>
            <a:pPr marL="0" indent="0" algn="ctr">
              <a:buNone/>
            </a:pPr>
            <a:r>
              <a:rPr lang="en-US" sz="2000" u="sng" dirty="0"/>
              <a:t>Immediate Needs of the Nation</a:t>
            </a:r>
            <a:endParaRPr lang="en-US" sz="2000" dirty="0"/>
          </a:p>
          <a:p>
            <a:r>
              <a:rPr lang="en-US" sz="2000" dirty="0"/>
              <a:t>Presidents often have to use inherent powers during </a:t>
            </a:r>
            <a:r>
              <a:rPr lang="en-US" sz="2000" b="1" dirty="0">
                <a:solidFill>
                  <a:schemeClr val="bg1"/>
                </a:solidFill>
              </a:rPr>
              <a:t>war</a:t>
            </a:r>
            <a:r>
              <a:rPr lang="en-US" sz="2000" dirty="0"/>
              <a:t> or other times of </a:t>
            </a:r>
            <a:r>
              <a:rPr lang="en-US" sz="2000" b="1" dirty="0">
                <a:solidFill>
                  <a:schemeClr val="bg1"/>
                </a:solidFill>
              </a:rPr>
              <a:t>emergency</a:t>
            </a:r>
          </a:p>
          <a:p>
            <a:pPr lvl="1"/>
            <a:r>
              <a:rPr lang="en-US" dirty="0"/>
              <a:t>Examples throughout history</a:t>
            </a:r>
          </a:p>
          <a:p>
            <a:pPr lvl="2">
              <a:buFont typeface="Wingdings" panose="05000000000000000000" pitchFamily="2" charset="2"/>
              <a:buChar char="q"/>
            </a:pPr>
            <a:r>
              <a:rPr lang="en-US" dirty="0"/>
              <a:t>President Lincoln suspended the writ of habeas corpus </a:t>
            </a:r>
          </a:p>
          <a:p>
            <a:pPr lvl="2">
              <a:buFont typeface="Wingdings" panose="05000000000000000000" pitchFamily="2" charset="2"/>
              <a:buChar char="q"/>
            </a:pPr>
            <a:r>
              <a:rPr lang="en-US" dirty="0"/>
              <a:t>President FDR had to use inherent powers to help get the country out of the Great Depression</a:t>
            </a:r>
          </a:p>
          <a:p>
            <a:pPr lvl="2">
              <a:buFont typeface="Wingdings" panose="05000000000000000000" pitchFamily="2" charset="2"/>
              <a:buChar char="q"/>
            </a:pPr>
            <a:r>
              <a:rPr lang="en-US" dirty="0"/>
              <a:t>President George W. Bush, declared “war on terrorism” and expanded the power of the President to combat terrorism </a:t>
            </a:r>
          </a:p>
          <a:p>
            <a:endParaRPr lang="en-US" sz="2000" dirty="0"/>
          </a:p>
        </p:txBody>
      </p:sp>
      <p:pic>
        <p:nvPicPr>
          <p:cNvPr id="4" name="Picture 3" descr="FDR says: &quot;Take a moment every day to kick a fascist in the balls.&quot;"/>
          <p:cNvPicPr>
            <a:picLocks noChangeAspect="1"/>
          </p:cNvPicPr>
          <p:nvPr/>
        </p:nvPicPr>
        <p:blipFill>
          <a:blip r:embed="rId2"/>
          <a:stretch>
            <a:fillRect/>
          </a:stretch>
        </p:blipFill>
        <p:spPr>
          <a:xfrm>
            <a:off x="10065369" y="2909454"/>
            <a:ext cx="2126631" cy="2784764"/>
          </a:xfrm>
          <a:prstGeom prst="rect">
            <a:avLst/>
          </a:prstGeom>
        </p:spPr>
      </p:pic>
      <p:pic>
        <p:nvPicPr>
          <p:cNvPr id="5" name="Picture 4" descr="Abraham Lincoln 1809 - 1865 - ArtiFact :: Free Encyclopedia of ..."/>
          <p:cNvPicPr>
            <a:picLocks noChangeAspect="1"/>
          </p:cNvPicPr>
          <p:nvPr/>
        </p:nvPicPr>
        <p:blipFill>
          <a:blip r:embed="rId3"/>
          <a:stretch>
            <a:fillRect/>
          </a:stretch>
        </p:blipFill>
        <p:spPr>
          <a:xfrm>
            <a:off x="7022755" y="1960417"/>
            <a:ext cx="3042613" cy="2782282"/>
          </a:xfrm>
          <a:prstGeom prst="rect">
            <a:avLst/>
          </a:prstGeom>
        </p:spPr>
      </p:pic>
      <p:pic>
        <p:nvPicPr>
          <p:cNvPr id="6" name="Picture 5" descr="Parallelogram - Uncyclopedia, the content-free encyclopedia"/>
          <p:cNvPicPr>
            <a:picLocks noChangeAspect="1"/>
          </p:cNvPicPr>
          <p:nvPr/>
        </p:nvPicPr>
        <p:blipFill>
          <a:blip r:embed="rId4"/>
          <a:stretch>
            <a:fillRect/>
          </a:stretch>
        </p:blipFill>
        <p:spPr>
          <a:xfrm>
            <a:off x="7999459" y="4162879"/>
            <a:ext cx="2065910" cy="2695121"/>
          </a:xfrm>
          <a:prstGeom prst="rect">
            <a:avLst/>
          </a:prstGeom>
        </p:spPr>
      </p:pic>
    </p:spTree>
    <p:extLst>
      <p:ext uri="{BB962C8B-B14F-4D97-AF65-F5344CB8AC3E}">
        <p14:creationId xmlns:p14="http://schemas.microsoft.com/office/powerpoint/2010/main" val="25035690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of Presidential Power</a:t>
            </a:r>
          </a:p>
        </p:txBody>
      </p:sp>
      <p:sp>
        <p:nvSpPr>
          <p:cNvPr id="3" name="Content Placeholder 2"/>
          <p:cNvSpPr>
            <a:spLocks noGrp="1"/>
          </p:cNvSpPr>
          <p:nvPr>
            <p:ph idx="1"/>
          </p:nvPr>
        </p:nvSpPr>
        <p:spPr>
          <a:xfrm>
            <a:off x="0" y="2807928"/>
            <a:ext cx="6525491" cy="2706182"/>
          </a:xfrm>
        </p:spPr>
        <p:txBody>
          <a:bodyPr>
            <a:normAutofit/>
          </a:bodyPr>
          <a:lstStyle/>
          <a:p>
            <a:pPr marL="0" indent="0" algn="ctr">
              <a:buNone/>
            </a:pPr>
            <a:r>
              <a:rPr lang="en-US" sz="2000" u="sng" dirty="0"/>
              <a:t>Executive Privilege</a:t>
            </a:r>
            <a:endParaRPr lang="en-US" sz="2000" dirty="0"/>
          </a:p>
          <a:p>
            <a:r>
              <a:rPr lang="en-US" sz="2000" dirty="0"/>
              <a:t>This power is not </a:t>
            </a:r>
            <a:r>
              <a:rPr lang="en-US" sz="2000" b="1" dirty="0">
                <a:solidFill>
                  <a:schemeClr val="bg1"/>
                </a:solidFill>
              </a:rPr>
              <a:t>named</a:t>
            </a:r>
            <a:r>
              <a:rPr lang="en-US" sz="2000" dirty="0"/>
              <a:t> in the Constitution</a:t>
            </a:r>
          </a:p>
          <a:p>
            <a:r>
              <a:rPr lang="en-US" sz="2000" dirty="0"/>
              <a:t>This is the right to </a:t>
            </a:r>
            <a:r>
              <a:rPr lang="en-US" sz="2000" b="1" dirty="0">
                <a:solidFill>
                  <a:schemeClr val="bg1"/>
                </a:solidFill>
              </a:rPr>
              <a:t>withhold</a:t>
            </a:r>
            <a:r>
              <a:rPr lang="en-US" sz="2000" dirty="0"/>
              <a:t> from Congress or the courts information about </a:t>
            </a:r>
            <a:r>
              <a:rPr lang="en-US" sz="2000" b="1" dirty="0">
                <a:solidFill>
                  <a:schemeClr val="bg1"/>
                </a:solidFill>
              </a:rPr>
              <a:t>communications</a:t>
            </a:r>
            <a:r>
              <a:rPr lang="en-US" sz="2000" dirty="0"/>
              <a:t> between the </a:t>
            </a:r>
            <a:r>
              <a:rPr lang="en-US" sz="2000" b="1" dirty="0">
                <a:solidFill>
                  <a:schemeClr val="bg1"/>
                </a:solidFill>
              </a:rPr>
              <a:t>President</a:t>
            </a:r>
            <a:r>
              <a:rPr lang="en-US" sz="2000" dirty="0"/>
              <a:t> and his or her advisers</a:t>
            </a:r>
          </a:p>
          <a:p>
            <a:r>
              <a:rPr lang="en-US" sz="2000" dirty="0"/>
              <a:t>The Supreme Court ruled that </a:t>
            </a:r>
            <a:r>
              <a:rPr lang="en-US" sz="2000" b="1" dirty="0">
                <a:solidFill>
                  <a:schemeClr val="bg1"/>
                </a:solidFill>
              </a:rPr>
              <a:t>executive</a:t>
            </a:r>
            <a:r>
              <a:rPr lang="en-US" sz="2000" dirty="0"/>
              <a:t> privilege only applies with certain qualifications, but is still a part of </a:t>
            </a:r>
            <a:r>
              <a:rPr lang="en-US" sz="2000" b="1" dirty="0">
                <a:solidFill>
                  <a:schemeClr val="bg1"/>
                </a:solidFill>
              </a:rPr>
              <a:t>Separations</a:t>
            </a:r>
            <a:r>
              <a:rPr lang="en-US" sz="2000" dirty="0"/>
              <a:t> of Power </a:t>
            </a:r>
          </a:p>
        </p:txBody>
      </p:sp>
      <p:pic>
        <p:nvPicPr>
          <p:cNvPr id="6" name="Picture 5" descr="CAPTAIN TAREK DREAM: April 2014"/>
          <p:cNvPicPr>
            <a:picLocks noChangeAspect="1"/>
          </p:cNvPicPr>
          <p:nvPr/>
        </p:nvPicPr>
        <p:blipFill>
          <a:blip r:embed="rId2"/>
          <a:stretch>
            <a:fillRect/>
          </a:stretch>
        </p:blipFill>
        <p:spPr>
          <a:xfrm>
            <a:off x="6812981" y="2807928"/>
            <a:ext cx="5145508" cy="2896186"/>
          </a:xfrm>
          <a:prstGeom prst="rect">
            <a:avLst/>
          </a:prstGeom>
        </p:spPr>
      </p:pic>
    </p:spTree>
    <p:extLst>
      <p:ext uri="{BB962C8B-B14F-4D97-AF65-F5344CB8AC3E}">
        <p14:creationId xmlns:p14="http://schemas.microsoft.com/office/powerpoint/2010/main" val="1224475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of Presidential Power</a:t>
            </a:r>
          </a:p>
        </p:txBody>
      </p:sp>
      <p:sp>
        <p:nvSpPr>
          <p:cNvPr id="3" name="Content Placeholder 2"/>
          <p:cNvSpPr>
            <a:spLocks noGrp="1"/>
          </p:cNvSpPr>
          <p:nvPr>
            <p:ph idx="1"/>
          </p:nvPr>
        </p:nvSpPr>
        <p:spPr>
          <a:xfrm>
            <a:off x="0" y="2202873"/>
            <a:ext cx="6525491" cy="4558145"/>
          </a:xfrm>
        </p:spPr>
        <p:txBody>
          <a:bodyPr>
            <a:normAutofit/>
          </a:bodyPr>
          <a:lstStyle/>
          <a:p>
            <a:pPr marL="0" indent="0" algn="ctr">
              <a:buNone/>
            </a:pPr>
            <a:r>
              <a:rPr lang="en-US" sz="2000" u="sng" dirty="0"/>
              <a:t>Popular Opinion</a:t>
            </a:r>
            <a:endParaRPr lang="en-US" sz="2000" dirty="0"/>
          </a:p>
          <a:p>
            <a:r>
              <a:rPr lang="en-US" sz="2000" dirty="0"/>
              <a:t>All Presidents like to </a:t>
            </a:r>
            <a:r>
              <a:rPr lang="en-US" sz="2000" b="1" dirty="0">
                <a:solidFill>
                  <a:schemeClr val="bg1"/>
                </a:solidFill>
              </a:rPr>
              <a:t>claim</a:t>
            </a:r>
            <a:r>
              <a:rPr lang="en-US" sz="2000" dirty="0"/>
              <a:t> that their ideas and polices represent a mandate from the people </a:t>
            </a:r>
          </a:p>
          <a:p>
            <a:r>
              <a:rPr lang="en-US" sz="2000" b="1" dirty="0">
                <a:solidFill>
                  <a:schemeClr val="bg1"/>
                </a:solidFill>
              </a:rPr>
              <a:t>Mandate</a:t>
            </a:r>
            <a:r>
              <a:rPr lang="en-US" sz="2000" dirty="0"/>
              <a:t> can be an informal source of presidential power, but popularity ratings can change quickly</a:t>
            </a:r>
          </a:p>
          <a:p>
            <a:r>
              <a:rPr lang="en-US" sz="2000" dirty="0"/>
              <a:t>Modern day Presidents use </a:t>
            </a:r>
            <a:r>
              <a:rPr lang="en-US" sz="2000" b="1" dirty="0">
                <a:solidFill>
                  <a:schemeClr val="bg1"/>
                </a:solidFill>
              </a:rPr>
              <a:t>social</a:t>
            </a:r>
            <a:r>
              <a:rPr lang="en-US" sz="2000" dirty="0"/>
              <a:t> media as a way to sway public opinion </a:t>
            </a:r>
          </a:p>
          <a:p>
            <a:r>
              <a:rPr lang="en-US" sz="2000" b="1" dirty="0">
                <a:solidFill>
                  <a:schemeClr val="bg1"/>
                </a:solidFill>
              </a:rPr>
              <a:t>Public</a:t>
            </a:r>
            <a:r>
              <a:rPr lang="en-US" sz="2000" dirty="0"/>
              <a:t> opinion can also limit eh President because without favorable public opinion it can be hard for Presidents to enact a political program</a:t>
            </a:r>
          </a:p>
        </p:txBody>
      </p:sp>
      <p:pic>
        <p:nvPicPr>
          <p:cNvPr id="4" name="Picture 3" descr="Τρεις πολιτικές δημοσκοπήσεις,"/>
          <p:cNvPicPr>
            <a:picLocks noChangeAspect="1"/>
          </p:cNvPicPr>
          <p:nvPr/>
        </p:nvPicPr>
        <p:blipFill>
          <a:blip r:embed="rId2"/>
          <a:stretch>
            <a:fillRect/>
          </a:stretch>
        </p:blipFill>
        <p:spPr>
          <a:xfrm>
            <a:off x="7537601" y="2549236"/>
            <a:ext cx="4501999" cy="3207674"/>
          </a:xfrm>
          <a:prstGeom prst="rect">
            <a:avLst/>
          </a:prstGeom>
        </p:spPr>
      </p:pic>
    </p:spTree>
    <p:extLst>
      <p:ext uri="{BB962C8B-B14F-4D97-AF65-F5344CB8AC3E}">
        <p14:creationId xmlns:p14="http://schemas.microsoft.com/office/powerpoint/2010/main" val="15400966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of Presidential Power</a:t>
            </a:r>
          </a:p>
        </p:txBody>
      </p:sp>
      <p:sp>
        <p:nvSpPr>
          <p:cNvPr id="3" name="Content Placeholder 2"/>
          <p:cNvSpPr>
            <a:spLocks noGrp="1"/>
          </p:cNvSpPr>
          <p:nvPr>
            <p:ph idx="1"/>
          </p:nvPr>
        </p:nvSpPr>
        <p:spPr>
          <a:xfrm>
            <a:off x="0" y="2299855"/>
            <a:ext cx="6525491" cy="4558145"/>
          </a:xfrm>
        </p:spPr>
        <p:txBody>
          <a:bodyPr>
            <a:normAutofit/>
          </a:bodyPr>
          <a:lstStyle/>
          <a:p>
            <a:pPr marL="0" indent="0" algn="ctr">
              <a:buNone/>
            </a:pPr>
            <a:r>
              <a:rPr lang="en-US" sz="2000" u="sng" dirty="0"/>
              <a:t>Checks and Balances on Presidential Powers</a:t>
            </a:r>
            <a:endParaRPr lang="en-US" sz="2000" dirty="0"/>
          </a:p>
          <a:p>
            <a:r>
              <a:rPr lang="en-US" sz="2000" dirty="0"/>
              <a:t>The </a:t>
            </a:r>
            <a:r>
              <a:rPr lang="en-US" sz="2000" b="1" dirty="0">
                <a:solidFill>
                  <a:schemeClr val="bg1"/>
                </a:solidFill>
              </a:rPr>
              <a:t>Founders</a:t>
            </a:r>
            <a:r>
              <a:rPr lang="en-US" sz="2000" dirty="0"/>
              <a:t> built significant safeguards into the Constitution against the possibility that the President would abuse their lawful powers</a:t>
            </a:r>
          </a:p>
          <a:p>
            <a:r>
              <a:rPr lang="en-US" sz="2000" dirty="0"/>
              <a:t>The </a:t>
            </a:r>
            <a:r>
              <a:rPr lang="en-US" sz="2000" b="1" dirty="0">
                <a:solidFill>
                  <a:schemeClr val="bg1"/>
                </a:solidFill>
              </a:rPr>
              <a:t>Supreme</a:t>
            </a:r>
            <a:r>
              <a:rPr lang="en-US" sz="2000" dirty="0"/>
              <a:t> Court can rule executive actions unconstitutional</a:t>
            </a:r>
          </a:p>
          <a:p>
            <a:r>
              <a:rPr lang="en-US" sz="2000" dirty="0"/>
              <a:t>Congress can pass </a:t>
            </a:r>
            <a:r>
              <a:rPr lang="en-US" sz="2000" b="1" dirty="0">
                <a:solidFill>
                  <a:schemeClr val="bg1"/>
                </a:solidFill>
              </a:rPr>
              <a:t>legislation</a:t>
            </a:r>
            <a:r>
              <a:rPr lang="en-US" sz="2000" dirty="0"/>
              <a:t> even if a president vetoes the law</a:t>
            </a:r>
          </a:p>
          <a:p>
            <a:r>
              <a:rPr lang="en-US" sz="2000" dirty="0"/>
              <a:t>The Senate must </a:t>
            </a:r>
            <a:r>
              <a:rPr lang="en-US" sz="2000" b="1" dirty="0">
                <a:solidFill>
                  <a:schemeClr val="bg1"/>
                </a:solidFill>
              </a:rPr>
              <a:t>confirm</a:t>
            </a:r>
            <a:r>
              <a:rPr lang="en-US" sz="2000" dirty="0"/>
              <a:t> a president’s appointees and all treaties </a:t>
            </a:r>
          </a:p>
          <a:p>
            <a:r>
              <a:rPr lang="en-US" sz="2000" dirty="0"/>
              <a:t>The </a:t>
            </a:r>
            <a:r>
              <a:rPr lang="en-US" sz="2000" b="1" dirty="0">
                <a:solidFill>
                  <a:schemeClr val="bg1"/>
                </a:solidFill>
              </a:rPr>
              <a:t>House</a:t>
            </a:r>
            <a:r>
              <a:rPr lang="en-US" sz="2000" dirty="0"/>
              <a:t> &amp; </a:t>
            </a:r>
            <a:r>
              <a:rPr lang="en-US" sz="2000" b="1" dirty="0">
                <a:solidFill>
                  <a:schemeClr val="bg1"/>
                </a:solidFill>
              </a:rPr>
              <a:t>Senate</a:t>
            </a:r>
            <a:r>
              <a:rPr lang="en-US" sz="2000" dirty="0"/>
              <a:t> can also impeach the president</a:t>
            </a:r>
          </a:p>
        </p:txBody>
      </p:sp>
      <p:pic>
        <p:nvPicPr>
          <p:cNvPr id="4" name="Picture 3" descr="checks and balances why checks and balances were made checks"/>
          <p:cNvPicPr>
            <a:picLocks noChangeAspect="1"/>
          </p:cNvPicPr>
          <p:nvPr/>
        </p:nvPicPr>
        <p:blipFill>
          <a:blip r:embed="rId2"/>
          <a:stretch>
            <a:fillRect/>
          </a:stretch>
        </p:blipFill>
        <p:spPr>
          <a:xfrm>
            <a:off x="7264976" y="2148753"/>
            <a:ext cx="4622223" cy="3588305"/>
          </a:xfrm>
          <a:prstGeom prst="rect">
            <a:avLst/>
          </a:prstGeom>
        </p:spPr>
      </p:pic>
    </p:spTree>
    <p:extLst>
      <p:ext uri="{BB962C8B-B14F-4D97-AF65-F5344CB8AC3E}">
        <p14:creationId xmlns:p14="http://schemas.microsoft.com/office/powerpoint/2010/main" val="14538950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xmlns="" name="Berlin" id="{7B5DBA9E-B069-418E-9360-A61BDD0615A4}" vid="{C7DC10E3-4FF5-456B-A359-A0F378C1E5FB}"/>
    </a:ext>
  </a:extLst>
</a:theme>
</file>

<file path=docProps/app.xml><?xml version="1.0" encoding="utf-8"?>
<Properties xmlns="http://schemas.openxmlformats.org/officeDocument/2006/extended-properties" xmlns:vt="http://schemas.openxmlformats.org/officeDocument/2006/docPropsVTypes">
  <Template>TM04033917[[fn=Berlin]]</Template>
  <TotalTime>608</TotalTime>
  <Words>2058</Words>
  <Application>Microsoft Macintosh PowerPoint</Application>
  <PresentationFormat>Custom</PresentationFormat>
  <Paragraphs>175</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Berlin</vt:lpstr>
      <vt:lpstr>Executive Branch</vt:lpstr>
      <vt:lpstr>Lesson 1:  Sources of Presidential Powers</vt:lpstr>
      <vt:lpstr>Constitutional Powers</vt:lpstr>
      <vt:lpstr>Constitutional Powers</vt:lpstr>
      <vt:lpstr>Growth of Presidential Power</vt:lpstr>
      <vt:lpstr>Growth of Presidential Power</vt:lpstr>
      <vt:lpstr>Growth of Presidential Power</vt:lpstr>
      <vt:lpstr>Growth of Presidential Power</vt:lpstr>
      <vt:lpstr>Growth of Presidential Power</vt:lpstr>
      <vt:lpstr>Presidential Roles</vt:lpstr>
      <vt:lpstr>Lesson 2:  Head of State &amp; Chief Executive</vt:lpstr>
      <vt:lpstr>Head of State</vt:lpstr>
      <vt:lpstr>Chief Executive</vt:lpstr>
      <vt:lpstr>Chief Executive</vt:lpstr>
      <vt:lpstr>Chief Executive</vt:lpstr>
      <vt:lpstr>Chief Executive</vt:lpstr>
      <vt:lpstr>Chief Executive</vt:lpstr>
      <vt:lpstr>Lesson 3:  Commander in Chief/Chief Diplomat</vt:lpstr>
      <vt:lpstr>Commander in Chief</vt:lpstr>
      <vt:lpstr>Commander in Chief</vt:lpstr>
      <vt:lpstr>Commander in Chief</vt:lpstr>
      <vt:lpstr>Chief Diplomat</vt:lpstr>
      <vt:lpstr>Chief Diplomat</vt:lpstr>
      <vt:lpstr>Lesson 4:  Legislative, Economic, and Party Leader</vt:lpstr>
      <vt:lpstr>Influencing Legislation</vt:lpstr>
      <vt:lpstr>Influencing Legislation</vt:lpstr>
      <vt:lpstr>Economic Planning </vt:lpstr>
      <vt:lpstr>Political Party Leader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Executive Branch</dc:title>
  <dc:creator>Brian Brown</dc:creator>
  <cp:lastModifiedBy>Tim Mainord</cp:lastModifiedBy>
  <cp:revision>39</cp:revision>
  <dcterms:created xsi:type="dcterms:W3CDTF">2016-09-20T20:23:48Z</dcterms:created>
  <dcterms:modified xsi:type="dcterms:W3CDTF">2016-10-02T21:56:15Z</dcterms:modified>
</cp:coreProperties>
</file>