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274" autoAdjust="0"/>
  </p:normalViewPr>
  <p:slideViewPr>
    <p:cSldViewPr>
      <p:cViewPr varScale="1">
        <p:scale>
          <a:sx n="69" d="100"/>
          <a:sy n="69" d="100"/>
        </p:scale>
        <p:origin x="61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8/18/2016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7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1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57200"/>
            <a:ext cx="10969943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981200"/>
            <a:ext cx="5383398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5986" y="1981200"/>
            <a:ext cx="53833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4515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5325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fld id="{CCD4E746-AF6B-4EBB-9606-355509F376D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16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8/18/2016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Legislative Branch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Chapter 8: State and Local Legislatures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Civic Participation in Local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313612" cy="51054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people</a:t>
            </a:r>
            <a:r>
              <a:rPr lang="en-US" dirty="0"/>
              <a:t> have more power at the local level than any other level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Participating in </a:t>
            </a:r>
            <a:r>
              <a:rPr lang="en-US" b="1" dirty="0">
                <a:solidFill>
                  <a:srgbClr val="00B050"/>
                </a:solidFill>
              </a:rPr>
              <a:t>local</a:t>
            </a:r>
            <a:r>
              <a:rPr lang="en-US" dirty="0"/>
              <a:t> government is easier than it is at other levels of government simply because of proximity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At the </a:t>
            </a:r>
            <a:r>
              <a:rPr lang="en-US" b="1" dirty="0">
                <a:solidFill>
                  <a:srgbClr val="00B050"/>
                </a:solidFill>
              </a:rPr>
              <a:t>local</a:t>
            </a:r>
            <a:r>
              <a:rPr lang="en-US" dirty="0"/>
              <a:t> level the elected officials do not wait for the citizens to come to they often go to the people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Many </a:t>
            </a:r>
            <a:r>
              <a:rPr lang="en-US" b="1" dirty="0">
                <a:solidFill>
                  <a:srgbClr val="00B050"/>
                </a:solidFill>
              </a:rPr>
              <a:t>public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private</a:t>
            </a:r>
            <a:r>
              <a:rPr lang="en-US" dirty="0"/>
              <a:t> groups make it their mission to educate people about how to be informed, engaged, and involved in local government</a:t>
            </a:r>
          </a:p>
        </p:txBody>
      </p:sp>
      <p:pic>
        <p:nvPicPr>
          <p:cNvPr id="2" name="Picture 1" descr="city of Mesquite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21336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2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Structure and Lawmaking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18" y="2438400"/>
            <a:ext cx="12188825" cy="3657600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Counties</a:t>
            </a:r>
            <a:r>
              <a:rPr lang="en-US" dirty="0"/>
              <a:t>-are normally the largest territorial and political subdivision within the state</a:t>
            </a: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Cities</a:t>
            </a:r>
            <a:r>
              <a:rPr lang="en-US" dirty="0"/>
              <a:t>-can be called municipality, they have a certain size population and geographic area</a:t>
            </a: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Townships</a:t>
            </a:r>
            <a:r>
              <a:rPr lang="en-US" dirty="0"/>
              <a:t>-exist as units of local government in 20 states, services vary state to state, historically they were governed with very direct participation of their residents</a:t>
            </a: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Special Districts</a:t>
            </a:r>
            <a:r>
              <a:rPr lang="en-US" dirty="0"/>
              <a:t>-are designed to be able to better respond to specific problems, they are units of local government that deal with a specific function</a:t>
            </a: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School Districts</a:t>
            </a:r>
            <a:r>
              <a:rPr lang="en-US" dirty="0"/>
              <a:t>-are usually governed by an elected local body (school board), and they determine the budge for the school system and decide on new school programs and facilities </a:t>
            </a:r>
          </a:p>
        </p:txBody>
      </p:sp>
    </p:spTree>
    <p:extLst>
      <p:ext uri="{BB962C8B-B14F-4D97-AF65-F5344CB8AC3E}">
        <p14:creationId xmlns:p14="http://schemas.microsoft.com/office/powerpoint/2010/main" val="4074288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 State and Local Legislative Policy</a:t>
            </a:r>
          </a:p>
        </p:txBody>
      </p:sp>
      <p:pic>
        <p:nvPicPr>
          <p:cNvPr id="4" name="Picture 3" descr="jobsanger: Congress Puts Government Shutdown Off Until Dec. 11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704975"/>
            <a:ext cx="8915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1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Policy Concerns of State Legislatures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76400"/>
            <a:ext cx="12188825" cy="5181600"/>
          </a:xfrm>
        </p:spPr>
        <p:txBody>
          <a:bodyPr/>
          <a:lstStyle/>
          <a:p>
            <a:r>
              <a:rPr lang="en-US" dirty="0"/>
              <a:t>Many states have </a:t>
            </a:r>
            <a:r>
              <a:rPr lang="en-US" b="1" dirty="0">
                <a:solidFill>
                  <a:srgbClr val="00B050"/>
                </a:solidFill>
              </a:rPr>
              <a:t>moved</a:t>
            </a:r>
            <a:r>
              <a:rPr lang="en-US" dirty="0"/>
              <a:t> to add more stringent requirements to voting</a:t>
            </a:r>
          </a:p>
          <a:p>
            <a:pPr lvl="1"/>
            <a:r>
              <a:rPr lang="en-US" dirty="0"/>
              <a:t>Example:  Laws to prevent voter fraud</a:t>
            </a:r>
            <a:endParaRPr lang="en-US" sz="2400" dirty="0"/>
          </a:p>
          <a:p>
            <a:pPr lvl="1"/>
            <a:r>
              <a:rPr lang="en-US" dirty="0"/>
              <a:t>There are opponents to these laws arguing that it impacts certain groups of people</a:t>
            </a:r>
          </a:p>
          <a:p>
            <a:pPr lvl="1"/>
            <a:r>
              <a:rPr lang="en-US" dirty="0"/>
              <a:t>Some states who have initiated voter ID have been blocked by the federal government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States are attempting to </a:t>
            </a:r>
            <a:r>
              <a:rPr lang="en-US" sz="2400" b="1" dirty="0">
                <a:solidFill>
                  <a:srgbClr val="00B050"/>
                </a:solidFill>
              </a:rPr>
              <a:t>balance</a:t>
            </a:r>
            <a:r>
              <a:rPr lang="en-US" sz="2400" dirty="0"/>
              <a:t> their energy needs to protect the environment by regulating the use of energy sources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Some states governments are in charge of ensuring that schools and education programs are providing the best outcomes for students</a:t>
            </a:r>
          </a:p>
          <a:p>
            <a:pPr marL="512763" lvl="2" indent="-284163">
              <a:buFont typeface="Wingdings" panose="05000000000000000000" pitchFamily="2" charset="2"/>
              <a:buChar char="Ø"/>
            </a:pPr>
            <a:r>
              <a:rPr lang="en-US" sz="2000" dirty="0"/>
              <a:t>Example:  passing laws to allow public charter schools to not follow state laws</a:t>
            </a:r>
          </a:p>
          <a:p>
            <a:pPr marL="512763" lvl="2" indent="-284163">
              <a:buFont typeface="Wingdings" panose="05000000000000000000" pitchFamily="2" charset="2"/>
              <a:buChar char="Ø"/>
            </a:pPr>
            <a:r>
              <a:rPr lang="en-US" sz="2000" dirty="0"/>
              <a:t>Looking for ways to assess and evaluate teacher quality</a:t>
            </a:r>
          </a:p>
          <a:p>
            <a:pPr marL="512763" lvl="2" indent="-284163">
              <a:buFont typeface="Wingdings" panose="05000000000000000000" pitchFamily="2" charset="2"/>
              <a:buChar char="Ø"/>
            </a:pPr>
            <a:r>
              <a:rPr lang="en-US" sz="2000" dirty="0"/>
              <a:t>Finding ways to fund higher education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Legislatures often </a:t>
            </a:r>
            <a:r>
              <a:rPr lang="en-US" sz="2400" b="1" dirty="0">
                <a:solidFill>
                  <a:srgbClr val="00B050"/>
                </a:solidFill>
              </a:rPr>
              <a:t>enact</a:t>
            </a:r>
            <a:r>
              <a:rPr lang="en-US" sz="2400" dirty="0"/>
              <a:t> laws in responds to trends in crime</a:t>
            </a:r>
          </a:p>
        </p:txBody>
      </p:sp>
      <p:pic>
        <p:nvPicPr>
          <p:cNvPr id="4" name="Picture 3" descr="Texas Flag - The Best Flag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12" y="4462463"/>
            <a:ext cx="2459525" cy="2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16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Policy Concerns in local legislatures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76400"/>
            <a:ext cx="12188825" cy="5181600"/>
          </a:xfrm>
        </p:spPr>
        <p:txBody>
          <a:bodyPr/>
          <a:lstStyle/>
          <a:p>
            <a:r>
              <a:rPr lang="en-US" dirty="0"/>
              <a:t>One of the goals of local governments is to create </a:t>
            </a:r>
            <a:r>
              <a:rPr lang="en-US" b="1" dirty="0">
                <a:solidFill>
                  <a:srgbClr val="00B050"/>
                </a:solidFill>
              </a:rPr>
              <a:t>livable</a:t>
            </a:r>
            <a:r>
              <a:rPr lang="en-US" dirty="0"/>
              <a:t> cites, and so they must regulate land use by passing zoning ordinances</a:t>
            </a:r>
          </a:p>
          <a:p>
            <a:r>
              <a:rPr lang="en-US" sz="2400" dirty="0"/>
              <a:t>Both </a:t>
            </a:r>
            <a:r>
              <a:rPr lang="en-US" sz="2400" b="1" dirty="0">
                <a:solidFill>
                  <a:srgbClr val="00B050"/>
                </a:solidFill>
              </a:rPr>
              <a:t>state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B050"/>
                </a:solidFill>
              </a:rPr>
              <a:t>local</a:t>
            </a:r>
            <a:r>
              <a:rPr lang="en-US" sz="2400" dirty="0"/>
              <a:t> governments address transportation issues by providing mass transit systems</a:t>
            </a:r>
          </a:p>
          <a:p>
            <a:r>
              <a:rPr lang="en-US" b="1" dirty="0">
                <a:solidFill>
                  <a:srgbClr val="00B050"/>
                </a:solidFill>
              </a:rPr>
              <a:t>Economic</a:t>
            </a:r>
            <a:r>
              <a:rPr lang="en-US" dirty="0"/>
              <a:t> develop is handled by both the state and local government as it is their number one concern</a:t>
            </a:r>
          </a:p>
          <a:p>
            <a:pPr lvl="1"/>
            <a:r>
              <a:rPr lang="en-US" dirty="0"/>
              <a:t>Smaller cities have to find away ways to promote business to compete with larger cities</a:t>
            </a:r>
          </a:p>
          <a:p>
            <a:pPr lvl="1"/>
            <a:r>
              <a:rPr lang="en-US" dirty="0"/>
              <a:t>Many states and cities offer incentives to get investments into their economy</a:t>
            </a:r>
          </a:p>
          <a:p>
            <a:pPr lvl="1"/>
            <a:r>
              <a:rPr lang="en-US" dirty="0"/>
              <a:t>They also pass policies that will help the workers of their  state and cities</a:t>
            </a:r>
          </a:p>
        </p:txBody>
      </p:sp>
    </p:spTree>
    <p:extLst>
      <p:ext uri="{BB962C8B-B14F-4D97-AF65-F5344CB8AC3E}">
        <p14:creationId xmlns:p14="http://schemas.microsoft.com/office/powerpoint/2010/main" val="1661666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1:  State Legislatures</a:t>
            </a:r>
          </a:p>
        </p:txBody>
      </p:sp>
      <p:pic>
        <p:nvPicPr>
          <p:cNvPr id="4" name="Picture 3" descr="jobsanger: Congress Puts Government Shutdown Off Until Dec. 11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704975"/>
            <a:ext cx="8915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5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Legislatures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" y="1752600"/>
            <a:ext cx="7083287" cy="51054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</a:rPr>
              <a:t>Legislatures-</a:t>
            </a:r>
            <a:r>
              <a:rPr lang="en-US" dirty="0"/>
              <a:t> are lawmakers that are voted in by the citizens in order to pass laws on their behalf.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</a:rPr>
              <a:t>Bicameral</a:t>
            </a:r>
            <a:r>
              <a:rPr lang="en-US" dirty="0"/>
              <a:t> legislature: States whom legislatures are divided into two houses.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House of Representatives (larger of the two)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Senate (smaller of the two)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</a:rPr>
              <a:t>Unicameral</a:t>
            </a:r>
            <a:r>
              <a:rPr lang="en-US" dirty="0"/>
              <a:t> legislature: Is a one-house legislature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Only Nebraska, called the Senate.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" name="Picture 1" descr="Texas Flag - The Best Flag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1905000"/>
            <a:ext cx="3945997" cy="38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1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Organization of State Legislatures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" y="2209800"/>
            <a:ext cx="6546574" cy="42672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State legislatures vary greatly in </a:t>
            </a:r>
            <a:r>
              <a:rPr lang="en-US" b="1" dirty="0">
                <a:solidFill>
                  <a:srgbClr val="00B050"/>
                </a:solidFill>
              </a:rPr>
              <a:t>size</a:t>
            </a:r>
            <a:r>
              <a:rPr lang="en-US" dirty="0"/>
              <a:t>.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Largest: New Hampshire, 400 Representatives and 24 Senators.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Smallest: Alaska, 40 Representatives and 20 Senators.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These </a:t>
            </a:r>
            <a:r>
              <a:rPr lang="en-US" b="1" dirty="0">
                <a:solidFill>
                  <a:srgbClr val="00B050"/>
                </a:solidFill>
              </a:rPr>
              <a:t>state</a:t>
            </a:r>
            <a:r>
              <a:rPr lang="en-US" dirty="0"/>
              <a:t> legislatures are organized to represent all citizens of the </a:t>
            </a:r>
            <a:r>
              <a:rPr lang="en-US" b="1" dirty="0">
                <a:solidFill>
                  <a:srgbClr val="00B050"/>
                </a:solidFill>
              </a:rPr>
              <a:t>state</a:t>
            </a:r>
            <a:r>
              <a:rPr lang="en-US" dirty="0"/>
              <a:t> equally. 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Therefore each state is divided into districts.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Reynolds v. Sims, ruled that state legislative districts must be equal in population.  </a:t>
            </a:r>
          </a:p>
        </p:txBody>
      </p:sp>
      <p:pic>
        <p:nvPicPr>
          <p:cNvPr id="2" name="Picture 1" descr="The Texas Legislature is back in Austin for its 83rd session. Amo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2590800"/>
            <a:ext cx="5349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8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Sessions and Leaders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6708913" cy="4267200"/>
          </a:xfrm>
        </p:spPr>
        <p:txBody>
          <a:bodyPr>
            <a:normAutofit/>
          </a:bodyPr>
          <a:lstStyle/>
          <a:p>
            <a:r>
              <a:rPr lang="en-US" dirty="0"/>
              <a:t>This process is similar to that of </a:t>
            </a:r>
            <a:r>
              <a:rPr lang="en-US" b="1" dirty="0">
                <a:solidFill>
                  <a:srgbClr val="00B050"/>
                </a:solidFill>
              </a:rPr>
              <a:t>Congress</a:t>
            </a:r>
            <a:r>
              <a:rPr lang="en-US" dirty="0"/>
              <a:t>.</a:t>
            </a:r>
          </a:p>
          <a:p>
            <a:r>
              <a:rPr lang="en-US" dirty="0"/>
              <a:t>Most state </a:t>
            </a:r>
            <a:r>
              <a:rPr lang="en-US" b="1" dirty="0">
                <a:solidFill>
                  <a:srgbClr val="00B050"/>
                </a:solidFill>
              </a:rPr>
              <a:t>legislatures</a:t>
            </a:r>
            <a:r>
              <a:rPr lang="en-US" dirty="0"/>
              <a:t> meet in regular sessions every year, some every </a:t>
            </a:r>
            <a:r>
              <a:rPr lang="en-US" b="1" dirty="0">
                <a:solidFill>
                  <a:srgbClr val="00B050"/>
                </a:solidFill>
              </a:rPr>
              <a:t>two</a:t>
            </a:r>
            <a:r>
              <a:rPr lang="en-US" dirty="0"/>
              <a:t> years.</a:t>
            </a:r>
          </a:p>
          <a:p>
            <a:r>
              <a:rPr lang="en-US" dirty="0"/>
              <a:t>In most states the </a:t>
            </a:r>
            <a:r>
              <a:rPr lang="en-US" b="1" dirty="0">
                <a:solidFill>
                  <a:srgbClr val="00B050"/>
                </a:solidFill>
              </a:rPr>
              <a:t>lieutenant</a:t>
            </a:r>
            <a:r>
              <a:rPr lang="en-US" dirty="0"/>
              <a:t> governor presides over the state Senate.</a:t>
            </a:r>
          </a:p>
          <a:p>
            <a:r>
              <a:rPr lang="en-US" dirty="0"/>
              <a:t>In the House of Representatives they often elect their leader, called the </a:t>
            </a:r>
            <a:r>
              <a:rPr lang="en-US" b="1" dirty="0">
                <a:solidFill>
                  <a:srgbClr val="00B050"/>
                </a:solidFill>
              </a:rPr>
              <a:t>Speaker</a:t>
            </a:r>
            <a:r>
              <a:rPr lang="en-US" dirty="0"/>
              <a:t>.</a:t>
            </a:r>
          </a:p>
          <a:p>
            <a:r>
              <a:rPr lang="en-US" dirty="0"/>
              <a:t>The leader of each house appoints its </a:t>
            </a:r>
            <a:r>
              <a:rPr lang="en-US" b="1" dirty="0">
                <a:solidFill>
                  <a:srgbClr val="00B050"/>
                </a:solidFill>
              </a:rPr>
              <a:t>committee</a:t>
            </a:r>
            <a:r>
              <a:rPr lang="en-US" dirty="0"/>
              <a:t> members.</a:t>
            </a:r>
          </a:p>
        </p:txBody>
      </p:sp>
      <p:pic>
        <p:nvPicPr>
          <p:cNvPr id="2" name="Picture 1" descr="Texas Child Support Laws Guidelines And Contact Inform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2057400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6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 and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313612" cy="510540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The qualifications and terms of state legislatures vary from </a:t>
            </a:r>
            <a:r>
              <a:rPr lang="en-US" b="1" dirty="0">
                <a:solidFill>
                  <a:srgbClr val="00B050"/>
                </a:solidFill>
              </a:rPr>
              <a:t>state</a:t>
            </a:r>
            <a:r>
              <a:rPr lang="en-US" dirty="0"/>
              <a:t> to state.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Most require that they be U.S. </a:t>
            </a:r>
            <a:r>
              <a:rPr lang="en-US" b="1" dirty="0">
                <a:solidFill>
                  <a:srgbClr val="00B050"/>
                </a:solidFill>
              </a:rPr>
              <a:t>citizens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In almost all states you must live in the </a:t>
            </a:r>
            <a:r>
              <a:rPr lang="en-US" b="1" dirty="0">
                <a:solidFill>
                  <a:srgbClr val="00B050"/>
                </a:solidFill>
              </a:rPr>
              <a:t>district</a:t>
            </a:r>
            <a:r>
              <a:rPr lang="en-US" dirty="0"/>
              <a:t> you are representing.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Generally speaking you must be </a:t>
            </a:r>
            <a:r>
              <a:rPr lang="en-US" b="1" dirty="0">
                <a:solidFill>
                  <a:srgbClr val="00B050"/>
                </a:solidFill>
              </a:rPr>
              <a:t>25</a:t>
            </a:r>
            <a:r>
              <a:rPr lang="en-US" dirty="0"/>
              <a:t> years old to be a Senator and 21 to be a Representative.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In most states Senators serve </a:t>
            </a:r>
            <a:r>
              <a:rPr lang="en-US" b="1" dirty="0">
                <a:solidFill>
                  <a:srgbClr val="00B050"/>
                </a:solidFill>
              </a:rPr>
              <a:t>four</a:t>
            </a:r>
            <a:r>
              <a:rPr lang="en-US" dirty="0"/>
              <a:t> year terms and Representatives serve two year terms.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</a:rPr>
              <a:t>Salaries</a:t>
            </a:r>
            <a:r>
              <a:rPr lang="en-US" dirty="0"/>
              <a:t> vary by state, EX. In Rhode Island they make $10,000 per year and in New York $79,500. 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Picture 3" descr="Texas Legislature Back In Session | Proposed CHL Law Changes For 2013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2286000"/>
            <a:ext cx="4823600" cy="31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Legislative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313612" cy="5105400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u="sng" dirty="0"/>
              <a:t>Primary Elections</a:t>
            </a:r>
          </a:p>
          <a:p>
            <a:pPr>
              <a:defRPr/>
            </a:pPr>
            <a:r>
              <a:rPr lang="en-US" dirty="0"/>
              <a:t>All state senators and </a:t>
            </a:r>
            <a:r>
              <a:rPr lang="en-US" b="1" dirty="0">
                <a:solidFill>
                  <a:srgbClr val="00B050"/>
                </a:solidFill>
              </a:rPr>
              <a:t>representatives</a:t>
            </a:r>
            <a:r>
              <a:rPr lang="en-US" dirty="0"/>
              <a:t> are directly elected by the people in their voting districts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Major</a:t>
            </a:r>
            <a:r>
              <a:rPr lang="en-US" dirty="0"/>
              <a:t> states the process of election looks similar to the congressional elections but on a smaller scale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Candidates</a:t>
            </a:r>
            <a:r>
              <a:rPr lang="en-US" dirty="0"/>
              <a:t> typically take part in elections to be put on the general election ballot</a:t>
            </a:r>
          </a:p>
          <a:p>
            <a:pPr>
              <a:defRPr/>
            </a:pPr>
            <a:r>
              <a:rPr lang="en-US" dirty="0"/>
              <a:t>Some states require a two-part process consisting of a closed or semi-closed primary which only voters registered of a certain party can choose candidates from their party</a:t>
            </a:r>
          </a:p>
          <a:p>
            <a:pPr>
              <a:defRPr/>
            </a:pPr>
            <a:r>
              <a:rPr lang="en-US" dirty="0"/>
              <a:t>Other states any voter can vote on either party’s candidates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" name="Picture 1" descr="File:Vote with check for v.sv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2590800"/>
            <a:ext cx="3931269" cy="2586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6507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Legislative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527" y="2286000"/>
            <a:ext cx="7313612" cy="396240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u="sng" dirty="0"/>
              <a:t>Campaign Finance</a:t>
            </a:r>
          </a:p>
          <a:p>
            <a:pPr>
              <a:defRPr/>
            </a:pPr>
            <a:r>
              <a:rPr lang="en-US" dirty="0"/>
              <a:t>Some candidates for state legislatures </a:t>
            </a:r>
            <a:r>
              <a:rPr lang="en-US" b="1" dirty="0">
                <a:solidFill>
                  <a:srgbClr val="00B050"/>
                </a:solidFill>
              </a:rPr>
              <a:t>spend</a:t>
            </a:r>
            <a:r>
              <a:rPr lang="en-US" dirty="0"/>
              <a:t> millions of dollars trying to get elected, others very little</a:t>
            </a:r>
          </a:p>
          <a:p>
            <a:pPr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amount</a:t>
            </a:r>
            <a:r>
              <a:rPr lang="en-US" dirty="0"/>
              <a:t> of money spent on a state election depends on the political importance of he district in question and the party affiliations of its voters</a:t>
            </a:r>
          </a:p>
          <a:p>
            <a:pPr>
              <a:defRPr/>
            </a:pPr>
            <a:r>
              <a:rPr lang="en-US" dirty="0"/>
              <a:t>Some state legislative elections attract quite a bit of national attention (example:  when a state prepares to redraw districts)</a:t>
            </a:r>
          </a:p>
        </p:txBody>
      </p:sp>
      <p:pic>
        <p:nvPicPr>
          <p:cNvPr id="4" name="Picture 3" descr="Glitterfy.com - Gráficos em Portuguę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2438400"/>
            <a:ext cx="3933825" cy="30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1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 Local Governments</a:t>
            </a:r>
          </a:p>
        </p:txBody>
      </p:sp>
      <p:pic>
        <p:nvPicPr>
          <p:cNvPr id="4" name="Picture 3" descr="jobsanger: Congress Puts Government Shutdown Off Until Dec. 11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704975"/>
            <a:ext cx="8915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3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909</Words>
  <Application>Microsoft Office PowerPoint</Application>
  <PresentationFormat>Custom</PresentationFormat>
  <Paragraphs>77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Consolas</vt:lpstr>
      <vt:lpstr>Corbel</vt:lpstr>
      <vt:lpstr>Wingdings</vt:lpstr>
      <vt:lpstr>Chalkboard 16x9</vt:lpstr>
      <vt:lpstr>The Legislative Branch</vt:lpstr>
      <vt:lpstr>Lesson 1:  State Legislatures</vt:lpstr>
      <vt:lpstr>State Legislatures</vt:lpstr>
      <vt:lpstr>Organization of State Legislatures</vt:lpstr>
      <vt:lpstr>Sessions and Leaders</vt:lpstr>
      <vt:lpstr>Qualifications and Terms</vt:lpstr>
      <vt:lpstr>State Legislative Elections</vt:lpstr>
      <vt:lpstr>State Legislative Elections</vt:lpstr>
      <vt:lpstr>Lesson 2:  Local Governments</vt:lpstr>
      <vt:lpstr>Civic Participation in Local Government</vt:lpstr>
      <vt:lpstr>Government Structure and Lawmaking</vt:lpstr>
      <vt:lpstr>Lesson 3:  State and Local Legislative Policy</vt:lpstr>
      <vt:lpstr>Public Policy Concerns of State Legislatures</vt:lpstr>
      <vt:lpstr>Public Policy Concerns in local legislatures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2016-08-17T03:49:57Z</dcterms:created>
  <dcterms:modified xsi:type="dcterms:W3CDTF">2016-08-18T22:21:49Z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