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6"/>
  </p:notesMasterIdLst>
  <p:handoutMasterIdLst>
    <p:handoutMasterId r:id="rId27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3" r:id="rId18"/>
    <p:sldId id="271" r:id="rId19"/>
    <p:sldId id="274" r:id="rId20"/>
    <p:sldId id="275" r:id="rId21"/>
    <p:sldId id="276" r:id="rId22"/>
    <p:sldId id="277" r:id="rId23"/>
    <p:sldId id="278" r:id="rId24"/>
    <p:sldId id="279" r:id="rId2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5274" autoAdjust="0"/>
  </p:normalViewPr>
  <p:slideViewPr>
    <p:cSldViewPr>
      <p:cViewPr varScale="1">
        <p:scale>
          <a:sx n="73" d="100"/>
          <a:sy n="73" d="100"/>
        </p:scale>
        <p:origin x="126" y="31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8/17/2016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8/17/2016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478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278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878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076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0638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1935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726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102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216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22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68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60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018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53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351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929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256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8/17/2016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8/17/2016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457200"/>
            <a:ext cx="10969943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441" y="1981200"/>
            <a:ext cx="5383398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6195986" y="1981200"/>
            <a:ext cx="5383398" cy="3886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164515" y="6248400"/>
            <a:ext cx="3859795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5325" y="6248400"/>
            <a:ext cx="2844059" cy="457200"/>
          </a:xfrm>
        </p:spPr>
        <p:txBody>
          <a:bodyPr/>
          <a:lstStyle>
            <a:lvl1pPr>
              <a:defRPr/>
            </a:lvl1pPr>
          </a:lstStyle>
          <a:p>
            <a:fld id="{CCD4E746-AF6B-4EBB-9606-355509F376D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609441" y="6245225"/>
            <a:ext cx="2844059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0160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8/17/2016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8/17/2016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8/17/2016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8/17/2016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8/17/2016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8/17/2016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8/17/2016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8/17/2016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/>
              <a:pPr/>
              <a:t>8/17/2016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Legislative Branch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Chapter 7:  Congress at Work</a:t>
            </a:r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 Bill Becomes a Law-The Senate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7618412" cy="5334000"/>
          </a:xfrm>
        </p:spPr>
        <p:txBody>
          <a:bodyPr/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altLang="en-US" u="sng" dirty="0"/>
              <a:t>Introducing the Bill</a:t>
            </a:r>
          </a:p>
          <a:p>
            <a:r>
              <a:rPr lang="en-US" altLang="en-US" dirty="0"/>
              <a:t>Bills are </a:t>
            </a:r>
            <a:r>
              <a:rPr lang="en-US" altLang="en-US" b="1" dirty="0">
                <a:solidFill>
                  <a:srgbClr val="00B050"/>
                </a:solidFill>
              </a:rPr>
              <a:t>introduced</a:t>
            </a:r>
            <a:r>
              <a:rPr lang="en-US" altLang="en-US" dirty="0"/>
              <a:t> by senators, who are formally recognized for that purpose.</a:t>
            </a:r>
          </a:p>
          <a:p>
            <a:r>
              <a:rPr lang="en-US" altLang="en-US" dirty="0"/>
              <a:t>Proceedings are much less </a:t>
            </a:r>
            <a:r>
              <a:rPr lang="en-US" altLang="en-US" b="1" dirty="0">
                <a:solidFill>
                  <a:srgbClr val="00B050"/>
                </a:solidFill>
              </a:rPr>
              <a:t>formal</a:t>
            </a:r>
            <a:r>
              <a:rPr lang="en-US" altLang="en-US" dirty="0"/>
              <a:t> in the Senate compared to the House.</a:t>
            </a:r>
          </a:p>
          <a:p>
            <a:r>
              <a:rPr lang="en-US" altLang="en-US" dirty="0"/>
              <a:t>The major differences between House and Senate rules regard </a:t>
            </a:r>
            <a:r>
              <a:rPr lang="en-US" altLang="en-US" b="1" dirty="0">
                <a:solidFill>
                  <a:srgbClr val="00B050"/>
                </a:solidFill>
              </a:rPr>
              <a:t>debate</a:t>
            </a:r>
            <a:r>
              <a:rPr lang="en-US" altLang="en-US" dirty="0"/>
              <a:t> over measures.</a:t>
            </a:r>
          </a:p>
          <a:p>
            <a:r>
              <a:rPr lang="en-US" altLang="en-US" dirty="0"/>
              <a:t>As a general matter, </a:t>
            </a:r>
            <a:r>
              <a:rPr lang="en-US" altLang="en-US" b="1" dirty="0">
                <a:solidFill>
                  <a:srgbClr val="00B050"/>
                </a:solidFill>
              </a:rPr>
              <a:t>senators</a:t>
            </a:r>
            <a:r>
              <a:rPr lang="en-US" altLang="en-US" dirty="0"/>
              <a:t> may speak on the floor for as long as they wish. </a:t>
            </a:r>
          </a:p>
          <a:p>
            <a:r>
              <a:rPr lang="en-US" altLang="en-US" dirty="0"/>
              <a:t>This freedom of debate allows for the </a:t>
            </a:r>
            <a:r>
              <a:rPr lang="en-US" altLang="en-US" b="1" dirty="0">
                <a:solidFill>
                  <a:srgbClr val="00B050"/>
                </a:solidFill>
              </a:rPr>
              <a:t>fullest</a:t>
            </a:r>
            <a:r>
              <a:rPr lang="en-US" altLang="en-US" dirty="0"/>
              <a:t> possible discussion of matters on the floor.</a:t>
            </a:r>
          </a:p>
        </p:txBody>
      </p:sp>
      <p:pic>
        <p:nvPicPr>
          <p:cNvPr id="5" name="Picture 4" descr="psc101-g4-1 - How a Bill Becomes a Law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012" y="2133600"/>
            <a:ext cx="3733800" cy="355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831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 Bill Becomes a Law-The Senate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7618412" cy="5334000"/>
          </a:xfrm>
        </p:spPr>
        <p:txBody>
          <a:bodyPr/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altLang="en-US" u="sng" dirty="0"/>
              <a:t>Filibuster and Cloture </a:t>
            </a:r>
          </a:p>
          <a:p>
            <a:r>
              <a:rPr lang="en-US" altLang="en-US" dirty="0"/>
              <a:t>A</a:t>
            </a:r>
            <a:r>
              <a:rPr lang="en-US" altLang="en-US" b="1" dirty="0"/>
              <a:t> </a:t>
            </a:r>
            <a:r>
              <a:rPr lang="en-US" altLang="en-US" b="1" dirty="0">
                <a:solidFill>
                  <a:srgbClr val="00B050"/>
                </a:solidFill>
              </a:rPr>
              <a:t>filibuster</a:t>
            </a:r>
            <a:r>
              <a:rPr lang="en-US" altLang="en-US" dirty="0"/>
              <a:t> is an attempt to “talk a bill to death.”</a:t>
            </a:r>
          </a:p>
          <a:p>
            <a:r>
              <a:rPr lang="en-US" altLang="en-US" dirty="0"/>
              <a:t>A senator may exercise his or her right of holding the floor as long as necessary, and in essence talk until a measure is dropped.</a:t>
            </a:r>
          </a:p>
          <a:p>
            <a:r>
              <a:rPr lang="en-US" altLang="en-US" dirty="0"/>
              <a:t>Rule XXII in the Standing Rules of the Senate deals with cloture, or limiting debate</a:t>
            </a:r>
          </a:p>
          <a:p>
            <a:r>
              <a:rPr lang="en-US" altLang="en-US" dirty="0"/>
              <a:t>If at least 60 senators vote for </a:t>
            </a:r>
            <a:r>
              <a:rPr lang="en-US" altLang="en-US" b="1" dirty="0">
                <a:solidFill>
                  <a:srgbClr val="00B050"/>
                </a:solidFill>
              </a:rPr>
              <a:t>cloture</a:t>
            </a:r>
            <a:r>
              <a:rPr lang="en-US" altLang="en-US" dirty="0"/>
              <a:t>, no more than another 30 hours may be spent on debate, forcing a vote on a bill.</a:t>
            </a:r>
          </a:p>
          <a:p>
            <a:endParaRPr lang="en-US" altLang="en-US" sz="1600" dirty="0"/>
          </a:p>
        </p:txBody>
      </p:sp>
      <p:pic>
        <p:nvPicPr>
          <p:cNvPr id="4" name="Picture 3" descr="filibuster_mr_smith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412" y="2209800"/>
            <a:ext cx="4543425" cy="297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548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 Bill Becomes a Law-The Senate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29256"/>
            <a:ext cx="7618412" cy="3962400"/>
          </a:xfrm>
        </p:spPr>
        <p:txBody>
          <a:bodyPr/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altLang="en-US" u="sng" dirty="0"/>
              <a:t>Conference Committee</a:t>
            </a:r>
          </a:p>
          <a:p>
            <a:r>
              <a:rPr lang="en-US" altLang="en-US" dirty="0"/>
              <a:t>Any measure enacted by </a:t>
            </a:r>
            <a:r>
              <a:rPr lang="en-US" altLang="en-US" b="1" dirty="0">
                <a:solidFill>
                  <a:srgbClr val="00B050"/>
                </a:solidFill>
              </a:rPr>
              <a:t>Congress</a:t>
            </a:r>
            <a:r>
              <a:rPr lang="en-US" altLang="en-US" dirty="0"/>
              <a:t> </a:t>
            </a:r>
            <a:r>
              <a:rPr lang="en-US" altLang="en-US" i="1" dirty="0"/>
              <a:t>must</a:t>
            </a:r>
            <a:r>
              <a:rPr lang="en-US" altLang="en-US" dirty="0"/>
              <a:t> have been passed by both houses in identical form.</a:t>
            </a:r>
          </a:p>
          <a:p>
            <a:r>
              <a:rPr lang="en-US" altLang="en-US" dirty="0"/>
              <a:t>If one of the houses will not accept the other’s version of a bill, a </a:t>
            </a:r>
            <a:r>
              <a:rPr lang="en-US" altLang="en-US" b="1" dirty="0">
                <a:solidFill>
                  <a:srgbClr val="00B050"/>
                </a:solidFill>
              </a:rPr>
              <a:t>conference</a:t>
            </a:r>
            <a:r>
              <a:rPr lang="en-US" altLang="en-US" dirty="0"/>
              <a:t> committee is formed to iron out the differences.</a:t>
            </a:r>
          </a:p>
          <a:p>
            <a:r>
              <a:rPr lang="en-US" altLang="en-US" dirty="0"/>
              <a:t>Once a conference committee </a:t>
            </a:r>
            <a:r>
              <a:rPr lang="en-US" altLang="en-US" b="1" dirty="0">
                <a:solidFill>
                  <a:srgbClr val="00B050"/>
                </a:solidFill>
              </a:rPr>
              <a:t>completes</a:t>
            </a:r>
            <a:r>
              <a:rPr lang="en-US" altLang="en-US" dirty="0"/>
              <a:t> work on a bill, it is returned to both houses for final approval. It must be accepted or rejected without amendment.</a:t>
            </a:r>
          </a:p>
        </p:txBody>
      </p:sp>
      <p:pic>
        <p:nvPicPr>
          <p:cNvPr id="4" name="Picture 3" descr="This file has been superseded by File:US Congressional Seal.svg . It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612" y="2272156"/>
            <a:ext cx="32766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821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Final Step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7618412" cy="1042544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/>
              <a:t>The Constitution provides </a:t>
            </a:r>
            <a:r>
              <a:rPr lang="en-US" b="1" dirty="0">
                <a:solidFill>
                  <a:srgbClr val="00B050"/>
                </a:solidFill>
              </a:rPr>
              <a:t>four</a:t>
            </a:r>
            <a:r>
              <a:rPr lang="en-US" dirty="0"/>
              <a:t> options for the President when he receives a bill:</a:t>
            </a:r>
            <a:endParaRPr lang="en-US" alt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898220"/>
              </p:ext>
            </p:extLst>
          </p:nvPr>
        </p:nvGraphicFramePr>
        <p:xfrm>
          <a:off x="197121" y="2642744"/>
          <a:ext cx="7391400" cy="402336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3685862">
                  <a:extLst>
                    <a:ext uri="{9D8B030D-6E8A-4147-A177-3AD203B41FA5}">
                      <a16:colId xmlns:a16="http://schemas.microsoft.com/office/drawing/2014/main" val="2303679288"/>
                    </a:ext>
                  </a:extLst>
                </a:gridCol>
                <a:gridCol w="3705538">
                  <a:extLst>
                    <a:ext uri="{9D8B030D-6E8A-4147-A177-3AD203B41FA5}">
                      <a16:colId xmlns:a16="http://schemas.microsoft.com/office/drawing/2014/main" val="2998850879"/>
                    </a:ext>
                  </a:extLst>
                </a:gridCol>
              </a:tblGrid>
              <a:tr h="161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1. The President may sign the bill, and it then becomes law.</a:t>
                      </a:r>
                      <a:endParaRPr lang="en-US" sz="12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2. The President may veto the bill, or refuse to sign it. The President’s veto can be overridden by a two-thirds vote of the members present in each house.</a:t>
                      </a:r>
                      <a:endParaRPr lang="en-US" sz="12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2184755"/>
                  </a:ext>
                </a:extLst>
              </a:tr>
              <a:tr h="13271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3. If the President does not act upon a bill within 10 days of receiving it, it becomes law.</a:t>
                      </a:r>
                      <a:endParaRPr lang="en-US" sz="12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4. A pocket veto occurs if Congress adjourns within 10 days of submitting a bill and the President does not sign it. The bill then dies.</a:t>
                      </a:r>
                      <a:endParaRPr lang="en-US" sz="12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4199701"/>
                  </a:ext>
                </a:extLst>
              </a:tr>
            </a:tbl>
          </a:graphicData>
        </a:graphic>
      </p:graphicFrame>
      <p:pic>
        <p:nvPicPr>
          <p:cNvPr id="6" name="Picture 5" descr="psc101-g4-1 - How a Bill Becomes a Law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212" y="2362200"/>
            <a:ext cx="3601219" cy="344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20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2:  Taxing and Spending Bills</a:t>
            </a:r>
          </a:p>
        </p:txBody>
      </p:sp>
      <p:pic>
        <p:nvPicPr>
          <p:cNvPr id="4" name="Picture 3" descr="jobsanger: Congress Puts Government Shutdown Off Until Dec. 11th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012" y="1704975"/>
            <a:ext cx="8915400" cy="501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433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is the role of Congress regarding taxes?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150812" y="1773044"/>
            <a:ext cx="6705600" cy="500875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Taxes as % of </a:t>
            </a:r>
            <a:r>
              <a:rPr lang="en-US" altLang="en-US" b="1" dirty="0">
                <a:solidFill>
                  <a:srgbClr val="00B050"/>
                </a:solidFill>
              </a:rPr>
              <a:t>GDP</a:t>
            </a:r>
            <a:r>
              <a:rPr lang="en-US" altLang="en-US" dirty="0"/>
              <a:t> are LOW!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US=30%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UK=34%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France=44%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Sweden=50%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All revenue bills must start in </a:t>
            </a:r>
            <a:r>
              <a:rPr lang="en-US" altLang="en-US" b="1" dirty="0">
                <a:solidFill>
                  <a:srgbClr val="00B050"/>
                </a:solidFill>
              </a:rPr>
              <a:t>House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House Ways &amp; Means Committee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Senate Finance Committee</a:t>
            </a:r>
          </a:p>
          <a:p>
            <a:pPr marL="0" lvl="1" indent="0">
              <a:lnSpc>
                <a:spcPct val="90000"/>
              </a:lnSpc>
              <a:buNone/>
            </a:pPr>
            <a:endParaRPr lang="en-US" altLang="en-US" dirty="0"/>
          </a:p>
          <a:p>
            <a:pPr marL="342900" lvl="1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dirty="0"/>
              <a:t>All tax bills are debated under a </a:t>
            </a:r>
            <a:r>
              <a:rPr lang="en-US" altLang="en-US" b="1" dirty="0">
                <a:solidFill>
                  <a:srgbClr val="00B050"/>
                </a:solidFill>
              </a:rPr>
              <a:t>closed rule</a:t>
            </a:r>
            <a:r>
              <a:rPr lang="en-US" altLang="en-US" dirty="0"/>
              <a:t>, which forbids members from offering any amendments to a bill from the floor</a:t>
            </a:r>
          </a:p>
        </p:txBody>
      </p:sp>
      <p:pic>
        <p:nvPicPr>
          <p:cNvPr id="92164" name="Picture 4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32612" y="1750742"/>
            <a:ext cx="4284662" cy="3810000"/>
          </a:xfrm>
        </p:spPr>
      </p:pic>
    </p:spTree>
    <p:extLst>
      <p:ext uri="{BB962C8B-B14F-4D97-AF65-F5344CB8AC3E}">
        <p14:creationId xmlns:p14="http://schemas.microsoft.com/office/powerpoint/2010/main" val="2749570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2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is the role of Congress regarding taxes?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150812" y="1773044"/>
            <a:ext cx="6705600" cy="500875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Under the </a:t>
            </a:r>
            <a:r>
              <a:rPr lang="en-US" altLang="en-US" b="1" dirty="0">
                <a:solidFill>
                  <a:srgbClr val="00B050"/>
                </a:solidFill>
              </a:rPr>
              <a:t>Constitution</a:t>
            </a:r>
            <a:r>
              <a:rPr lang="en-US" altLang="en-US" dirty="0"/>
              <a:t> the Senate has the authority to amend tax bills passed by the House.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To many people they view the </a:t>
            </a:r>
            <a:r>
              <a:rPr lang="en-US" altLang="en-US" b="1" dirty="0">
                <a:solidFill>
                  <a:srgbClr val="00B050"/>
                </a:solidFill>
              </a:rPr>
              <a:t>Senate</a:t>
            </a:r>
            <a:r>
              <a:rPr lang="en-US" altLang="en-US" dirty="0"/>
              <a:t> as the place where special interest groups are able to get tax provisions they oppose taken out of a House bill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In the Senate, no </a:t>
            </a:r>
            <a:r>
              <a:rPr lang="en-US" altLang="en-US" b="1" dirty="0">
                <a:solidFill>
                  <a:srgbClr val="00B050"/>
                </a:solidFill>
              </a:rPr>
              <a:t>closed</a:t>
            </a:r>
            <a:r>
              <a:rPr lang="en-US" altLang="en-US" dirty="0"/>
              <a:t> rule exists, and tax bill often do become collections of amendments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Most of the </a:t>
            </a:r>
            <a:r>
              <a:rPr lang="en-US" altLang="en-US" b="1" dirty="0">
                <a:solidFill>
                  <a:srgbClr val="00B050"/>
                </a:solidFill>
              </a:rPr>
              <a:t>amendments</a:t>
            </a:r>
            <a:r>
              <a:rPr lang="en-US" altLang="en-US" dirty="0"/>
              <a:t> deal with particular interests in members’ states.</a:t>
            </a:r>
          </a:p>
        </p:txBody>
      </p:sp>
      <p:pic>
        <p:nvPicPr>
          <p:cNvPr id="3" name="Picture 2" descr="looking forward to paying your taxes me neither but select income tax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412" y="1981200"/>
            <a:ext cx="4503429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074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is the role of Cong. regarding spending money?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75" y="1600200"/>
            <a:ext cx="6616337" cy="5257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U.S. spends over $</a:t>
            </a:r>
            <a:r>
              <a:rPr lang="en-US" altLang="en-US" sz="2800" b="1" dirty="0">
                <a:solidFill>
                  <a:srgbClr val="00B050"/>
                </a:solidFill>
              </a:rPr>
              <a:t>2</a:t>
            </a:r>
            <a:r>
              <a:rPr lang="en-US" altLang="en-US" sz="2800" dirty="0"/>
              <a:t> trill/yr. (debt v. deficit)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Congress </a:t>
            </a:r>
            <a:r>
              <a:rPr lang="en-US" altLang="en-US" sz="2800" dirty="0">
                <a:solidFill>
                  <a:srgbClr val="EB2823"/>
                </a:solidFill>
              </a:rPr>
              <a:t>appropriates</a:t>
            </a:r>
            <a:r>
              <a:rPr lang="en-US" altLang="en-US" sz="2800" dirty="0"/>
              <a:t>—approves—government spending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Authorization vs. Appropriation</a:t>
            </a:r>
          </a:p>
          <a:p>
            <a:pPr lvl="1"/>
            <a:r>
              <a:rPr lang="en-US" altLang="en-US" sz="2400" b="1" dirty="0">
                <a:solidFill>
                  <a:srgbClr val="00B050"/>
                </a:solidFill>
              </a:rPr>
              <a:t>Apportioning</a:t>
            </a:r>
            <a:r>
              <a:rPr lang="en-US" altLang="en-US" sz="2400" dirty="0"/>
              <a:t>-specific departments ask to receive money from Congress</a:t>
            </a:r>
          </a:p>
          <a:p>
            <a:pPr lvl="1"/>
            <a:r>
              <a:rPr lang="en-US" altLang="en-US" sz="2400" b="1" dirty="0">
                <a:solidFill>
                  <a:srgbClr val="00B050"/>
                </a:solidFill>
              </a:rPr>
              <a:t>Authorization</a:t>
            </a:r>
            <a:r>
              <a:rPr lang="en-US" altLang="en-US" sz="2400" dirty="0"/>
              <a:t>-Congress sets up federal programs  and specifies how much money can be used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President submits a budget proposal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H &amp; S </a:t>
            </a:r>
            <a:r>
              <a:rPr lang="en-US" altLang="en-US" sz="2800" b="1" dirty="0">
                <a:solidFill>
                  <a:srgbClr val="00B050"/>
                </a:solidFill>
              </a:rPr>
              <a:t>Appropriations</a:t>
            </a:r>
            <a:r>
              <a:rPr lang="en-US" altLang="en-US" sz="2800" dirty="0"/>
              <a:t> Committees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Hear testimony on value of gov. programs</a:t>
            </a:r>
          </a:p>
          <a:p>
            <a:pPr>
              <a:lnSpc>
                <a:spcPct val="90000"/>
              </a:lnSpc>
            </a:pPr>
            <a:r>
              <a:rPr lang="en-US" altLang="en-US" sz="2800" dirty="0" err="1"/>
              <a:t>Uncontrollables</a:t>
            </a:r>
            <a:r>
              <a:rPr lang="en-US" altLang="en-US" sz="2800" dirty="0"/>
              <a:t> vs. Discretionary (2:1)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Entitlements: SS, Medicare, Medicaid, etc.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622" y="3352800"/>
            <a:ext cx="4665790" cy="3645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5018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3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31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3:  Influencing Congress</a:t>
            </a:r>
          </a:p>
        </p:txBody>
      </p:sp>
      <p:pic>
        <p:nvPicPr>
          <p:cNvPr id="4" name="Picture 3" descr="jobsanger: Congress Puts Government Shutdown Off Until Dec. 11th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012" y="1704975"/>
            <a:ext cx="8915400" cy="501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414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How do voters influence Congress?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77788" y="1828800"/>
            <a:ext cx="7239000" cy="4267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800" b="1" dirty="0">
                <a:solidFill>
                  <a:srgbClr val="00B050"/>
                </a:solidFill>
              </a:rPr>
              <a:t>Constituents</a:t>
            </a:r>
            <a:r>
              <a:rPr lang="en-US" altLang="en-US" sz="2800" dirty="0"/>
              <a:t>: people one is elected to serve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Needs of constituents vs. personal beliefs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Daily life=constituents, Other=personal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Taking the </a:t>
            </a:r>
            <a:r>
              <a:rPr lang="en-US" altLang="en-US" sz="2800" b="1" dirty="0">
                <a:solidFill>
                  <a:srgbClr val="00B050"/>
                </a:solidFill>
              </a:rPr>
              <a:t>Pulse</a:t>
            </a:r>
            <a:r>
              <a:rPr lang="en-US" altLang="en-US" sz="2800" dirty="0"/>
              <a:t>: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Visits home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Letters/Calls/Emails/Visits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Polls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Big supporters’ wish lists</a:t>
            </a:r>
          </a:p>
          <a:p>
            <a:pPr>
              <a:lnSpc>
                <a:spcPct val="90000"/>
              </a:lnSpc>
            </a:pPr>
            <a:r>
              <a:rPr lang="en-US" altLang="en-US" sz="2800" b="1" dirty="0">
                <a:solidFill>
                  <a:srgbClr val="00B050"/>
                </a:solidFill>
              </a:rPr>
              <a:t>Voters</a:t>
            </a:r>
            <a:r>
              <a:rPr lang="en-US" altLang="en-US" sz="2800" dirty="0"/>
              <a:t> can be manipulated!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Opponents enlighten, incumbents do the same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dirty="0"/>
          </a:p>
        </p:txBody>
      </p:sp>
      <p:pic>
        <p:nvPicPr>
          <p:cNvPr id="3" name="Picture 2" descr="File:Constitution We the People.jp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756" y="3124200"/>
            <a:ext cx="5912069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694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5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5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1:  How a Bill Becomes a Law</a:t>
            </a:r>
          </a:p>
        </p:txBody>
      </p:sp>
      <p:pic>
        <p:nvPicPr>
          <p:cNvPr id="4" name="Picture 3" descr="jobsanger: Congress Puts Government Shutdown Off Until Dec. 11th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012" y="1704975"/>
            <a:ext cx="8915400" cy="501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458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How do political parties influence Congress?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538" y="1905000"/>
            <a:ext cx="9144000" cy="4267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The more important the issue to the </a:t>
            </a:r>
            <a:r>
              <a:rPr lang="en-US" altLang="en-US" sz="2800" b="1" dirty="0">
                <a:solidFill>
                  <a:srgbClr val="00B050"/>
                </a:solidFill>
              </a:rPr>
              <a:t>parties</a:t>
            </a:r>
            <a:r>
              <a:rPr lang="en-US" altLang="en-US" sz="2800" dirty="0"/>
              <a:t>, the more partisan the vote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Some issues aren’t clearly </a:t>
            </a:r>
            <a:r>
              <a:rPr lang="en-US" altLang="en-US" sz="2800" b="1" dirty="0">
                <a:solidFill>
                  <a:srgbClr val="00B050"/>
                </a:solidFill>
              </a:rPr>
              <a:t>defined</a:t>
            </a:r>
            <a:r>
              <a:rPr lang="en-US" altLang="en-US" sz="2800" dirty="0"/>
              <a:t> by parties</a:t>
            </a:r>
          </a:p>
          <a:p>
            <a:pPr>
              <a:lnSpc>
                <a:spcPct val="90000"/>
              </a:lnSpc>
            </a:pPr>
            <a:r>
              <a:rPr lang="en-US" altLang="en-US" sz="2800" b="1" dirty="0">
                <a:solidFill>
                  <a:srgbClr val="00B050"/>
                </a:solidFill>
              </a:rPr>
              <a:t>Parties</a:t>
            </a:r>
            <a:r>
              <a:rPr lang="en-US" altLang="en-US" sz="2800" dirty="0"/>
              <a:t> do mean </a:t>
            </a:r>
            <a:r>
              <a:rPr lang="en-US" altLang="en-US" sz="2800" i="1" dirty="0"/>
              <a:t>something</a:t>
            </a:r>
            <a:r>
              <a:rPr lang="en-US" altLang="en-US" sz="2800" dirty="0"/>
              <a:t>: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R: less spending, local solutions, business and $$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D: social-welfare, tax help for </a:t>
            </a:r>
            <a:r>
              <a:rPr lang="en-US" altLang="en-US" sz="2400" dirty="0">
                <a:cs typeface="Arial" panose="020B0604020202020204" pitchFamily="34" charset="0"/>
              </a:rPr>
              <a:t>¢, regulate business</a:t>
            </a: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Sometimes Congress can be </a:t>
            </a:r>
            <a:r>
              <a:rPr lang="en-US" altLang="en-US" sz="2800" b="1" dirty="0">
                <a:solidFill>
                  <a:srgbClr val="00B050"/>
                </a:solidFill>
              </a:rPr>
              <a:t>pressured</a:t>
            </a:r>
            <a:r>
              <a:rPr lang="en-US" altLang="en-US" sz="2800" dirty="0"/>
              <a:t>!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Vote with respected colleagues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Vote how the people with big sticks tell you to</a:t>
            </a:r>
          </a:p>
        </p:txBody>
      </p:sp>
      <p:pic>
        <p:nvPicPr>
          <p:cNvPr id="2" name="Picture 1" descr="Republican Elephant &amp; Democratic Donkey - Icons | Flickr - Photo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812" y="2964180"/>
            <a:ext cx="4297680" cy="214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829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are the other influences on Congress?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6170612" cy="4267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800" b="1" dirty="0">
                <a:solidFill>
                  <a:srgbClr val="00B050"/>
                </a:solidFill>
              </a:rPr>
              <a:t>President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Proposals, media pressure, favors/punish</a:t>
            </a:r>
          </a:p>
          <a:p>
            <a:pPr>
              <a:lnSpc>
                <a:spcPct val="90000"/>
              </a:lnSpc>
            </a:pPr>
            <a:r>
              <a:rPr lang="en-US" altLang="en-US" sz="2800" b="1" dirty="0">
                <a:solidFill>
                  <a:srgbClr val="00B050"/>
                </a:solidFill>
              </a:rPr>
              <a:t>Interest Groups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Lobbyists, info, citizen action, testimony, $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Political </a:t>
            </a:r>
            <a:r>
              <a:rPr lang="en-US" altLang="en-US" sz="2800" b="1" dirty="0">
                <a:solidFill>
                  <a:srgbClr val="00B050"/>
                </a:solidFill>
              </a:rPr>
              <a:t>Action</a:t>
            </a:r>
            <a:r>
              <a:rPr lang="en-US" altLang="en-US" sz="2800" dirty="0"/>
              <a:t> Committees (PACs)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Political fundraising organizations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Personality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Nature of issue (personal vs. people)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Congressional staff</a:t>
            </a:r>
          </a:p>
          <a:p>
            <a:pPr>
              <a:lnSpc>
                <a:spcPct val="90000"/>
              </a:lnSpc>
            </a:pPr>
            <a:endParaRPr lang="en-US" altLang="en-US" sz="2800" dirty="0"/>
          </a:p>
        </p:txBody>
      </p:sp>
      <p:pic>
        <p:nvPicPr>
          <p:cNvPr id="2" name="Picture 1" descr="File:National Rifle Association.svg - Wikipedia, the free encyclope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612" y="3886200"/>
            <a:ext cx="2971800" cy="2971800"/>
          </a:xfrm>
          <a:prstGeom prst="rect">
            <a:avLst/>
          </a:prstGeom>
        </p:spPr>
      </p:pic>
      <p:pic>
        <p:nvPicPr>
          <p:cNvPr id="3" name="Picture 2" descr="File:President Barack Obama.jpg - Wikimedia Common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577" y="1676400"/>
            <a:ext cx="2669248" cy="333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59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4:  Helping Constituents</a:t>
            </a:r>
          </a:p>
        </p:txBody>
      </p:sp>
      <p:pic>
        <p:nvPicPr>
          <p:cNvPr id="4" name="Picture 3" descr="jobsanger: Congress Puts Government Shutdown Off Until Dec. 11th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012" y="1704975"/>
            <a:ext cx="8915400" cy="501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142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How do lawmakers help individual constituents?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765" y="2057400"/>
            <a:ext cx="7469777" cy="4800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b="1" dirty="0">
                <a:solidFill>
                  <a:srgbClr val="00B050"/>
                </a:solidFill>
              </a:rPr>
              <a:t>Casework</a:t>
            </a:r>
            <a:r>
              <a:rPr lang="en-US" altLang="en-US" sz="2800" dirty="0"/>
              <a:t>: helping people w/problems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Caseworkers handle small problems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Lawmakers handle big problems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Why </a:t>
            </a:r>
            <a:r>
              <a:rPr lang="en-US" altLang="en-US" sz="2800" b="1" dirty="0">
                <a:solidFill>
                  <a:srgbClr val="00B050"/>
                </a:solidFill>
              </a:rPr>
              <a:t>bother</a:t>
            </a:r>
            <a:r>
              <a:rPr lang="en-US" altLang="en-US" sz="2800" dirty="0"/>
              <a:t>?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Votes, oversight, it’s the nice thing to do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Helping the </a:t>
            </a:r>
            <a:r>
              <a:rPr lang="en-US" altLang="en-US" sz="2800" b="1" dirty="0">
                <a:solidFill>
                  <a:srgbClr val="00B050"/>
                </a:solidFill>
              </a:rPr>
              <a:t>folks</a:t>
            </a:r>
            <a:r>
              <a:rPr lang="en-US" altLang="en-US" sz="2800" dirty="0"/>
              <a:t> back home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Pork-barrel: bring home the (bacon) public works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/>
              <a:t>logrolling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Federal grants/contracts: get a return on tax $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/>
              <a:t>Military contracts, federal projects, etc.</a:t>
            </a:r>
          </a:p>
        </p:txBody>
      </p:sp>
      <p:pic>
        <p:nvPicPr>
          <p:cNvPr id="2" name="Picture 1" descr="Power to the People by BullMoose1912 on DeviantAr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812" y="1828800"/>
            <a:ext cx="3505200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673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8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8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83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of Bills and Resolutions</a:t>
            </a:r>
          </a:p>
        </p:txBody>
      </p:sp>
      <p:pic>
        <p:nvPicPr>
          <p:cNvPr id="4" name="Picture 30" descr="MAG01se1203a5110.jpg                                           00000179PenyackJ HD                    B33A4082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2" y="1599484"/>
            <a:ext cx="6608763" cy="5243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8725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 Bill Becomes a Law-The House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7618412" cy="52578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dirty="0"/>
              <a:t>A </a:t>
            </a:r>
            <a:r>
              <a:rPr lang="en-US" altLang="en-US" b="1" dirty="0">
                <a:solidFill>
                  <a:srgbClr val="00B050"/>
                </a:solidFill>
              </a:rPr>
              <a:t>bill</a:t>
            </a:r>
            <a:r>
              <a:rPr lang="en-US" altLang="en-US" dirty="0"/>
              <a:t> is a proposed law presented to the House or Senate for consideration.</a:t>
            </a:r>
          </a:p>
          <a:p>
            <a:pPr>
              <a:lnSpc>
                <a:spcPct val="110000"/>
              </a:lnSpc>
            </a:pPr>
            <a:r>
              <a:rPr lang="en-US" altLang="en-US" dirty="0"/>
              <a:t>A bill or resolution usually deals with a single matter, but sometimes a </a:t>
            </a:r>
            <a:r>
              <a:rPr lang="en-US" altLang="en-US" b="1" dirty="0">
                <a:solidFill>
                  <a:srgbClr val="00B050"/>
                </a:solidFill>
              </a:rPr>
              <a:t>rider</a:t>
            </a:r>
            <a:r>
              <a:rPr lang="en-US" altLang="en-US" dirty="0"/>
              <a:t> dealing with an unrelated matter is included.</a:t>
            </a:r>
          </a:p>
          <a:p>
            <a:pPr>
              <a:lnSpc>
                <a:spcPct val="110000"/>
              </a:lnSpc>
            </a:pPr>
            <a:r>
              <a:rPr lang="en-US" altLang="en-US" dirty="0"/>
              <a:t>The clerk of the House numbers each bill, gives it a short title, and enters it into the House </a:t>
            </a:r>
            <a:r>
              <a:rPr lang="en-US" altLang="en-US" i="1" dirty="0"/>
              <a:t>Journal</a:t>
            </a:r>
            <a:r>
              <a:rPr lang="en-US" altLang="en-US" dirty="0"/>
              <a:t> and the </a:t>
            </a:r>
            <a:r>
              <a:rPr lang="en-US" altLang="en-US" i="1" dirty="0"/>
              <a:t>Congressional Record</a:t>
            </a:r>
            <a:r>
              <a:rPr lang="en-US" altLang="en-US" dirty="0"/>
              <a:t> for the day. With these actions the bill has received its first reading.</a:t>
            </a:r>
          </a:p>
        </p:txBody>
      </p:sp>
      <p:pic>
        <p:nvPicPr>
          <p:cNvPr id="4" name="Picture 3" descr="psc101-g4-1 - How a Bill Becomes a Law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212" y="2209800"/>
            <a:ext cx="3733800" cy="355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630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 Bill Becomes a Law-The House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7618412" cy="4572000"/>
          </a:xfrm>
        </p:spPr>
        <p:txBody>
          <a:bodyPr/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altLang="en-US" u="sng" dirty="0"/>
              <a:t>The Bill in Committee</a:t>
            </a:r>
          </a:p>
          <a:p>
            <a:pPr>
              <a:lnSpc>
                <a:spcPct val="110000"/>
              </a:lnSpc>
            </a:pPr>
            <a:r>
              <a:rPr lang="en-US" altLang="en-US" dirty="0"/>
              <a:t>If a committee pigeonholes a bill that a majority of the House wishes to consider, it can be brought out of committee via a </a:t>
            </a:r>
            <a:r>
              <a:rPr lang="en-US" altLang="en-US" b="1" dirty="0">
                <a:solidFill>
                  <a:srgbClr val="00B050"/>
                </a:solidFill>
              </a:rPr>
              <a:t>discharge petition</a:t>
            </a:r>
            <a:r>
              <a:rPr lang="en-US" altLang="en-US" dirty="0"/>
              <a:t>.</a:t>
            </a:r>
            <a:endParaRPr lang="en-US" altLang="en-US" sz="1800" dirty="0"/>
          </a:p>
          <a:p>
            <a:r>
              <a:rPr lang="en-US" altLang="en-US" dirty="0"/>
              <a:t>Most committees do their work through several </a:t>
            </a:r>
            <a:r>
              <a:rPr lang="en-US" altLang="en-US" b="1" dirty="0">
                <a:solidFill>
                  <a:srgbClr val="00B050"/>
                </a:solidFill>
              </a:rPr>
              <a:t>subcommittees</a:t>
            </a:r>
            <a:r>
              <a:rPr lang="en-US" altLang="en-US" dirty="0"/>
              <a:t>— divisions of existing committees formed to address specific issues.</a:t>
            </a:r>
          </a:p>
          <a:p>
            <a:r>
              <a:rPr lang="en-US" altLang="en-US" dirty="0"/>
              <a:t>Committees and subcommittees often hold public hearings or make a junket (trip) to gather information relating to a measure.</a:t>
            </a:r>
            <a:endParaRPr lang="en-US" altLang="en-US" sz="1800" dirty="0"/>
          </a:p>
        </p:txBody>
      </p:sp>
      <p:pic>
        <p:nvPicPr>
          <p:cNvPr id="5" name="Picture 4" descr="0nce a bill is referred to the appropriate committee. The 19 House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812" y="2133600"/>
            <a:ext cx="4114800" cy="390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412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 Bill Becomes a Law-The House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7618412" cy="4572000"/>
          </a:xfrm>
        </p:spPr>
        <p:txBody>
          <a:bodyPr/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altLang="en-US" u="sng" dirty="0"/>
              <a:t>Committee Action</a:t>
            </a:r>
          </a:p>
          <a:p>
            <a:pPr>
              <a:lnSpc>
                <a:spcPct val="110000"/>
              </a:lnSpc>
            </a:pPr>
            <a:r>
              <a:rPr lang="en-US" dirty="0"/>
              <a:t>When a </a:t>
            </a:r>
            <a:r>
              <a:rPr lang="en-US" b="1" dirty="0">
                <a:solidFill>
                  <a:srgbClr val="00B050"/>
                </a:solidFill>
              </a:rPr>
              <a:t>subcommittee</a:t>
            </a:r>
            <a:r>
              <a:rPr lang="en-US" dirty="0"/>
              <a:t> has completed its work on a bill, it returns to the full committee. The full committee may do one of several things:</a:t>
            </a:r>
          </a:p>
          <a:p>
            <a:pPr lvl="1">
              <a:lnSpc>
                <a:spcPct val="110000"/>
              </a:lnSpc>
            </a:pPr>
            <a:endParaRPr lang="en-US" altLang="en-US" sz="1400" dirty="0"/>
          </a:p>
        </p:txBody>
      </p:sp>
      <p:pic>
        <p:nvPicPr>
          <p:cNvPr id="5" name="Picture 4" descr="0nce a bill is referred to the appropriate committee. The 19 House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812" y="2133600"/>
            <a:ext cx="4114800" cy="3903106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702353"/>
              </p:ext>
            </p:extLst>
          </p:nvPr>
        </p:nvGraphicFramePr>
        <p:xfrm>
          <a:off x="303212" y="3962400"/>
          <a:ext cx="7162800" cy="2809240"/>
        </p:xfrm>
        <a:graphic>
          <a:graphicData uri="http://schemas.openxmlformats.org/drawingml/2006/table">
            <a:tbl>
              <a:tblPr>
                <a:tableStyleId>{AF606853-7671-496A-8E4F-DF71F8EC918B}</a:tableStyleId>
              </a:tblPr>
              <a:tblGrid>
                <a:gridCol w="3571866">
                  <a:extLst>
                    <a:ext uri="{9D8B030D-6E8A-4147-A177-3AD203B41FA5}">
                      <a16:colId xmlns:a16="http://schemas.microsoft.com/office/drawing/2014/main" val="1216162127"/>
                    </a:ext>
                  </a:extLst>
                </a:gridCol>
                <a:gridCol w="3590934">
                  <a:extLst>
                    <a:ext uri="{9D8B030D-6E8A-4147-A177-3AD203B41FA5}">
                      <a16:colId xmlns:a16="http://schemas.microsoft.com/office/drawing/2014/main" val="563885946"/>
                    </a:ext>
                  </a:extLst>
                </a:gridCol>
              </a:tblGrid>
              <a:tr h="59944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1. Report the bill favorably, with a “do pass” recommendation.</a:t>
                      </a:r>
                      <a:endParaRPr lang="en-US" sz="12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823751"/>
                  </a:ext>
                </a:extLst>
              </a:tr>
              <a:tr h="980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2. Refuse to report the bill.</a:t>
                      </a:r>
                      <a:endParaRPr lang="en-US" sz="120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3. Report the bill in amended form.</a:t>
                      </a:r>
                      <a:endParaRPr lang="en-US" sz="120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7066794"/>
                  </a:ext>
                </a:extLst>
              </a:tr>
              <a:tr h="980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4. Report the bill with unfavorable recommendation.</a:t>
                      </a:r>
                      <a:endParaRPr lang="en-US" sz="120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5. Report a committee bill.</a:t>
                      </a:r>
                      <a:endParaRPr lang="en-US" sz="12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60593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3172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 Bill Becomes a Law-The House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7618412" cy="5334000"/>
          </a:xfrm>
        </p:spPr>
        <p:txBody>
          <a:bodyPr/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altLang="en-US" u="sng" dirty="0"/>
              <a:t>Scheduling a Debate</a:t>
            </a:r>
          </a:p>
          <a:p>
            <a:r>
              <a:rPr lang="en-US" altLang="en-US" dirty="0"/>
              <a:t>A bill is placed into one of </a:t>
            </a:r>
            <a:r>
              <a:rPr lang="en-US" altLang="en-US" b="1" dirty="0">
                <a:solidFill>
                  <a:srgbClr val="00B050"/>
                </a:solidFill>
              </a:rPr>
              <a:t>five</a:t>
            </a:r>
            <a:r>
              <a:rPr lang="en-US" altLang="en-US" dirty="0"/>
              <a:t> calendars before going to the floor for consideration:</a:t>
            </a:r>
          </a:p>
          <a:p>
            <a:pPr marL="1482725" lvl="1" indent="-277813">
              <a:buNone/>
            </a:pPr>
            <a:r>
              <a:rPr lang="en-US" altLang="en-US" b="1" dirty="0"/>
              <a:t>1.</a:t>
            </a:r>
            <a:r>
              <a:rPr lang="en-US" altLang="en-US" dirty="0"/>
              <a:t> The Calendar of the Committee of the Whole House on the State of the Union</a:t>
            </a:r>
          </a:p>
          <a:p>
            <a:pPr marL="1204913" lvl="1" indent="0">
              <a:buNone/>
            </a:pPr>
            <a:r>
              <a:rPr lang="en-US" altLang="en-US" b="1" dirty="0"/>
              <a:t>2.</a:t>
            </a:r>
            <a:r>
              <a:rPr lang="en-US" altLang="en-US" dirty="0"/>
              <a:t> The House Calendar</a:t>
            </a:r>
          </a:p>
          <a:p>
            <a:pPr marL="1204913" lvl="1" indent="0">
              <a:buNone/>
            </a:pPr>
            <a:r>
              <a:rPr lang="en-US" altLang="en-US" b="1" dirty="0"/>
              <a:t>3.</a:t>
            </a:r>
            <a:r>
              <a:rPr lang="en-US" altLang="en-US" dirty="0"/>
              <a:t> The Calendar of the Committee of the Whole House</a:t>
            </a:r>
          </a:p>
          <a:p>
            <a:pPr marL="1204913" lvl="1" indent="0">
              <a:buNone/>
            </a:pPr>
            <a:r>
              <a:rPr lang="en-US" altLang="en-US" b="1" dirty="0"/>
              <a:t>4.</a:t>
            </a:r>
            <a:r>
              <a:rPr lang="en-US" altLang="en-US" dirty="0"/>
              <a:t> The Consent Calendar</a:t>
            </a:r>
          </a:p>
          <a:p>
            <a:pPr marL="1204913" lvl="1" indent="0">
              <a:buNone/>
            </a:pPr>
            <a:r>
              <a:rPr lang="en-US" altLang="en-US" b="1" dirty="0"/>
              <a:t>5.</a:t>
            </a:r>
            <a:r>
              <a:rPr lang="en-US" altLang="en-US" dirty="0"/>
              <a:t> The Discharge Calendar</a:t>
            </a:r>
          </a:p>
          <a:p>
            <a:pPr marL="1204913" lvl="1" indent="0">
              <a:buNone/>
            </a:pPr>
            <a:endParaRPr lang="en-US" altLang="en-US" sz="1600" dirty="0"/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en-US" altLang="en-US" sz="2400" dirty="0"/>
              <a:t>Before most measures can be taken from a </a:t>
            </a:r>
            <a:r>
              <a:rPr lang="en-US" altLang="en-US" sz="2400" b="1" dirty="0">
                <a:solidFill>
                  <a:srgbClr val="00B050"/>
                </a:solidFill>
              </a:rPr>
              <a:t>calendar</a:t>
            </a:r>
            <a:r>
              <a:rPr lang="en-US" altLang="en-US" sz="2400" dirty="0"/>
              <a:t>, the Rules Committee must approve that step and set a time for its </a:t>
            </a:r>
            <a:r>
              <a:rPr lang="en-US" altLang="en-US" sz="2400" b="1" dirty="0">
                <a:solidFill>
                  <a:srgbClr val="00B050"/>
                </a:solidFill>
              </a:rPr>
              <a:t>appearance</a:t>
            </a:r>
            <a:r>
              <a:rPr lang="en-US" altLang="en-US" sz="2400" dirty="0"/>
              <a:t> on the floor. </a:t>
            </a:r>
          </a:p>
        </p:txBody>
      </p:sp>
      <p:pic>
        <p:nvPicPr>
          <p:cNvPr id="4" name="Picture 3" descr="ENGLISH FOR ESO AND BACHILLERATO - DEBATE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012" y="2356866"/>
            <a:ext cx="3162300" cy="366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692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 Bill Becomes a Law-The House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7618412" cy="5334000"/>
          </a:xfrm>
        </p:spPr>
        <p:txBody>
          <a:bodyPr/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altLang="en-US" u="sng" dirty="0"/>
              <a:t>The Bill on the Floor</a:t>
            </a:r>
          </a:p>
          <a:p>
            <a:r>
              <a:rPr lang="en-US" altLang="en-US" dirty="0"/>
              <a:t>The </a:t>
            </a:r>
            <a:r>
              <a:rPr lang="en-US" altLang="en-US" b="1" dirty="0">
                <a:solidFill>
                  <a:srgbClr val="00B050"/>
                </a:solidFill>
              </a:rPr>
              <a:t>Committee of the Whole </a:t>
            </a:r>
            <a:r>
              <a:rPr lang="en-US" altLang="en-US" dirty="0"/>
              <a:t>includes all members of the House, however, they sit as one large committee and not as the House itself.</a:t>
            </a:r>
          </a:p>
          <a:p>
            <a:r>
              <a:rPr lang="en-US" altLang="en-US" dirty="0"/>
              <a:t>When the Committee of the Whole resolves itself, the Speaker steps down and another member presides. General debate follows.</a:t>
            </a:r>
          </a:p>
          <a:p>
            <a:r>
              <a:rPr lang="en-US" altLang="en-US" dirty="0"/>
              <a:t>Severe limits are placed on floor debate due to the </a:t>
            </a:r>
            <a:r>
              <a:rPr lang="en-US" altLang="en-US" b="1" dirty="0">
                <a:solidFill>
                  <a:srgbClr val="00B050"/>
                </a:solidFill>
              </a:rPr>
              <a:t>House’s</a:t>
            </a:r>
            <a:r>
              <a:rPr lang="en-US" altLang="en-US" dirty="0"/>
              <a:t> large size. </a:t>
            </a:r>
          </a:p>
          <a:p>
            <a:r>
              <a:rPr lang="en-US" altLang="en-US" dirty="0"/>
              <a:t>Majority and minority floor leaders generally decide in advance how they will </a:t>
            </a:r>
            <a:r>
              <a:rPr lang="en-US" altLang="en-US" b="1" dirty="0">
                <a:solidFill>
                  <a:srgbClr val="00B050"/>
                </a:solidFill>
              </a:rPr>
              <a:t>split</a:t>
            </a:r>
            <a:r>
              <a:rPr lang="en-US" altLang="en-US" dirty="0"/>
              <a:t> the time to be spent on a bill</a:t>
            </a:r>
            <a:endParaRPr lang="en-US" altLang="en-US" sz="2400" dirty="0"/>
          </a:p>
        </p:txBody>
      </p:sp>
      <p:pic>
        <p:nvPicPr>
          <p:cNvPr id="4" name="Picture 3" descr="psc101-g4-1 - How a Bill Becomes a Law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12" y="2057400"/>
            <a:ext cx="3919537" cy="38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859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 Bill Becomes a Law-The House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7618412" cy="1447800"/>
          </a:xfrm>
        </p:spPr>
        <p:txBody>
          <a:bodyPr/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altLang="en-US" u="sng" dirty="0"/>
              <a:t>Voting on the Bill</a:t>
            </a:r>
          </a:p>
          <a:p>
            <a:r>
              <a:rPr lang="en-US" dirty="0"/>
              <a:t>There are</a:t>
            </a:r>
            <a:r>
              <a:rPr lang="en-US" b="1" dirty="0">
                <a:solidFill>
                  <a:srgbClr val="00B050"/>
                </a:solidFill>
              </a:rPr>
              <a:t> four </a:t>
            </a:r>
            <a:r>
              <a:rPr lang="en-US" dirty="0"/>
              <a:t>methods of taking a floor vote in the House:</a:t>
            </a:r>
            <a:endParaRPr lang="en-US" alt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13984"/>
              </p:ext>
            </p:extLst>
          </p:nvPr>
        </p:nvGraphicFramePr>
        <p:xfrm>
          <a:off x="265906" y="2939143"/>
          <a:ext cx="7086600" cy="2831465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3533868">
                  <a:extLst>
                    <a:ext uri="{9D8B030D-6E8A-4147-A177-3AD203B41FA5}">
                      <a16:colId xmlns:a16="http://schemas.microsoft.com/office/drawing/2014/main" val="8440126"/>
                    </a:ext>
                  </a:extLst>
                </a:gridCol>
                <a:gridCol w="3552732">
                  <a:extLst>
                    <a:ext uri="{9D8B030D-6E8A-4147-A177-3AD203B41FA5}">
                      <a16:colId xmlns:a16="http://schemas.microsoft.com/office/drawing/2014/main" val="3334391986"/>
                    </a:ext>
                  </a:extLst>
                </a:gridCol>
              </a:tblGrid>
              <a:tr h="13074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1. During voice votes the Speaker calls for the “ayes” and then the “noes.”</a:t>
                      </a:r>
                      <a:endParaRPr lang="en-US" sz="12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2. In a standing vote, members in favor of for and then those opposed to the bill rise and then are counted by the clerk.</a:t>
                      </a:r>
                      <a:endParaRPr lang="en-US" sz="12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404435"/>
                  </a:ext>
                </a:extLst>
              </a:tr>
              <a:tr h="13074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3. One fifth of a quorum can demand a teller vote, in which the Speaker names two tellers, for and against, and members pass by each one to be counted.</a:t>
                      </a:r>
                      <a:endParaRPr lang="en-US" sz="12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4. A roll-call vote may be demanded by one fifth of the members present.</a:t>
                      </a:r>
                      <a:endParaRPr lang="en-US" sz="12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9504050"/>
                  </a:ext>
                </a:extLst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74612" y="6019800"/>
            <a:ext cx="12114213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/>
              <a:t>Once a bill has been approved at second reading, it is </a:t>
            </a:r>
            <a:r>
              <a:rPr lang="en-US" altLang="en-US" b="1" dirty="0">
                <a:solidFill>
                  <a:srgbClr val="00B050"/>
                </a:solidFill>
              </a:rPr>
              <a:t>engrossed</a:t>
            </a:r>
            <a:r>
              <a:rPr lang="en-US" altLang="en-US" dirty="0"/>
              <a:t>, or printed in its final form. It is then read for a third time and a final vote is taken.</a:t>
            </a:r>
          </a:p>
        </p:txBody>
      </p:sp>
      <p:pic>
        <p:nvPicPr>
          <p:cNvPr id="7" name="Picture 6" descr="psc101-g4-1 - How a Bill Becomes a Law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612" y="2057400"/>
            <a:ext cx="3914602" cy="371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007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F09A44C-857D-42FD-9219-94A36248C2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Chalkboard education presentation (widescreen)</Template>
  <TotalTime>0</TotalTime>
  <Words>1507</Words>
  <Application>Microsoft Office PowerPoint</Application>
  <PresentationFormat>Custom</PresentationFormat>
  <Paragraphs>156</Paragraphs>
  <Slides>23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Consolas</vt:lpstr>
      <vt:lpstr>Corbel</vt:lpstr>
      <vt:lpstr>Times</vt:lpstr>
      <vt:lpstr>Times New Roman</vt:lpstr>
      <vt:lpstr>Wingdings</vt:lpstr>
      <vt:lpstr>Chalkboard 16x9</vt:lpstr>
      <vt:lpstr>The Legislative Branch</vt:lpstr>
      <vt:lpstr>Lesson 1:  How a Bill Becomes a Law</vt:lpstr>
      <vt:lpstr>Type of Bills and Resolutions</vt:lpstr>
      <vt:lpstr>How a Bill Becomes a Law-The House</vt:lpstr>
      <vt:lpstr>How a Bill Becomes a Law-The House</vt:lpstr>
      <vt:lpstr>How a Bill Becomes a Law-The House</vt:lpstr>
      <vt:lpstr>How a Bill Becomes a Law-The House</vt:lpstr>
      <vt:lpstr>How a Bill Becomes a Law-The House</vt:lpstr>
      <vt:lpstr>How a Bill Becomes a Law-The House</vt:lpstr>
      <vt:lpstr>How a Bill Becomes a Law-The Senate</vt:lpstr>
      <vt:lpstr>How a Bill Becomes a Law-The Senate</vt:lpstr>
      <vt:lpstr>How a Bill Becomes a Law-The Senate</vt:lpstr>
      <vt:lpstr>The Final Step</vt:lpstr>
      <vt:lpstr>Lesson 2:  Taxing and Spending Bills</vt:lpstr>
      <vt:lpstr>What is the role of Congress regarding taxes?</vt:lpstr>
      <vt:lpstr>What is the role of Congress regarding taxes?</vt:lpstr>
      <vt:lpstr>What is the role of Cong. regarding spending money?</vt:lpstr>
      <vt:lpstr>Lesson 3:  Influencing Congress</vt:lpstr>
      <vt:lpstr>How do voters influence Congress?</vt:lpstr>
      <vt:lpstr>How do political parties influence Congress?</vt:lpstr>
      <vt:lpstr>What are the other influences on Congress?</vt:lpstr>
      <vt:lpstr>Lesson 4:  Helping Constituents</vt:lpstr>
      <vt:lpstr>How do lawmakers help individual constituents?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2016-08-17T03:49:57Z</dcterms:created>
  <dcterms:modified xsi:type="dcterms:W3CDTF">2016-08-17T06:25:15Z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TC028048469991</vt:lpwstr>
  </property>
</Properties>
</file>