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1E1A-7EE3-452A-B0B0-7089DFBB3EB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CB5E-5BC1-4274-B1C3-D3A3C0F05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732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6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2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2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1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CB5E-5BC1-4274-B1C3-D3A3C0F05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9176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15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1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990600"/>
            <a:ext cx="11480800" cy="4267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018278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83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83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29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71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02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6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51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8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Legislative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Chapter 6:  Congressional Powers</a:t>
            </a:r>
          </a:p>
        </p:txBody>
      </p:sp>
    </p:spTree>
    <p:extLst>
      <p:ext uri="{BB962C8B-B14F-4D97-AF65-F5344CB8AC3E}">
        <p14:creationId xmlns:p14="http://schemas.microsoft.com/office/powerpoint/2010/main" val="89191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/>
              <a:t>Non legislative Powers</a:t>
            </a:r>
          </a:p>
        </p:txBody>
      </p:sp>
      <p:sp>
        <p:nvSpPr>
          <p:cNvPr id="39529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581400" y="3270069"/>
            <a:ext cx="8610600" cy="3587931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u="sng" dirty="0"/>
              <a:t>Electoral Duties</a:t>
            </a:r>
            <a:endParaRPr lang="en-US" altLang="en-US" sz="2800" u="sng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200" dirty="0"/>
              <a:t>In certain circumstances, the Constitution gives Congress special electoral duties.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200" dirty="0"/>
              <a:t>If no candidate for President receives a majority in the electoral college, the House decides the election.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200" dirty="0"/>
              <a:t>If no candidate for Vice President receives a majority in the electoral college, the Senate decides the election.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200" dirty="0"/>
              <a:t>Also, if the vice presidency is vacated, the President selects a </a:t>
            </a:r>
            <a:r>
              <a:rPr lang="en-US" altLang="en-US" sz="2200" b="1" dirty="0">
                <a:solidFill>
                  <a:srgbClr val="00B050"/>
                </a:solidFill>
              </a:rPr>
              <a:t>successor</a:t>
            </a:r>
            <a:r>
              <a:rPr lang="en-US" altLang="en-US" sz="2200" dirty="0"/>
              <a:t>, who faces congressional approval by a majority vote in both houses.</a:t>
            </a:r>
          </a:p>
        </p:txBody>
      </p:sp>
      <p:sp>
        <p:nvSpPr>
          <p:cNvPr id="395296" name="Rectangle 32"/>
          <p:cNvSpPr>
            <a:spLocks noChangeArrowheads="1"/>
          </p:cNvSpPr>
          <p:nvPr/>
        </p:nvSpPr>
        <p:spPr bwMode="auto">
          <a:xfrm>
            <a:off x="-95795" y="1648098"/>
            <a:ext cx="8038011" cy="13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9450" indent="-214313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lang="en-US" altLang="en-US" sz="2800" b="1" u="sng" dirty="0"/>
              <a:t>Constitutional Amendments</a:t>
            </a:r>
            <a:endParaRPr lang="en-US" altLang="en-US" sz="2400" u="sng" dirty="0"/>
          </a:p>
          <a:p>
            <a:pPr marL="574675" lvl="1" indent="-2873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Article V gives Congress the power to propose amendments by a two-thirds vote in each house</a:t>
            </a:r>
            <a:r>
              <a:rPr lang="en-US" altLang="en-US" sz="2200" dirty="0">
                <a:solidFill>
                  <a:srgbClr val="000000"/>
                </a:solidFill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7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9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9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95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95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utoUpdateAnimBg="0"/>
      <p:bldP spid="395294" grpId="0" build="p" bldLvl="2" autoUpdateAnimBg="0"/>
      <p:bldP spid="39529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/>
              <a:t>Non legislative Powers: Impeachment Power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5182"/>
            <a:ext cx="7236823" cy="50313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The Constitution grants Congress the power of removing the President, Vice President, or other civil officers from their office through impeachment.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The House has the sole power to </a:t>
            </a:r>
            <a:r>
              <a:rPr lang="en-US" altLang="en-US" sz="2800" b="1" dirty="0">
                <a:solidFill>
                  <a:srgbClr val="00B050"/>
                </a:solidFill>
              </a:rPr>
              <a:t>impeach</a:t>
            </a:r>
            <a:r>
              <a:rPr lang="en-US" altLang="en-US" sz="2800" dirty="0"/>
              <a:t>, or bring charges against the individual.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There is then a trial in the Senate. A two-thirds vote of the senators present is needed for conviction.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The penalty for conviction is removal from office.</a:t>
            </a:r>
          </a:p>
        </p:txBody>
      </p:sp>
      <p:pic>
        <p:nvPicPr>
          <p:cNvPr id="2" name="Picture 1" descr="President Bill Clinton Delivers – The Last of the Great Orator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2481941"/>
            <a:ext cx="4729480" cy="29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  <p:bldP spid="43315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Investigations and Oversight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/>
              <a:t>Investigatory 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8326" y="1764574"/>
            <a:ext cx="9146382" cy="769620"/>
          </a:xfrm>
        </p:spPr>
        <p:txBody>
          <a:bodyPr/>
          <a:lstStyle/>
          <a:p>
            <a:r>
              <a:rPr lang="en-US" dirty="0"/>
              <a:t>Congress may choose to conduct investigations through its standing committees for several reasons: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1213"/>
              </p:ext>
            </p:extLst>
          </p:nvPr>
        </p:nvGraphicFramePr>
        <p:xfrm>
          <a:off x="0" y="2841249"/>
          <a:ext cx="779852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469">
                  <a:extLst>
                    <a:ext uri="{9D8B030D-6E8A-4147-A177-3AD203B41FA5}">
                      <a16:colId xmlns:a16="http://schemas.microsoft.com/office/drawing/2014/main" val="2811615280"/>
                    </a:ext>
                  </a:extLst>
                </a:gridCol>
                <a:gridCol w="4376057">
                  <a:extLst>
                    <a:ext uri="{9D8B030D-6E8A-4147-A177-3AD203B41FA5}">
                      <a16:colId xmlns:a16="http://schemas.microsoft.com/office/drawing/2014/main" val="41449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(1) to gather 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useful to Congress in the making of some legislation;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to oversee the </a:t>
                      </a:r>
                      <a:r>
                        <a:rPr lang="en-US" sz="20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various executive branch agencies;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focus 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attention on a particular subject;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expose the questionable activities of public 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officials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private persons;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72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particular interests of some members of Congress.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656176"/>
                  </a:ext>
                </a:extLst>
              </a:tr>
            </a:tbl>
          </a:graphicData>
        </a:graphic>
      </p:graphicFrame>
      <p:pic>
        <p:nvPicPr>
          <p:cNvPr id="4" name="Picture 3" descr="How To Choose A Remote Keylogger /Spyware ? | 101hac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72" y="3003368"/>
            <a:ext cx="3336021" cy="24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The Power of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4"/>
            <a:ext cx="7794702" cy="4995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Checks and Balances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Congress</a:t>
            </a:r>
            <a:r>
              <a:rPr lang="en-US" altLang="en-US" dirty="0"/>
              <a:t> can check how the executive branch has administered the law and decide whether it met the law’s goal</a:t>
            </a:r>
          </a:p>
          <a:p>
            <a:r>
              <a:rPr lang="en-US" altLang="en-US" dirty="0"/>
              <a:t>Even though they have broad </a:t>
            </a:r>
            <a:r>
              <a:rPr lang="en-US" altLang="en-US" b="1" dirty="0">
                <a:solidFill>
                  <a:srgbClr val="00B050"/>
                </a:solidFill>
              </a:rPr>
              <a:t>oversight</a:t>
            </a:r>
            <a:r>
              <a:rPr lang="en-US" altLang="en-US" dirty="0"/>
              <a:t> they use them inconsistently </a:t>
            </a:r>
          </a:p>
          <a:p>
            <a:r>
              <a:rPr lang="en-US" dirty="0"/>
              <a:t>Reasons why oversight fails:</a:t>
            </a:r>
          </a:p>
          <a:p>
            <a:pPr lvl="1"/>
            <a:r>
              <a:rPr lang="en-US" dirty="0"/>
              <a:t>Not enough staff</a:t>
            </a:r>
          </a:p>
          <a:p>
            <a:pPr lvl="1"/>
            <a:r>
              <a:rPr lang="en-US" dirty="0"/>
              <a:t>Oversight does not interest many voters, unless a scandal is uncovered or major problem</a:t>
            </a:r>
          </a:p>
          <a:p>
            <a:pPr lvl="1"/>
            <a:r>
              <a:rPr lang="en-US" dirty="0"/>
              <a:t>Some regulations are so vague that it is difficult to know what they mean</a:t>
            </a:r>
          </a:p>
          <a:p>
            <a:pPr lvl="1"/>
            <a:r>
              <a:rPr lang="en-US" dirty="0"/>
              <a:t>Committees sometimes come to favor the federal agencies they are supposed to oversee</a:t>
            </a:r>
          </a:p>
        </p:txBody>
      </p:sp>
      <p:pic>
        <p:nvPicPr>
          <p:cNvPr id="5" name="Picture 4" descr="Imagen: Financial oversight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79" y="2454727"/>
            <a:ext cx="3226914" cy="29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The Power of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01814"/>
            <a:ext cx="12192000" cy="2983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How Congress Limits the Executive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Appointments</a:t>
            </a:r>
            <a:endParaRPr lang="en-US" altLang="en-US" sz="2000" dirty="0"/>
          </a:p>
          <a:p>
            <a:pPr lvl="1"/>
            <a:r>
              <a:rPr lang="en-US" altLang="en-US" dirty="0"/>
              <a:t>All major appointments made by the President must be confirmed by the Senate by majority vote.</a:t>
            </a:r>
          </a:p>
          <a:p>
            <a:pPr lvl="1"/>
            <a:r>
              <a:rPr lang="en-US" altLang="en-US" dirty="0"/>
              <a:t>Only 12 of 600 Cabinet appointments to date have been declined.</a:t>
            </a:r>
          </a:p>
          <a:p>
            <a:pPr lvl="1"/>
            <a:r>
              <a:rPr lang="en-US" altLang="en-US" dirty="0"/>
              <a:t>“Senatorial courtesy” is the practice in which the Senate will turn down an appointment if it is opposed by a senator of the President’s party from the State involved.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107579"/>
            <a:ext cx="12000411" cy="189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</a:rPr>
              <a:t>Treaties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lvl="1"/>
            <a:r>
              <a:rPr lang="en-US" altLang="en-US" dirty="0"/>
              <a:t>The President makes treaties “by and with the Advice and Consent of the Senate,... provided two thirds of the Senators present concur.”</a:t>
            </a:r>
          </a:p>
          <a:p>
            <a:pPr lvl="1"/>
            <a:r>
              <a:rPr lang="en-US" altLang="en-US" dirty="0"/>
              <a:t>Presently, the President often consults members of the Senate Foreign Relations Committee. </a:t>
            </a:r>
          </a:p>
        </p:txBody>
      </p:sp>
    </p:spTree>
    <p:extLst>
      <p:ext uri="{BB962C8B-B14F-4D97-AF65-F5344CB8AC3E}">
        <p14:creationId xmlns:p14="http://schemas.microsoft.com/office/powerpoint/2010/main" val="97097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Congress and the President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Sources of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75242"/>
            <a:ext cx="9274629" cy="24427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Checks and Balances</a:t>
            </a:r>
          </a:p>
          <a:p>
            <a:r>
              <a:rPr lang="en-US" dirty="0"/>
              <a:t>Under the </a:t>
            </a:r>
            <a:r>
              <a:rPr lang="en-US" b="1" dirty="0">
                <a:solidFill>
                  <a:srgbClr val="00B050"/>
                </a:solidFill>
              </a:rPr>
              <a:t>Constitution</a:t>
            </a:r>
            <a:r>
              <a:rPr lang="en-US" dirty="0"/>
              <a:t>, the President shares his most important duties with Congress</a:t>
            </a:r>
          </a:p>
          <a:p>
            <a:r>
              <a:rPr lang="en-US" dirty="0"/>
              <a:t>All bill Congress passes require the </a:t>
            </a:r>
            <a:r>
              <a:rPr lang="en-US" b="1" dirty="0">
                <a:solidFill>
                  <a:srgbClr val="00B050"/>
                </a:solidFill>
              </a:rPr>
              <a:t>executives</a:t>
            </a:r>
            <a:r>
              <a:rPr lang="en-US" dirty="0"/>
              <a:t> cooperation</a:t>
            </a:r>
          </a:p>
          <a:p>
            <a:r>
              <a:rPr lang="en-US" dirty="0"/>
              <a:t>The system of checks and balances gives Congress and the </a:t>
            </a:r>
            <a:r>
              <a:rPr lang="en-US" b="1" dirty="0">
                <a:solidFill>
                  <a:srgbClr val="00B050"/>
                </a:solidFill>
              </a:rPr>
              <a:t>president</a:t>
            </a:r>
            <a:r>
              <a:rPr lang="en-US" dirty="0"/>
              <a:t> several tools to counteract each other</a:t>
            </a:r>
          </a:p>
        </p:txBody>
      </p:sp>
      <p:pic>
        <p:nvPicPr>
          <p:cNvPr id="4" name="Picture 3" descr="external image veto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1575241"/>
            <a:ext cx="2600325" cy="28670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017995"/>
            <a:ext cx="9591675" cy="284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2800" u="sng" dirty="0"/>
              <a:t>Party Politics</a:t>
            </a:r>
          </a:p>
          <a:p>
            <a:r>
              <a:rPr lang="en-US" sz="2200" dirty="0"/>
              <a:t>Most elected officials are loyal to their </a:t>
            </a:r>
            <a:r>
              <a:rPr lang="en-US" sz="2200" b="1" dirty="0">
                <a:solidFill>
                  <a:srgbClr val="00B050"/>
                </a:solidFill>
              </a:rPr>
              <a:t>political</a:t>
            </a:r>
            <a:r>
              <a:rPr lang="en-US" sz="2200" dirty="0"/>
              <a:t> party and philosophies</a:t>
            </a:r>
          </a:p>
          <a:p>
            <a:r>
              <a:rPr lang="en-US" sz="2200" dirty="0"/>
              <a:t>Partisan politics can affect relations between the </a:t>
            </a:r>
            <a:r>
              <a:rPr lang="en-US" sz="2200" b="1" dirty="0">
                <a:solidFill>
                  <a:srgbClr val="00B050"/>
                </a:solidFill>
              </a:rPr>
              <a:t>president</a:t>
            </a:r>
            <a:r>
              <a:rPr lang="en-US" sz="2200" dirty="0"/>
              <a:t> and congress</a:t>
            </a:r>
          </a:p>
          <a:p>
            <a:r>
              <a:rPr lang="en-US" sz="2200" dirty="0"/>
              <a:t>This issue is </a:t>
            </a:r>
            <a:r>
              <a:rPr lang="en-US" sz="2200" b="1" dirty="0">
                <a:solidFill>
                  <a:srgbClr val="00B050"/>
                </a:solidFill>
              </a:rPr>
              <a:t>obvious</a:t>
            </a:r>
            <a:r>
              <a:rPr lang="en-US" sz="2200" dirty="0"/>
              <a:t> if one party controls the White House and the other controls the House and Senate, this divides the government</a:t>
            </a:r>
          </a:p>
        </p:txBody>
      </p:sp>
      <p:pic>
        <p:nvPicPr>
          <p:cNvPr id="7" name="Picture 6" descr="USA 2016: tutti i candidati repubblicani - Retrò Online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5254015"/>
            <a:ext cx="2917372" cy="16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1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The Balance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5242"/>
            <a:ext cx="7968344" cy="2442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Emergency Powers</a:t>
            </a:r>
          </a:p>
          <a:p>
            <a:r>
              <a:rPr lang="en-US" dirty="0"/>
              <a:t>In times of crisis Congress has given </a:t>
            </a:r>
            <a:r>
              <a:rPr lang="en-US" b="1" dirty="0">
                <a:solidFill>
                  <a:srgbClr val="00B050"/>
                </a:solidFill>
              </a:rPr>
              <a:t>extra</a:t>
            </a:r>
            <a:r>
              <a:rPr lang="en-US" dirty="0"/>
              <a:t> power to the Presidents</a:t>
            </a:r>
          </a:p>
          <a:p>
            <a:r>
              <a:rPr lang="en-US" dirty="0"/>
              <a:t>Presidents have declared martial law, seized property, and </a:t>
            </a:r>
            <a:r>
              <a:rPr lang="en-US" b="1" dirty="0">
                <a:solidFill>
                  <a:srgbClr val="00B050"/>
                </a:solidFill>
              </a:rPr>
              <a:t>controlled</a:t>
            </a:r>
            <a:r>
              <a:rPr lang="en-US" dirty="0"/>
              <a:t> transportation and communications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4017995"/>
            <a:ext cx="9078686" cy="284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2800" u="sng" dirty="0"/>
              <a:t>Balancing Budget Powers</a:t>
            </a:r>
          </a:p>
          <a:p>
            <a:r>
              <a:rPr lang="en-US" sz="2200" dirty="0"/>
              <a:t>Presidents have assumed more </a:t>
            </a:r>
            <a:r>
              <a:rPr lang="en-US" sz="2200" b="1" dirty="0">
                <a:solidFill>
                  <a:srgbClr val="00B050"/>
                </a:solidFill>
              </a:rPr>
              <a:t>responsibility</a:t>
            </a:r>
            <a:r>
              <a:rPr lang="en-US" sz="2200" dirty="0"/>
              <a:t> for planning the national budget</a:t>
            </a:r>
          </a:p>
          <a:p>
            <a:r>
              <a:rPr lang="en-US" sz="2200" dirty="0"/>
              <a:t>Congress merely reacts to budget </a:t>
            </a:r>
            <a:r>
              <a:rPr lang="en-US" sz="2200" b="1" dirty="0">
                <a:solidFill>
                  <a:srgbClr val="00B050"/>
                </a:solidFill>
              </a:rPr>
              <a:t>proposals</a:t>
            </a:r>
            <a:r>
              <a:rPr lang="en-US" sz="2200" dirty="0"/>
              <a:t>, but they increased their role to ensure that the President was spending the funds on </a:t>
            </a:r>
            <a:r>
              <a:rPr lang="en-US" sz="2200" b="1" dirty="0">
                <a:solidFill>
                  <a:srgbClr val="00B050"/>
                </a:solidFill>
              </a:rPr>
              <a:t>programs</a:t>
            </a:r>
            <a:r>
              <a:rPr lang="en-US" sz="2200" dirty="0"/>
              <a:t> they have approved</a:t>
            </a:r>
          </a:p>
        </p:txBody>
      </p:sp>
      <p:pic>
        <p:nvPicPr>
          <p:cNvPr id="5" name="Picture 4" descr="BATTLEFIELD USA: De Facto State of Martial Law Declared In Bost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5" y="1528869"/>
            <a:ext cx="3039200" cy="2255656"/>
          </a:xfrm>
          <a:prstGeom prst="rect">
            <a:avLst/>
          </a:prstGeom>
        </p:spPr>
      </p:pic>
      <p:pic>
        <p:nvPicPr>
          <p:cNvPr id="8" name="Picture 7" descr="Re: what ur favorite type of bread?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7" y="4188611"/>
            <a:ext cx="2920287" cy="26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The Balance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7939"/>
            <a:ext cx="7968344" cy="33755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Legislative and Line-Item Vetoes</a:t>
            </a:r>
          </a:p>
          <a:p>
            <a:r>
              <a:rPr lang="en-US" dirty="0"/>
              <a:t>Congress wields legislative </a:t>
            </a:r>
            <a:r>
              <a:rPr lang="en-US" b="1" dirty="0">
                <a:solidFill>
                  <a:srgbClr val="00B050"/>
                </a:solidFill>
              </a:rPr>
              <a:t>veto</a:t>
            </a:r>
            <a:r>
              <a:rPr lang="en-US" dirty="0"/>
              <a:t> to invalidate actions by the executive branch</a:t>
            </a:r>
          </a:p>
          <a:p>
            <a:r>
              <a:rPr lang="en-US" dirty="0"/>
              <a:t>Budgets must go through </a:t>
            </a:r>
            <a:r>
              <a:rPr lang="en-US" b="1" dirty="0">
                <a:solidFill>
                  <a:srgbClr val="00B050"/>
                </a:solidFill>
              </a:rPr>
              <a:t>congress</a:t>
            </a:r>
            <a:r>
              <a:rPr lang="en-US" dirty="0"/>
              <a:t> giving them a veto ability on the budget </a:t>
            </a:r>
          </a:p>
          <a:p>
            <a:r>
              <a:rPr lang="en-US" b="1" dirty="0">
                <a:solidFill>
                  <a:srgbClr val="00B050"/>
                </a:solidFill>
              </a:rPr>
              <a:t>Line-item</a:t>
            </a:r>
            <a:r>
              <a:rPr lang="en-US" dirty="0"/>
              <a:t> veto is a power that many state governments have, but in the federal government vetoing only part of a bill</a:t>
            </a:r>
          </a:p>
        </p:txBody>
      </p:sp>
      <p:pic>
        <p:nvPicPr>
          <p:cNvPr id="4" name="Picture 3" descr="veto b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37" y="2335257"/>
            <a:ext cx="3544232" cy="26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2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Constitutional Powers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Constitutional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5"/>
            <a:ext cx="7794702" cy="3950346"/>
          </a:xfrm>
        </p:spPr>
        <p:txBody>
          <a:bodyPr>
            <a:normAutofit/>
          </a:bodyPr>
          <a:lstStyle/>
          <a:p>
            <a:r>
              <a:rPr lang="en-US" altLang="en-US" dirty="0"/>
              <a:t>The Constitution grants Congress a number of specific powers in three different ways:</a:t>
            </a:r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b="1" dirty="0">
                <a:solidFill>
                  <a:srgbClr val="00B050"/>
                </a:solidFill>
              </a:rPr>
              <a:t>expressed powers </a:t>
            </a:r>
            <a:r>
              <a:rPr lang="en-US" altLang="en-US" sz="2200" dirty="0"/>
              <a:t>are granted to Congress explicitly in the Constitution.</a:t>
            </a:r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b="1" dirty="0">
                <a:solidFill>
                  <a:srgbClr val="00B050"/>
                </a:solidFill>
              </a:rPr>
              <a:t>implied powers</a:t>
            </a:r>
            <a:r>
              <a:rPr lang="en-US" altLang="en-US" sz="2200" dirty="0">
                <a:solidFill>
                  <a:srgbClr val="00B050"/>
                </a:solidFill>
              </a:rPr>
              <a:t> </a:t>
            </a:r>
            <a:r>
              <a:rPr lang="en-US" altLang="en-US" sz="2200" dirty="0"/>
              <a:t>are granted by reasonable deduction from the expressed powers.</a:t>
            </a:r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b="1" dirty="0">
                <a:solidFill>
                  <a:srgbClr val="00B050"/>
                </a:solidFill>
              </a:rPr>
              <a:t>inherent powers </a:t>
            </a:r>
            <a:r>
              <a:rPr lang="en-US" altLang="en-US" sz="2200" dirty="0"/>
              <a:t>are granted through the Constitution’s creation of a National Government for the United States.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Will the Real America Please Stand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4158110"/>
            <a:ext cx="4031343" cy="26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5"/>
            <a:ext cx="7794702" cy="153371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u="sng" dirty="0"/>
              <a:t>A </a:t>
            </a:r>
            <a:r>
              <a:rPr lang="en-US" altLang="en-US" b="1" u="sng" dirty="0">
                <a:solidFill>
                  <a:srgbClr val="00B050"/>
                </a:solidFill>
              </a:rPr>
              <a:t>tax</a:t>
            </a:r>
            <a:r>
              <a:rPr lang="en-US" altLang="en-US" b="1" u="sng" dirty="0">
                <a:solidFill>
                  <a:schemeClr val="tx2"/>
                </a:solidFill>
              </a:rPr>
              <a:t> </a:t>
            </a:r>
            <a:r>
              <a:rPr lang="en-US" altLang="en-US" u="sng" dirty="0"/>
              <a:t>is a charge levied by government on persons or property to meet public needs.</a:t>
            </a:r>
            <a:r>
              <a:rPr lang="en-US" altLang="en-US" dirty="0"/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/>
              <a:t>The Constitution places four limits on Congress’s power to tax:</a:t>
            </a:r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84393"/>
              </p:ext>
            </p:extLst>
          </p:nvPr>
        </p:nvGraphicFramePr>
        <p:xfrm>
          <a:off x="0" y="3304903"/>
          <a:ext cx="77985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469">
                  <a:extLst>
                    <a:ext uri="{9D8B030D-6E8A-4147-A177-3AD203B41FA5}">
                      <a16:colId xmlns:a16="http://schemas.microsoft.com/office/drawing/2014/main" val="2811615280"/>
                    </a:ext>
                  </a:extLst>
                </a:gridCol>
                <a:gridCol w="4376057">
                  <a:extLst>
                    <a:ext uri="{9D8B030D-6E8A-4147-A177-3AD203B41FA5}">
                      <a16:colId xmlns:a16="http://schemas.microsoft.com/office/drawing/2014/main" val="41449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Congress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tax only for public purposes, not for private benefit.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Congress may not tax </a:t>
                      </a:r>
                      <a:r>
                        <a:rPr lang="en-US" sz="24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exports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Direct taxes must be apportioned among the 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according to their populations.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 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taxes must be levied at a uniform rate in all parts of the country.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23428"/>
                  </a:ext>
                </a:extLst>
              </a:tr>
            </a:tbl>
          </a:graphicData>
        </a:graphic>
      </p:graphicFrame>
      <p:pic>
        <p:nvPicPr>
          <p:cNvPr id="7" name="Picture 6" descr="Progressive Charlestown: Your property tax bills are com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93" y="2283822"/>
            <a:ext cx="3480163" cy="34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5"/>
            <a:ext cx="7794702" cy="3950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Borrowing Money</a:t>
            </a:r>
          </a:p>
          <a:p>
            <a:r>
              <a:rPr lang="en-US" altLang="en-US" dirty="0"/>
              <a:t>Article I, Section </a:t>
            </a:r>
            <a:r>
              <a:rPr lang="en-US" altLang="en-US" b="1" dirty="0">
                <a:solidFill>
                  <a:srgbClr val="00B050"/>
                </a:solidFill>
              </a:rPr>
              <a:t>8</a:t>
            </a:r>
            <a:r>
              <a:rPr lang="en-US" altLang="en-US" dirty="0"/>
              <a:t>, Clause 2 gives Congress the power “[t]o borrow Money on the credit of the United States.”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Deficit financing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is the practice of spending more money than received in revenue and borrowing to make up the difference.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public debt </a:t>
            </a:r>
            <a:r>
              <a:rPr lang="en-US" altLang="en-US" dirty="0"/>
              <a:t>is all of the money borrowed by the government over the years and not yet repaid, plus the accumulated interest on that money.</a:t>
            </a:r>
          </a:p>
          <a:p>
            <a:endParaRPr lang="en-US" dirty="0"/>
          </a:p>
        </p:txBody>
      </p:sp>
      <p:pic>
        <p:nvPicPr>
          <p:cNvPr id="5" name="Picture 4" descr="Lend' or 'Borrow' - fernandosouza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90" y="2247976"/>
            <a:ext cx="3533333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5"/>
            <a:ext cx="7794702" cy="2186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Currency Power</a:t>
            </a:r>
          </a:p>
          <a:p>
            <a:r>
              <a:rPr lang="en-US" altLang="en-US" dirty="0"/>
              <a:t>Article I, Section 8, Clause 5 gives Congress the power “[t]o coin Money [and] regulate the value thereof.”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Legal tender </a:t>
            </a:r>
            <a:r>
              <a:rPr lang="en-US" altLang="en-US" dirty="0"/>
              <a:t>is any kind of money that a creditor must by law accept in payment for debts.</a:t>
            </a:r>
            <a:endParaRPr lang="en-US" alt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065894"/>
            <a:ext cx="7794702" cy="2792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2800" u="sng" dirty="0"/>
              <a:t>The Bankruptcy Power</a:t>
            </a:r>
          </a:p>
          <a:p>
            <a:r>
              <a:rPr lang="en-US" altLang="en-US" dirty="0"/>
              <a:t>Article I, Section 8, Clause 4 gives Congress the power “[t]o establish…uniform Laws on the subject of Bankruptcies throughout the United States.”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Bankruptcy</a:t>
            </a:r>
            <a:r>
              <a:rPr lang="en-US" altLang="en-US" b="1" dirty="0"/>
              <a:t> </a:t>
            </a:r>
            <a:r>
              <a:rPr lang="en-US" altLang="en-US" dirty="0"/>
              <a:t>is the legal proceeding in which the bankrupt person’s assets are distributed among those to whom a debt is owed.</a:t>
            </a:r>
            <a:endParaRPr lang="en-US" altLang="en-US" sz="2800" dirty="0"/>
          </a:p>
        </p:txBody>
      </p:sp>
      <p:pic>
        <p:nvPicPr>
          <p:cNvPr id="4" name="Picture 3" descr="... alternative way of ending an addiction to money and collecting thing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99" y="2587360"/>
            <a:ext cx="4435601" cy="29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5785"/>
            <a:ext cx="7794702" cy="2448118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u="sng" dirty="0"/>
              <a:t>Commerce Power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commerce power</a:t>
            </a:r>
            <a:r>
              <a:rPr lang="en-US" altLang="en-US" dirty="0">
                <a:solidFill>
                  <a:srgbClr val="00B050"/>
                </a:solidFill>
              </a:rPr>
              <a:t>—</a:t>
            </a:r>
            <a:r>
              <a:rPr lang="en-US" altLang="en-US" dirty="0"/>
              <a:t>the power of Congress to regulate interstate and foreign trade—is granted in the Commerce Clause of the Constitution. </a:t>
            </a:r>
          </a:p>
          <a:p>
            <a:pPr>
              <a:spcBef>
                <a:spcPct val="50000"/>
              </a:spcBef>
            </a:pPr>
            <a:r>
              <a:rPr lang="en-US" dirty="0"/>
              <a:t>The Constitution places four limits on Congress’s use of the commerce power:</a:t>
            </a:r>
            <a:endParaRPr lang="en-US" altLang="en-US" dirty="0"/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01274"/>
              </p:ext>
            </p:extLst>
          </p:nvPr>
        </p:nvGraphicFramePr>
        <p:xfrm>
          <a:off x="-3824" y="4304288"/>
          <a:ext cx="779852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469">
                  <a:extLst>
                    <a:ext uri="{9D8B030D-6E8A-4147-A177-3AD203B41FA5}">
                      <a16:colId xmlns:a16="http://schemas.microsoft.com/office/drawing/2014/main" val="2811615280"/>
                    </a:ext>
                  </a:extLst>
                </a:gridCol>
                <a:gridCol w="4376057">
                  <a:extLst>
                    <a:ext uri="{9D8B030D-6E8A-4147-A177-3AD203B41FA5}">
                      <a16:colId xmlns:a16="http://schemas.microsoft.com/office/drawing/2014/main" val="41449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Congress cannot tax exports.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(2) Congress cannot favor the ports of one State over those of any other in the regulation of trade.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(3) Congress cannot require that “Vessels bound to, or from, one State, be obliged to enter, clear or pay Duties in another.”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(4) Congress could not interfere with the slave trade (through 1808).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723428"/>
                  </a:ext>
                </a:extLst>
              </a:tr>
            </a:tbl>
          </a:graphicData>
        </a:graphic>
      </p:graphicFrame>
      <p:pic>
        <p:nvPicPr>
          <p:cNvPr id="4" name="Picture 3" descr="concepts of e commerce e commerce is stands for electronic commerce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1" y="2397383"/>
            <a:ext cx="3810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4"/>
            <a:ext cx="7794702" cy="4995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Foreign Policy Power</a:t>
            </a:r>
          </a:p>
          <a:p>
            <a:r>
              <a:rPr lang="en-US" altLang="en-US" dirty="0"/>
              <a:t>Congress has the </a:t>
            </a:r>
            <a:r>
              <a:rPr lang="en-US" altLang="en-US" b="1" dirty="0">
                <a:solidFill>
                  <a:srgbClr val="00B050"/>
                </a:solidFill>
              </a:rPr>
              <a:t>inherent</a:t>
            </a:r>
            <a:r>
              <a:rPr lang="en-US" altLang="en-US" dirty="0"/>
              <a:t> power to act on matters affecting the </a:t>
            </a:r>
            <a:r>
              <a:rPr lang="en-US" altLang="en-US" b="1" dirty="0">
                <a:solidFill>
                  <a:srgbClr val="00B050"/>
                </a:solidFill>
              </a:rPr>
              <a:t>security</a:t>
            </a:r>
            <a:r>
              <a:rPr lang="en-US" altLang="en-US" dirty="0"/>
              <a:t> of the nation.</a:t>
            </a:r>
          </a:p>
          <a:p>
            <a:r>
              <a:rPr lang="en-US" altLang="en-US" dirty="0"/>
              <a:t> Congress’s war </a:t>
            </a:r>
            <a:r>
              <a:rPr lang="en-US" altLang="en-US" b="1" dirty="0">
                <a:solidFill>
                  <a:srgbClr val="00B050"/>
                </a:solidFill>
              </a:rPr>
              <a:t>powers</a:t>
            </a:r>
            <a:r>
              <a:rPr lang="en-US" altLang="en-US" dirty="0"/>
              <a:t> are extensive and substantial, including: the power to raise and support armies, to provide and maintain a navy, and to organize, arm, and discipline the military.</a:t>
            </a:r>
          </a:p>
          <a:p>
            <a:r>
              <a:rPr lang="en-US" altLang="en-US" dirty="0"/>
              <a:t>Congress also has the power to </a:t>
            </a:r>
            <a:r>
              <a:rPr lang="en-US" altLang="en-US" b="1" dirty="0">
                <a:solidFill>
                  <a:srgbClr val="00B050"/>
                </a:solidFill>
              </a:rPr>
              <a:t>restrict</a:t>
            </a:r>
            <a:r>
              <a:rPr lang="en-US" altLang="en-US" dirty="0"/>
              <a:t> the use of American forces in combat in areas where a state of war does not exist (War Powers Resolution of 1973).</a:t>
            </a:r>
          </a:p>
          <a:p>
            <a:endParaRPr lang="en-US" dirty="0"/>
          </a:p>
        </p:txBody>
      </p:sp>
      <p:pic>
        <p:nvPicPr>
          <p:cNvPr id="4" name="Picture 3" descr="the war powers act hampers the president s ability to send americ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02" y="2367035"/>
            <a:ext cx="4397298" cy="29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602166"/>
            <a:ext cx="9146380" cy="693234"/>
          </a:xfrm>
        </p:spPr>
        <p:txBody>
          <a:bodyPr/>
          <a:lstStyle/>
          <a:p>
            <a:r>
              <a:rPr lang="en-US" dirty="0"/>
              <a:t>Legislative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184"/>
            <a:ext cx="7794702" cy="4995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800" u="sng" dirty="0"/>
              <a:t>Other Legislative Powers</a:t>
            </a:r>
            <a:endParaRPr lang="en-US" altLang="en-US" sz="2800" dirty="0"/>
          </a:p>
          <a:p>
            <a:pPr marL="234950" lvl="1" indent="-234950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B050"/>
                </a:solidFill>
              </a:rPr>
              <a:t>Naturalization</a:t>
            </a:r>
            <a:r>
              <a:rPr lang="en-US" altLang="en-US" sz="2400" dirty="0"/>
              <a:t> is the process by which citizens of one country become citizens of another.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 Article I, Section 8, Clause 7 says that Congress has the power “[t]o establish Post Offices and post Roads.”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B050"/>
                </a:solidFill>
              </a:rPr>
              <a:t>copyright</a:t>
            </a:r>
            <a:r>
              <a:rPr lang="en-US" altLang="en-US" dirty="0"/>
              <a:t> is the exclusive right of an author to reproduce, publish, and sell his or her creative work.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B050"/>
                </a:solidFill>
              </a:rPr>
              <a:t>patent</a:t>
            </a:r>
            <a:r>
              <a:rPr lang="en-US" altLang="en-US" dirty="0"/>
              <a:t> grants a person the sole right to manufacture, use, or sell “any new and useful art, machine, manufacture, or composition of matter.”</a:t>
            </a:r>
          </a:p>
          <a:p>
            <a:endParaRPr lang="en-US" dirty="0"/>
          </a:p>
        </p:txBody>
      </p:sp>
      <p:pic>
        <p:nvPicPr>
          <p:cNvPr id="5" name="Picture 4" descr="Copyright Symbols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02" y="2534193"/>
            <a:ext cx="4246237" cy="26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1345</Words>
  <Application>Microsoft Office PowerPoint</Application>
  <PresentationFormat>Widescreen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Corbel</vt:lpstr>
      <vt:lpstr>Times</vt:lpstr>
      <vt:lpstr>Times New Roman</vt:lpstr>
      <vt:lpstr>Wingdings</vt:lpstr>
      <vt:lpstr>Chalkboard 16x9</vt:lpstr>
      <vt:lpstr>Legislative Branch</vt:lpstr>
      <vt:lpstr>Lesson 1:  Constitutional Powers</vt:lpstr>
      <vt:lpstr>Constitutional Provisions</vt:lpstr>
      <vt:lpstr>Legislative Powers</vt:lpstr>
      <vt:lpstr>Legislative Powers</vt:lpstr>
      <vt:lpstr>Legislative Powers</vt:lpstr>
      <vt:lpstr>Legislative Powers</vt:lpstr>
      <vt:lpstr>Legislative Powers</vt:lpstr>
      <vt:lpstr>Legislative Powers</vt:lpstr>
      <vt:lpstr>Non legislative Powers</vt:lpstr>
      <vt:lpstr>Non legislative Powers: Impeachment Power</vt:lpstr>
      <vt:lpstr>Lesson 2:  Investigations and Oversight</vt:lpstr>
      <vt:lpstr>Investigatory Power</vt:lpstr>
      <vt:lpstr>The Power of Oversight</vt:lpstr>
      <vt:lpstr>The Power of Oversight</vt:lpstr>
      <vt:lpstr>Lesson 3:  Congress and the President</vt:lpstr>
      <vt:lpstr>Sources of Tension</vt:lpstr>
      <vt:lpstr>The Balance of Power</vt:lpstr>
      <vt:lpstr>The Balance of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Branch</dc:title>
  <dc:creator>Brian Brown</dc:creator>
  <cp:lastModifiedBy>Brian Brown</cp:lastModifiedBy>
  <cp:revision>13</cp:revision>
  <dcterms:created xsi:type="dcterms:W3CDTF">2016-08-16T03:39:57Z</dcterms:created>
  <dcterms:modified xsi:type="dcterms:W3CDTF">2016-08-17T02:20:10Z</dcterms:modified>
</cp:coreProperties>
</file>