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74" autoAdjust="0"/>
  </p:normalViewPr>
  <p:slideViewPr>
    <p:cSldViewPr>
      <p:cViewPr varScale="1">
        <p:scale>
          <a:sx n="86" d="100"/>
          <a:sy n="86" d="100"/>
        </p:scale>
        <p:origin x="204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8/15/2016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8/15/2016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7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0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18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4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2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30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68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7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3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82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73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12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2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46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9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1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0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6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8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8/15/2016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8/15/2016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Legislative Branch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Chapter 5:  Structure of Congress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6780212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Congressional Redistricting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Each state every </a:t>
            </a:r>
            <a:r>
              <a:rPr lang="en-US" altLang="en-US" b="1" dirty="0">
                <a:solidFill>
                  <a:srgbClr val="00B050"/>
                </a:solidFill>
              </a:rPr>
              <a:t>10</a:t>
            </a:r>
            <a:r>
              <a:rPr lang="en-US" altLang="en-US" dirty="0"/>
              <a:t> years draws the boundaries for the congressional districts (one for each representative)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Representatives are elected from these </a:t>
            </a:r>
            <a:r>
              <a:rPr lang="en-US" altLang="en-US" b="1" dirty="0">
                <a:solidFill>
                  <a:srgbClr val="00B050"/>
                </a:solidFill>
              </a:rPr>
              <a:t>districts</a:t>
            </a:r>
          </a:p>
          <a:p>
            <a:pPr>
              <a:lnSpc>
                <a:spcPct val="110000"/>
              </a:lnSpc>
            </a:pPr>
            <a:r>
              <a:rPr lang="en-US" altLang="en-US" i="1" dirty="0"/>
              <a:t>Reynolds v Sims </a:t>
            </a:r>
            <a:r>
              <a:rPr lang="en-US" altLang="en-US" dirty="0"/>
              <a:t>(1964) states that under the 14</a:t>
            </a:r>
            <a:r>
              <a:rPr lang="en-US" altLang="en-US" baseline="30000" dirty="0"/>
              <a:t>th</a:t>
            </a:r>
            <a:r>
              <a:rPr lang="en-US" altLang="en-US" dirty="0"/>
              <a:t> amendment </a:t>
            </a:r>
            <a:r>
              <a:rPr lang="en-US" dirty="0"/>
              <a:t>Both houses of bicameral </a:t>
            </a:r>
            <a:r>
              <a:rPr lang="en-US" b="1" dirty="0">
                <a:solidFill>
                  <a:srgbClr val="00B050"/>
                </a:solidFill>
              </a:rPr>
              <a:t>STATE</a:t>
            </a:r>
            <a:r>
              <a:rPr lang="en-US" dirty="0"/>
              <a:t> legislatures had to be apportioned on a population basis.</a:t>
            </a:r>
            <a:endParaRPr lang="en-US" altLang="en-US" dirty="0"/>
          </a:p>
          <a:p>
            <a:pPr>
              <a:lnSpc>
                <a:spcPct val="110000"/>
              </a:lnSpc>
            </a:pPr>
            <a:endParaRPr lang="en-US" altLang="en-US" sz="2200" dirty="0"/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" name="Picture 3" descr="The American Legion - Department of Texas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89" y="1828800"/>
            <a:ext cx="46243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6780212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u="sng" dirty="0"/>
              <a:t>Gerrymandering</a:t>
            </a:r>
          </a:p>
          <a:p>
            <a:r>
              <a:rPr lang="en-US" altLang="en-US" sz="2100" dirty="0"/>
              <a:t>Under the </a:t>
            </a:r>
            <a:r>
              <a:rPr lang="en-US" altLang="en-US" sz="2100" b="1" dirty="0">
                <a:solidFill>
                  <a:srgbClr val="00B050"/>
                </a:solidFill>
              </a:rPr>
              <a:t>single-member district </a:t>
            </a:r>
            <a:r>
              <a:rPr lang="en-US" altLang="en-US" sz="2100" dirty="0"/>
              <a:t>arrangement, the voter’s in each district elect one of the State’s representatives.</a:t>
            </a:r>
          </a:p>
          <a:p>
            <a:r>
              <a:rPr lang="en-US" altLang="en-US" sz="2100" dirty="0"/>
              <a:t>The general-ticket system, no longer in use, provided that all of a State’s seats were filled </a:t>
            </a:r>
            <a:r>
              <a:rPr lang="en-US" altLang="en-US" sz="2100" b="1" dirty="0">
                <a:solidFill>
                  <a:srgbClr val="00B050"/>
                </a:solidFill>
              </a:rPr>
              <a:t>at-large</a:t>
            </a:r>
            <a:r>
              <a:rPr lang="en-US" altLang="en-US" sz="2100" dirty="0"/>
              <a:t>.</a:t>
            </a:r>
          </a:p>
          <a:p>
            <a:r>
              <a:rPr lang="en-US" altLang="en-US" sz="2100" dirty="0"/>
              <a:t>Districts that have unusual shapes or even defy description have sometimes been </a:t>
            </a:r>
            <a:r>
              <a:rPr lang="en-US" altLang="en-US" sz="2100" b="1" dirty="0">
                <a:solidFill>
                  <a:srgbClr val="00B050"/>
                </a:solidFill>
              </a:rPr>
              <a:t>gerrymandered</a:t>
            </a:r>
            <a:r>
              <a:rPr lang="en-US" altLang="en-US" sz="2100" dirty="0"/>
              <a:t>.</a:t>
            </a:r>
          </a:p>
          <a:p>
            <a:r>
              <a:rPr lang="en-US" altLang="en-US" sz="2100" dirty="0"/>
              <a:t>Gerrymandering refers to the act of drawing </a:t>
            </a:r>
            <a:r>
              <a:rPr lang="en-US" altLang="en-US" sz="2100" b="1" dirty="0">
                <a:solidFill>
                  <a:srgbClr val="00B050"/>
                </a:solidFill>
              </a:rPr>
              <a:t>congressional</a:t>
            </a:r>
            <a:r>
              <a:rPr lang="en-US" altLang="en-US" sz="2100" dirty="0"/>
              <a:t> districts to the advantage of the political party that controls the State legislature.</a:t>
            </a:r>
          </a:p>
          <a:p>
            <a:pPr>
              <a:lnSpc>
                <a:spcPct val="110000"/>
              </a:lnSpc>
            </a:pPr>
            <a:endParaRPr lang="en-US" altLang="en-US" sz="2100" dirty="0"/>
          </a:p>
          <a:p>
            <a:pPr>
              <a:spcBef>
                <a:spcPct val="50000"/>
              </a:spcBef>
            </a:pPr>
            <a:endParaRPr lang="en-US" altLang="en-US" sz="2100" dirty="0"/>
          </a:p>
          <a:p>
            <a:endParaRPr lang="en-US" altLang="en-US" sz="2100" dirty="0"/>
          </a:p>
          <a:p>
            <a:endParaRPr lang="en-US" altLang="en-US" sz="2100" dirty="0"/>
          </a:p>
        </p:txBody>
      </p:sp>
      <p:pic>
        <p:nvPicPr>
          <p:cNvPr id="5" name="Picture 4" descr="But a Republican legislature that wanted to maximize it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667000"/>
            <a:ext cx="5105400" cy="27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780212" cy="4953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200" u="sng" dirty="0"/>
              <a:t>Qualifications 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The requirements for the U.S. Senate are higher than for the House of Representatives.</a:t>
            </a:r>
          </a:p>
          <a:p>
            <a:pPr>
              <a:lnSpc>
                <a:spcPct val="110000"/>
              </a:lnSpc>
            </a:pPr>
            <a:r>
              <a:rPr lang="en-US" altLang="en-US" sz="2800" dirty="0"/>
              <a:t>The Constitution says that a Senator</a:t>
            </a:r>
            <a:r>
              <a:rPr lang="en-US" altLang="en-US" dirty="0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 dirty="0">
                <a:solidFill>
                  <a:srgbClr val="3333CC"/>
                </a:solidFill>
              </a:rPr>
              <a:t>(1) must be at least 30 years of age,</a:t>
            </a:r>
            <a:r>
              <a:rPr lang="en-US" altLang="en-US" sz="2400" dirty="0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 dirty="0">
                <a:solidFill>
                  <a:srgbClr val="FF0000"/>
                </a:solidFill>
              </a:rPr>
              <a:t>(2) must have been a citizen of the United States for at least nine years, and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400" dirty="0">
                <a:solidFill>
                  <a:srgbClr val="003300"/>
                </a:solidFill>
              </a:rPr>
              <a:t>(</a:t>
            </a:r>
            <a:r>
              <a:rPr lang="en-US" altLang="en-US" sz="2400" dirty="0">
                <a:solidFill>
                  <a:srgbClr val="00B050"/>
                </a:solidFill>
              </a:rPr>
              <a:t>3) must be an inhabitant of the State from which he or she is elected.</a:t>
            </a:r>
            <a:endParaRPr lang="en-US" altLang="en-US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5" name="Picture 4" descr="File:Alternative Senate seal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286000"/>
            <a:ext cx="38899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0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" y="1676400"/>
            <a:ext cx="6780212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Terms</a:t>
            </a:r>
          </a:p>
          <a:p>
            <a:r>
              <a:rPr lang="en-US" altLang="en-US" dirty="0"/>
              <a:t>The Constitution says that the Senate “shall be composed of two Senators from each State.” Today’s Senate consists of </a:t>
            </a:r>
            <a:r>
              <a:rPr lang="en-US" altLang="en-US" b="1" dirty="0">
                <a:solidFill>
                  <a:srgbClr val="00B050"/>
                </a:solidFill>
              </a:rPr>
              <a:t>100</a:t>
            </a:r>
            <a:r>
              <a:rPr lang="en-US" altLang="en-US" dirty="0"/>
              <a:t> Senators.</a:t>
            </a:r>
          </a:p>
          <a:p>
            <a:r>
              <a:rPr lang="en-US" altLang="en-US" dirty="0"/>
              <a:t>Originally, the Constitution provided that senators were chosen by the </a:t>
            </a:r>
            <a:r>
              <a:rPr lang="en-US" altLang="en-US" b="1" dirty="0">
                <a:solidFill>
                  <a:srgbClr val="00B050"/>
                </a:solidFill>
              </a:rPr>
              <a:t>State</a:t>
            </a:r>
            <a:r>
              <a:rPr lang="en-US" altLang="en-US" dirty="0"/>
              <a:t> legislatures. </a:t>
            </a:r>
          </a:p>
          <a:p>
            <a:r>
              <a:rPr lang="en-US" altLang="en-US" dirty="0"/>
              <a:t>In </a:t>
            </a:r>
            <a:r>
              <a:rPr lang="en-US" altLang="en-US" b="1" dirty="0">
                <a:solidFill>
                  <a:srgbClr val="00B050"/>
                </a:solidFill>
              </a:rPr>
              <a:t>1912</a:t>
            </a:r>
            <a:r>
              <a:rPr lang="en-US" altLang="en-US" dirty="0"/>
              <a:t> the Seventeenth Amendment was passed and called for the popular election of senators.</a:t>
            </a:r>
          </a:p>
          <a:p>
            <a:r>
              <a:rPr lang="en-US" altLang="en-US" dirty="0"/>
              <a:t>Senators serve for </a:t>
            </a:r>
            <a:r>
              <a:rPr lang="en-US" altLang="en-US" b="1" dirty="0">
                <a:solidFill>
                  <a:srgbClr val="00B050"/>
                </a:solidFill>
              </a:rPr>
              <a:t>six-year</a:t>
            </a:r>
            <a:r>
              <a:rPr lang="en-US" altLang="en-US" dirty="0"/>
              <a:t> terms.</a:t>
            </a:r>
          </a:p>
          <a:p>
            <a:r>
              <a:rPr lang="en-US" altLang="en-US" dirty="0"/>
              <a:t>The Senate is a </a:t>
            </a:r>
            <a:r>
              <a:rPr lang="en-US" altLang="en-US" b="1" dirty="0">
                <a:solidFill>
                  <a:srgbClr val="00B050"/>
                </a:solidFill>
              </a:rPr>
              <a:t>continuous body</a:t>
            </a:r>
            <a:r>
              <a:rPr lang="en-US" altLang="en-US" dirty="0"/>
              <a:t>, meaning that all of its seats are never up for election at the same time. </a:t>
            </a:r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" name="Picture 3" descr="Former Senator Bob Dole on Senate Floor during vote on Disabiliti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819400"/>
            <a:ext cx="48768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 The House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6780212" cy="3124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Complex Rules </a:t>
            </a:r>
          </a:p>
          <a:p>
            <a:r>
              <a:rPr lang="en-US" sz="2200" dirty="0"/>
              <a:t>Each chamber has scores of </a:t>
            </a:r>
            <a:r>
              <a:rPr lang="en-US" sz="2200" b="1" dirty="0">
                <a:solidFill>
                  <a:srgbClr val="00B050"/>
                </a:solidFill>
              </a:rPr>
              <a:t>precedents</a:t>
            </a:r>
            <a:r>
              <a:rPr lang="en-US" sz="2200" dirty="0"/>
              <a:t> based on past rulings that serve as a guide for conducting business</a:t>
            </a:r>
          </a:p>
          <a:p>
            <a:r>
              <a:rPr lang="en-US" altLang="en-US" sz="2200" dirty="0"/>
              <a:t>House rules are generally </a:t>
            </a:r>
            <a:r>
              <a:rPr lang="en-US" altLang="en-US" sz="2200" b="1" dirty="0">
                <a:solidFill>
                  <a:srgbClr val="00B050"/>
                </a:solidFill>
              </a:rPr>
              <a:t>aimed</a:t>
            </a:r>
            <a:r>
              <a:rPr lang="en-US" altLang="en-US" sz="2200" dirty="0"/>
              <a:t> at defining the actions an individual representative can take.</a:t>
            </a:r>
          </a:p>
          <a:p>
            <a:r>
              <a:rPr lang="en-US" altLang="en-US" sz="2200" dirty="0"/>
              <a:t>Complex rules are geared toward moving </a:t>
            </a:r>
            <a:r>
              <a:rPr lang="en-US" altLang="en-US" sz="2200" b="1" dirty="0">
                <a:solidFill>
                  <a:srgbClr val="00B050"/>
                </a:solidFill>
              </a:rPr>
              <a:t>legislation</a:t>
            </a:r>
            <a:r>
              <a:rPr lang="en-US" altLang="en-US" sz="2200" dirty="0"/>
              <a:t> quickly once it reaches the floor</a:t>
            </a:r>
            <a:endParaRPr lang="en-US" altLang="en-US" sz="1800" dirty="0"/>
          </a:p>
          <a:p>
            <a:pPr marL="274320" lvl="1" indent="0">
              <a:buNone/>
            </a:pPr>
            <a:endParaRPr lang="en-US" sz="1800" dirty="0"/>
          </a:p>
        </p:txBody>
      </p:sp>
      <p:pic>
        <p:nvPicPr>
          <p:cNvPr id="5" name="Picture 4" descr="File:Seal of the United States House of Representatives.sv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9812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6780212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Committee Work</a:t>
            </a:r>
          </a:p>
          <a:p>
            <a:r>
              <a:rPr lang="en-US" sz="2200" dirty="0"/>
              <a:t>Because of its size </a:t>
            </a:r>
            <a:r>
              <a:rPr lang="en-US" sz="2200" b="1" dirty="0">
                <a:solidFill>
                  <a:srgbClr val="00B050"/>
                </a:solidFill>
              </a:rPr>
              <a:t>committee</a:t>
            </a:r>
            <a:r>
              <a:rPr lang="en-US" sz="2200" dirty="0"/>
              <a:t> work is more important in the House</a:t>
            </a:r>
          </a:p>
          <a:p>
            <a:r>
              <a:rPr lang="en-US" altLang="en-US" sz="2200" dirty="0"/>
              <a:t>Committee work allows </a:t>
            </a:r>
            <a:r>
              <a:rPr lang="en-US" altLang="en-US" sz="2200" b="1" dirty="0">
                <a:solidFill>
                  <a:srgbClr val="00B050"/>
                </a:solidFill>
              </a:rPr>
              <a:t>representatives</a:t>
            </a:r>
            <a:r>
              <a:rPr lang="en-US" altLang="en-US" sz="2200" dirty="0"/>
              <a:t> to have more influence on the House floor</a:t>
            </a:r>
          </a:p>
          <a:p>
            <a:r>
              <a:rPr lang="en-US" altLang="en-US" sz="2200" dirty="0"/>
              <a:t>It also gives </a:t>
            </a:r>
            <a:r>
              <a:rPr lang="en-US" altLang="en-US" sz="2200" b="1" dirty="0">
                <a:solidFill>
                  <a:srgbClr val="00B050"/>
                </a:solidFill>
              </a:rPr>
              <a:t>representatives</a:t>
            </a:r>
            <a:r>
              <a:rPr lang="en-US" altLang="en-US" sz="2200" dirty="0"/>
              <a:t> the time to study and shape bills </a:t>
            </a:r>
          </a:p>
          <a:p>
            <a:r>
              <a:rPr lang="en-US" altLang="en-US" sz="2200" dirty="0"/>
              <a:t>Representatives serve on committees that are important to their </a:t>
            </a:r>
            <a:r>
              <a:rPr lang="en-US" altLang="en-US" sz="2200" b="1" dirty="0">
                <a:solidFill>
                  <a:srgbClr val="00B050"/>
                </a:solidFill>
              </a:rPr>
              <a:t>constituents</a:t>
            </a:r>
            <a:r>
              <a:rPr lang="en-US" altLang="en-US" sz="2200" dirty="0"/>
              <a:t> </a:t>
            </a:r>
            <a:endParaRPr lang="en-US" altLang="en-US" sz="1800" dirty="0"/>
          </a:p>
          <a:p>
            <a:pPr marL="274320" lvl="1" indent="0">
              <a:buNone/>
            </a:pPr>
            <a:endParaRPr lang="en-US" sz="1800" dirty="0"/>
          </a:p>
        </p:txBody>
      </p:sp>
      <p:pic>
        <p:nvPicPr>
          <p:cNvPr id="4" name="Picture 3" descr="El Fracaso del Súper Comité : CNE – Centro Para Una Nuev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90" y="4029074"/>
            <a:ext cx="5029201" cy="28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3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780212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Goals of the House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Organizing and unifying party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/>
              <a:t>Scheduling 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/>
              <a:t>Making certain that lawmakers are present for key floor votes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/>
              <a:t>Disturbing and collecting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/>
              <a:t>Keeping the House in touch with the President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200" dirty="0"/>
              <a:t>Influencing lawmakers to support their party positions</a:t>
            </a:r>
            <a:endParaRPr lang="en-US" altLang="en-US" sz="1800" dirty="0"/>
          </a:p>
          <a:p>
            <a:pPr marL="274320" lvl="1" indent="0">
              <a:buNone/>
            </a:pPr>
            <a:endParaRPr lang="en-US" sz="1800" dirty="0"/>
          </a:p>
        </p:txBody>
      </p:sp>
      <p:pic>
        <p:nvPicPr>
          <p:cNvPr id="5" name="Picture 4" descr="to as the house or the lower chamber of congr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4" y="2209800"/>
            <a:ext cx="5391150" cy="32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5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780212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Speaker of the House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Speaker of the House </a:t>
            </a:r>
            <a:r>
              <a:rPr lang="en-US" altLang="en-US" dirty="0"/>
              <a:t>is the presiding officer of the House of Representatives and the acknowledged leader of the majority party.</a:t>
            </a:r>
          </a:p>
          <a:p>
            <a:r>
              <a:rPr lang="en-US" altLang="en-US" dirty="0"/>
              <a:t>The Speaker’s main duties revolve around </a:t>
            </a:r>
            <a:r>
              <a:rPr lang="en-US" altLang="en-US" b="1" dirty="0">
                <a:solidFill>
                  <a:srgbClr val="00B050"/>
                </a:solidFill>
              </a:rPr>
              <a:t>presiding</a:t>
            </a:r>
            <a:r>
              <a:rPr lang="en-US" altLang="en-US" dirty="0"/>
              <a:t> over and keeping order in the House.</a:t>
            </a:r>
          </a:p>
          <a:p>
            <a:r>
              <a:rPr lang="en-US" altLang="en-US" dirty="0"/>
              <a:t>The Speaker names the members of all select and </a:t>
            </a:r>
            <a:r>
              <a:rPr lang="en-US" altLang="en-US" b="1" dirty="0">
                <a:solidFill>
                  <a:srgbClr val="00B050"/>
                </a:solidFill>
              </a:rPr>
              <a:t>conference</a:t>
            </a:r>
            <a:r>
              <a:rPr lang="en-US" altLang="en-US" dirty="0"/>
              <a:t> committees, and signs all bills and resolutions passed by the </a:t>
            </a:r>
            <a:r>
              <a:rPr lang="en-US" altLang="en-US" b="1" dirty="0">
                <a:solidFill>
                  <a:srgbClr val="00B050"/>
                </a:solidFill>
              </a:rPr>
              <a:t>House</a:t>
            </a:r>
            <a:r>
              <a:rPr lang="en-US" altLang="en-US" dirty="0"/>
              <a:t>.</a:t>
            </a:r>
            <a:endParaRPr lang="en-US" altLang="en-US" sz="2000" dirty="0"/>
          </a:p>
          <a:p>
            <a:pPr marL="274320" lvl="1" indent="0">
              <a:buNone/>
            </a:pPr>
            <a:endParaRPr lang="en-US" sz="1800" dirty="0"/>
          </a:p>
        </p:txBody>
      </p:sp>
      <p:pic>
        <p:nvPicPr>
          <p:cNvPr id="4" name="Picture 3" descr="Biography of Paul D. Ryan | Paul Ryan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676400"/>
            <a:ext cx="426541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3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2667000"/>
            <a:ext cx="6780212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House Floor Leaders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floor leaders </a:t>
            </a:r>
            <a:r>
              <a:rPr lang="en-US" altLang="en-US" dirty="0"/>
              <a:t>are party officers picked for their posts by their party colleagues.</a:t>
            </a:r>
          </a:p>
          <a:p>
            <a:r>
              <a:rPr lang="en-US" altLang="en-US" dirty="0"/>
              <a:t>The party </a:t>
            </a:r>
            <a:r>
              <a:rPr lang="en-US" altLang="en-US" b="1" dirty="0">
                <a:solidFill>
                  <a:srgbClr val="00B050"/>
                </a:solidFill>
              </a:rPr>
              <a:t>whips</a:t>
            </a:r>
            <a:r>
              <a:rPr lang="en-US" altLang="en-US" dirty="0"/>
              <a:t> assist the floor leaders and serve as a liaison between the party’s leadership and its rank-and-file members.</a:t>
            </a:r>
            <a:endParaRPr lang="en-US" altLang="en-US" sz="1800" dirty="0"/>
          </a:p>
          <a:p>
            <a:pPr marL="274320" lvl="1" indent="0">
              <a:buNone/>
            </a:pPr>
            <a:endParaRPr lang="en-US" sz="1800" dirty="0"/>
          </a:p>
        </p:txBody>
      </p:sp>
      <p:pic>
        <p:nvPicPr>
          <p:cNvPr id="5" name="Picture 4" descr="하우스 오브 카드(House of Cards) 시즌1, 시퍼렇게 날이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438400"/>
            <a:ext cx="4821017" cy="2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 Congressional Membership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2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3:  The Senate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Senate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981200"/>
            <a:ext cx="6854824" cy="4419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00B050"/>
                </a:solidFill>
              </a:rPr>
              <a:t>Senate</a:t>
            </a:r>
            <a:r>
              <a:rPr lang="en-US" sz="2400" dirty="0"/>
              <a:t> is called a deliberative body because it deliberate (formally discusses), public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Senators handle issues that are of specific interest to their </a:t>
            </a:r>
            <a:r>
              <a:rPr lang="en-US" sz="2400" b="1" dirty="0">
                <a:solidFill>
                  <a:srgbClr val="00B050"/>
                </a:solidFill>
              </a:rPr>
              <a:t>committees</a:t>
            </a:r>
            <a:r>
              <a:rPr 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They need to be very </a:t>
            </a:r>
            <a:r>
              <a:rPr lang="en-US" sz="2400" b="1" dirty="0">
                <a:solidFill>
                  <a:srgbClr val="00B050"/>
                </a:solidFill>
              </a:rPr>
              <a:t>knowledgeable</a:t>
            </a:r>
            <a:r>
              <a:rPr lang="en-US" sz="2400" dirty="0"/>
              <a:t> about many issues from national defense to farming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chamber for the Senate only contains </a:t>
            </a:r>
            <a:r>
              <a:rPr lang="en-US" sz="2400" b="1" dirty="0">
                <a:solidFill>
                  <a:srgbClr val="00B050"/>
                </a:solidFill>
              </a:rPr>
              <a:t>100</a:t>
            </a:r>
            <a:r>
              <a:rPr lang="en-US" sz="2400" dirty="0"/>
              <a:t> desks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rules in the Senate are more flexible giving Senators </a:t>
            </a:r>
            <a:r>
              <a:rPr lang="en-US" sz="2400" b="1" dirty="0">
                <a:solidFill>
                  <a:srgbClr val="00B050"/>
                </a:solidFill>
              </a:rPr>
              <a:t>maximum</a:t>
            </a:r>
            <a:r>
              <a:rPr lang="en-US" sz="2400" dirty="0"/>
              <a:t> freedom to express their ideas</a:t>
            </a:r>
          </a:p>
        </p:txBody>
      </p:sp>
      <p:pic>
        <p:nvPicPr>
          <p:cNvPr id="6" name="Picture 5" descr="File:111th US Senate class photo.jpg - Wikipedia, the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09800"/>
            <a:ext cx="501886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in the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7005636" cy="2438400"/>
          </a:xfrm>
        </p:spPr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en-US" sz="2200" u="sng" dirty="0"/>
              <a:t>The Vice President</a:t>
            </a:r>
          </a:p>
          <a:p>
            <a:r>
              <a:rPr lang="en-US" altLang="en-US" sz="2200" dirty="0"/>
              <a:t>The job of </a:t>
            </a:r>
            <a:r>
              <a:rPr lang="en-US" altLang="en-US" sz="2200" b="1" dirty="0">
                <a:solidFill>
                  <a:srgbClr val="00B050"/>
                </a:solidFill>
              </a:rPr>
              <a:t>president of the Senate </a:t>
            </a:r>
            <a:r>
              <a:rPr lang="en-US" altLang="en-US" sz="2200" dirty="0"/>
              <a:t>is assigned by the Constitution to the Vice President.</a:t>
            </a:r>
          </a:p>
          <a:p>
            <a:r>
              <a:rPr lang="en-US" altLang="en-US" sz="2200" dirty="0"/>
              <a:t>The president of the Senate has many of the same duties as the </a:t>
            </a:r>
            <a:r>
              <a:rPr lang="en-US" altLang="en-US" sz="2200" b="1" dirty="0">
                <a:solidFill>
                  <a:srgbClr val="00B050"/>
                </a:solidFill>
              </a:rPr>
              <a:t>Speaker</a:t>
            </a:r>
            <a:r>
              <a:rPr lang="en-US" altLang="en-US" sz="2200" dirty="0"/>
              <a:t> of the House, but cannot cast votes on </a:t>
            </a:r>
            <a:r>
              <a:rPr lang="en-US" altLang="en-US" sz="2200" b="1" dirty="0">
                <a:solidFill>
                  <a:srgbClr val="00B050"/>
                </a:solidFill>
              </a:rPr>
              <a:t>legislation</a:t>
            </a:r>
            <a:r>
              <a:rPr lang="en-US" altLang="en-US" sz="2200" dirty="0"/>
              <a:t>.</a:t>
            </a:r>
          </a:p>
          <a:p>
            <a:pPr marL="274320" lvl="1" indent="0" algn="ctr">
              <a:buNone/>
            </a:pPr>
            <a:endParaRPr lang="en-US" sz="2200" u="sng" dirty="0"/>
          </a:p>
        </p:txBody>
      </p:sp>
      <p:pic>
        <p:nvPicPr>
          <p:cNvPr id="6" name="Picture 5" descr="File:111th US Senate class photo.jpg - Wikipedia, the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09800"/>
            <a:ext cx="5018861" cy="3276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3848100"/>
            <a:ext cx="7005636" cy="30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Font typeface="Consolas" pitchFamily="49" charset="0"/>
              <a:buNone/>
            </a:pPr>
            <a:r>
              <a:rPr lang="en-US" sz="2200" u="sng" dirty="0"/>
              <a:t>Majority and </a:t>
            </a:r>
            <a:r>
              <a:rPr lang="en-US" sz="2200" u="sng" dirty="0" err="1"/>
              <a:t>Mintority</a:t>
            </a:r>
            <a:r>
              <a:rPr lang="en-US" sz="2200" u="sng" dirty="0"/>
              <a:t> Leaders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president </a:t>
            </a:r>
            <a:r>
              <a:rPr lang="en-US" altLang="en-US" b="1" i="1" dirty="0">
                <a:solidFill>
                  <a:srgbClr val="00B050"/>
                </a:solidFill>
              </a:rPr>
              <a:t>pro tempore</a:t>
            </a:r>
            <a:r>
              <a:rPr lang="en-US" altLang="en-US" i="1" dirty="0"/>
              <a:t>,</a:t>
            </a:r>
            <a:r>
              <a:rPr lang="en-US" altLang="en-US" b="1" i="1" dirty="0"/>
              <a:t> </a:t>
            </a:r>
            <a:r>
              <a:rPr lang="en-US" altLang="en-US" dirty="0"/>
              <a:t>the leader of the majority party, is elected from the Senate and serves in the Vice President’s absence.</a:t>
            </a:r>
          </a:p>
          <a:p>
            <a:r>
              <a:rPr lang="en-US" altLang="en-US" sz="2200" dirty="0"/>
              <a:t>The </a:t>
            </a:r>
            <a:r>
              <a:rPr lang="en-US" altLang="en-US" sz="2200" b="1" dirty="0">
                <a:solidFill>
                  <a:srgbClr val="00B050"/>
                </a:solidFill>
              </a:rPr>
              <a:t>party caucus </a:t>
            </a:r>
            <a:r>
              <a:rPr lang="en-US" altLang="en-US" sz="2200" dirty="0"/>
              <a:t>is a closed meeting of the members of each party in each house which deals with matters of party organization</a:t>
            </a:r>
          </a:p>
          <a:p>
            <a:pPr marL="274320" lvl="1" indent="0" algn="ctr">
              <a:buFont typeface="Consolas" pitchFamily="49" charset="0"/>
              <a:buNone/>
            </a:pP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425714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4:  Congressional Committees</a:t>
            </a:r>
          </a:p>
        </p:txBody>
      </p:sp>
      <p:pic>
        <p:nvPicPr>
          <p:cNvPr id="3" name="Picture 2" descr="The-Haitan-Revolution-1791 - Subscription Expir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286000"/>
            <a:ext cx="9147303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8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6323012" cy="4038600"/>
          </a:xfrm>
        </p:spPr>
        <p:txBody>
          <a:bodyPr/>
          <a:lstStyle/>
          <a:p>
            <a:r>
              <a:rPr lang="en-US" dirty="0"/>
              <a:t>It allows members of </a:t>
            </a:r>
            <a:r>
              <a:rPr lang="en-US" b="1" dirty="0">
                <a:solidFill>
                  <a:srgbClr val="00B050"/>
                </a:solidFill>
              </a:rPr>
              <a:t>Congress</a:t>
            </a:r>
            <a:r>
              <a:rPr lang="en-US" dirty="0"/>
              <a:t> to divide their work among many smaller groups </a:t>
            </a:r>
          </a:p>
          <a:p>
            <a:r>
              <a:rPr lang="en-US" dirty="0"/>
              <a:t>From the huge number of bills that are introduced in </a:t>
            </a:r>
            <a:r>
              <a:rPr lang="en-US" b="1" dirty="0">
                <a:solidFill>
                  <a:srgbClr val="00B050"/>
                </a:solidFill>
              </a:rPr>
              <a:t>Congress</a:t>
            </a:r>
            <a:r>
              <a:rPr lang="en-US" dirty="0"/>
              <a:t>, committees select those few that are to receive further </a:t>
            </a:r>
            <a:r>
              <a:rPr lang="en-US" b="1" dirty="0">
                <a:solidFill>
                  <a:srgbClr val="00B050"/>
                </a:solidFill>
              </a:rPr>
              <a:t>consideration</a:t>
            </a:r>
          </a:p>
          <a:p>
            <a:r>
              <a:rPr lang="en-US" dirty="0"/>
              <a:t>Lastly, they are there to hold public hearing and </a:t>
            </a:r>
            <a:r>
              <a:rPr lang="en-US" b="1" dirty="0">
                <a:solidFill>
                  <a:srgbClr val="00B050"/>
                </a:solidFill>
              </a:rPr>
              <a:t>investigations</a:t>
            </a:r>
            <a:r>
              <a:rPr lang="en-US" dirty="0"/>
              <a:t>, committees help the public learn about key </a:t>
            </a:r>
            <a:r>
              <a:rPr lang="en-US" b="1" dirty="0">
                <a:solidFill>
                  <a:srgbClr val="00B050"/>
                </a:solidFill>
              </a:rPr>
              <a:t>problems</a:t>
            </a:r>
            <a:r>
              <a:rPr lang="en-US" dirty="0"/>
              <a:t> and issues facing the nation</a:t>
            </a:r>
          </a:p>
        </p:txBody>
      </p:sp>
      <p:pic>
        <p:nvPicPr>
          <p:cNvPr id="4" name="Picture 3" descr="... committee to volunteer with aamd administrative conference committee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514600"/>
            <a:ext cx="447143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" y="1905000"/>
            <a:ext cx="6323012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Standing Committees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Standing committees </a:t>
            </a:r>
            <a:r>
              <a:rPr lang="en-US" altLang="en-US" dirty="0"/>
              <a:t>are permanent panels in Congress to which bills of similar nature could be sent.</a:t>
            </a:r>
          </a:p>
          <a:p>
            <a:r>
              <a:rPr lang="en-US" altLang="en-US" dirty="0"/>
              <a:t>Most of the standing committees handle </a:t>
            </a:r>
            <a:r>
              <a:rPr lang="en-US" altLang="en-US" b="1" dirty="0">
                <a:solidFill>
                  <a:srgbClr val="00B050"/>
                </a:solidFill>
              </a:rPr>
              <a:t>bills</a:t>
            </a:r>
            <a:r>
              <a:rPr lang="en-US" altLang="en-US" dirty="0"/>
              <a:t> dealing with particular policy matters, such as veterans’ affairs or foreign relations.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majority</a:t>
            </a:r>
            <a:r>
              <a:rPr lang="en-US" altLang="en-US" dirty="0"/>
              <a:t> party always holds a majority of the seats on each committee (the lone exception being the House Committee on Standards of Official Conduct).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 descr="Standing Committee: Definition &amp; Example | Study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514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00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0" y="1600200"/>
            <a:ext cx="6779654" cy="2819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House Rules Committee</a:t>
            </a:r>
          </a:p>
          <a:p>
            <a:r>
              <a:rPr lang="en-US" altLang="en-US" dirty="0"/>
              <a:t>The Rules Committee decides whether and </a:t>
            </a:r>
            <a:r>
              <a:rPr lang="en-US" altLang="en-US" b="1" dirty="0">
                <a:solidFill>
                  <a:srgbClr val="00B050"/>
                </a:solidFill>
              </a:rPr>
              <a:t>under</a:t>
            </a:r>
            <a:r>
              <a:rPr lang="en-US" altLang="en-US" dirty="0"/>
              <a:t> what conditions the full House will consider a measure.</a:t>
            </a:r>
          </a:p>
          <a:p>
            <a:r>
              <a:rPr lang="en-US" altLang="en-US" dirty="0"/>
              <a:t>This places great power in the Rules Committee, as it can </a:t>
            </a:r>
            <a:r>
              <a:rPr lang="en-US" altLang="en-US" b="1" dirty="0">
                <a:solidFill>
                  <a:srgbClr val="00B050"/>
                </a:solidFill>
              </a:rPr>
              <a:t>speed</a:t>
            </a:r>
            <a:r>
              <a:rPr lang="en-US" altLang="en-US" dirty="0"/>
              <a:t>, delay, or even </a:t>
            </a:r>
            <a:r>
              <a:rPr lang="en-US" altLang="en-US" b="1" dirty="0">
                <a:solidFill>
                  <a:srgbClr val="00B050"/>
                </a:solidFill>
              </a:rPr>
              <a:t>prevent</a:t>
            </a:r>
            <a:r>
              <a:rPr lang="en-US" altLang="en-US" dirty="0"/>
              <a:t> House action on a measure.</a:t>
            </a:r>
            <a:endParaRPr lang="en-US" altLang="en-US" sz="1600" dirty="0"/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 descr="Standing Committee: Definition &amp; Example | Study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514600"/>
            <a:ext cx="4991100" cy="332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266485"/>
            <a:ext cx="6779654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/>
              <a:t>Select Committees</a:t>
            </a:r>
          </a:p>
          <a:p>
            <a:r>
              <a:rPr lang="en-US" altLang="en-US" b="1" dirty="0">
                <a:solidFill>
                  <a:srgbClr val="00B050"/>
                </a:solidFill>
              </a:rPr>
              <a:t>Select committees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are panels established to handle a specific matter and usually exist for a limited time.</a:t>
            </a:r>
          </a:p>
          <a:p>
            <a:r>
              <a:rPr lang="en-US" altLang="en-US" dirty="0"/>
              <a:t>Most select committees are formed to </a:t>
            </a:r>
            <a:r>
              <a:rPr lang="en-US" altLang="en-US" b="1" dirty="0">
                <a:solidFill>
                  <a:srgbClr val="00B050"/>
                </a:solidFill>
              </a:rPr>
              <a:t>investigate</a:t>
            </a:r>
            <a:r>
              <a:rPr lang="en-US" altLang="en-US" dirty="0"/>
              <a:t> a current matter.</a:t>
            </a:r>
            <a:endParaRPr lang="en-US" altLang="en-US" sz="1600" dirty="0"/>
          </a:p>
          <a:p>
            <a:pPr marL="0" indent="0">
              <a:buFont typeface="Arial" pitchFamily="34" charset="0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9616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" y="1600200"/>
            <a:ext cx="6779654" cy="2819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Joint Conference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B050"/>
                </a:solidFill>
              </a:rPr>
              <a:t>joint committee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is one composed of members of both houses.</a:t>
            </a:r>
          </a:p>
          <a:p>
            <a:r>
              <a:rPr lang="en-US" altLang="en-US" dirty="0"/>
              <a:t>Examples of joint committees include the Joint Economic Committee, the Joint Committee on Printing, and the Joint Committee on the Library of Congress</a:t>
            </a:r>
          </a:p>
          <a:p>
            <a:pPr marL="0" indent="0">
              <a:buNone/>
            </a:pPr>
            <a:endParaRPr lang="en-US" u="sng" dirty="0"/>
          </a:p>
        </p:txBody>
      </p:sp>
      <p:pic>
        <p:nvPicPr>
          <p:cNvPr id="5" name="Picture 4" descr="Standing Committee: Definition &amp; Example | Study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514600"/>
            <a:ext cx="4991100" cy="3327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7012" y="4727620"/>
            <a:ext cx="6779654" cy="201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u="sng" dirty="0"/>
              <a:t>Conference Committees</a:t>
            </a:r>
          </a:p>
          <a:p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B050"/>
                </a:solidFill>
              </a:rPr>
              <a:t>conference committee</a:t>
            </a:r>
            <a:r>
              <a:rPr lang="en-US" altLang="en-US" dirty="0"/>
              <a:t>—a temporary, joint body—is created to iron out differences between bills passed by the House and Senate before they are sent to the President.</a:t>
            </a:r>
          </a:p>
          <a:p>
            <a:pPr marL="0" indent="0">
              <a:buFont typeface="Arial" pitchFamily="34" charset="0"/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5277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Chairman &amp; Seniority Rule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4" y="1600200"/>
            <a:ext cx="7450428" cy="52578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committee chairmen</a:t>
            </a:r>
            <a:r>
              <a:rPr lang="en-US" altLang="en-US" dirty="0">
                <a:solidFill>
                  <a:srgbClr val="00B050"/>
                </a:solidFill>
              </a:rPr>
              <a:t> </a:t>
            </a:r>
            <a:r>
              <a:rPr lang="en-US" altLang="en-US" dirty="0"/>
              <a:t>are the members who head the standing committees in each chamber of Congress.</a:t>
            </a:r>
          </a:p>
          <a:p>
            <a:r>
              <a:rPr lang="en-US" altLang="en-US" dirty="0"/>
              <a:t>The chairman of each of these permanent committees is chosen from the </a:t>
            </a:r>
            <a:r>
              <a:rPr lang="en-US" altLang="en-US" b="1" dirty="0">
                <a:solidFill>
                  <a:srgbClr val="00B050"/>
                </a:solidFill>
              </a:rPr>
              <a:t>majority</a:t>
            </a:r>
            <a:r>
              <a:rPr lang="en-US" altLang="en-US" dirty="0"/>
              <a:t> party by the </a:t>
            </a:r>
            <a:r>
              <a:rPr lang="en-US" altLang="en-US" b="1" dirty="0">
                <a:solidFill>
                  <a:srgbClr val="00B050"/>
                </a:solidFill>
              </a:rPr>
              <a:t>majority</a:t>
            </a:r>
            <a:r>
              <a:rPr lang="en-US" altLang="en-US" dirty="0"/>
              <a:t> party caucus.</a:t>
            </a:r>
          </a:p>
          <a:p>
            <a:r>
              <a:rPr lang="en-US" altLang="en-US" dirty="0"/>
              <a:t>The </a:t>
            </a:r>
            <a:r>
              <a:rPr lang="en-US" altLang="en-US" b="1" dirty="0">
                <a:solidFill>
                  <a:srgbClr val="00B050"/>
                </a:solidFill>
              </a:rPr>
              <a:t>seniority rule</a:t>
            </a:r>
            <a:r>
              <a:rPr lang="en-US" altLang="en-US" dirty="0"/>
              <a:t>, an unwritten custom, holds that the most important posts will be held by those party members with the longest records of service in Congress.</a:t>
            </a:r>
          </a:p>
          <a:p>
            <a:r>
              <a:rPr lang="en-US" altLang="en-US" dirty="0"/>
              <a:t>The head of each committee is often the longest-serving member of the </a:t>
            </a:r>
            <a:r>
              <a:rPr lang="en-US" altLang="en-US" b="1" dirty="0">
                <a:solidFill>
                  <a:srgbClr val="00B050"/>
                </a:solidFill>
              </a:rPr>
              <a:t>committee</a:t>
            </a:r>
            <a:r>
              <a:rPr lang="en-US" altLang="en-US" dirty="0"/>
              <a:t> from the majority party.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 descr="Seniority 20clipart | Clipart Panda - Free Clipart Im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2514600"/>
            <a:ext cx="3746500" cy="282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2" y="2286000"/>
            <a:ext cx="6780212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Bicameral Legislature</a:t>
            </a:r>
          </a:p>
          <a:p>
            <a:r>
              <a:rPr lang="en-US" sz="2200" dirty="0"/>
              <a:t>Reasons behind two chamber legislature:</a:t>
            </a:r>
          </a:p>
          <a:p>
            <a:pPr marL="1027113" lvl="1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B050"/>
                </a:solidFill>
              </a:rPr>
              <a:t>Historical</a:t>
            </a:r>
            <a:r>
              <a:rPr lang="en-US" altLang="en-US" sz="1800" b="1" dirty="0"/>
              <a:t>:</a:t>
            </a:r>
            <a:r>
              <a:rPr lang="en-US" altLang="en-US" sz="1800" dirty="0"/>
              <a:t> The British Parliament consisted of two houses since the 1300s, and many colonial assemblies were similar in form.</a:t>
            </a:r>
          </a:p>
          <a:p>
            <a:pPr marL="1027113" lvl="1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FF0000"/>
                </a:solidFill>
              </a:rPr>
              <a:t>Practical:</a:t>
            </a:r>
            <a:r>
              <a:rPr lang="en-US" altLang="en-US" sz="1800" dirty="0"/>
              <a:t> A bicameral legislature was necessary to compromise the Virginia and New Jersey plans of representation. </a:t>
            </a:r>
          </a:p>
          <a:p>
            <a:pPr marL="1027113" lvl="1" indent="-285750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3333CC"/>
                </a:solidFill>
              </a:rPr>
              <a:t>Theoretical:</a:t>
            </a:r>
            <a:r>
              <a:rPr lang="en-US" altLang="en-US" sz="1800" dirty="0"/>
              <a:t> The Framers favored a bicameral Congress in order that one house might act as a check on the other.</a:t>
            </a:r>
          </a:p>
          <a:p>
            <a:pPr marL="274320" lvl="1" indent="0">
              <a:buNone/>
            </a:pPr>
            <a:endParaRPr lang="en-US" sz="1800" dirty="0"/>
          </a:p>
        </p:txBody>
      </p:sp>
      <p:pic>
        <p:nvPicPr>
          <p:cNvPr id="4" name="Picture 3" descr="external image constitutional-convention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438400"/>
            <a:ext cx="4667211" cy="306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1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2" y="2286000"/>
            <a:ext cx="6780212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Bicameral Legislature</a:t>
            </a:r>
          </a:p>
          <a:p>
            <a:r>
              <a:rPr lang="en-US" sz="2200" dirty="0"/>
              <a:t>It is quite </a:t>
            </a:r>
            <a:r>
              <a:rPr lang="en-US" sz="2200" b="1" dirty="0">
                <a:solidFill>
                  <a:srgbClr val="00B050"/>
                </a:solidFill>
              </a:rPr>
              <a:t>common</a:t>
            </a:r>
            <a:r>
              <a:rPr lang="en-US" sz="2200" dirty="0"/>
              <a:t> for the two champers to pass similar bills</a:t>
            </a:r>
          </a:p>
          <a:p>
            <a:r>
              <a:rPr lang="en-US" altLang="en-US" sz="2200" dirty="0"/>
              <a:t>Before any </a:t>
            </a:r>
            <a:r>
              <a:rPr lang="en-US" altLang="en-US" sz="2200" b="1" dirty="0">
                <a:solidFill>
                  <a:srgbClr val="00B050"/>
                </a:solidFill>
              </a:rPr>
              <a:t>bill</a:t>
            </a:r>
            <a:r>
              <a:rPr lang="en-US" altLang="en-US" sz="2200" dirty="0"/>
              <a:t> can be sent toe the President, both chamber must agree on the which bill to send </a:t>
            </a:r>
          </a:p>
          <a:p>
            <a:r>
              <a:rPr lang="en-US" altLang="en-US" sz="2200" dirty="0"/>
              <a:t>At their best they can </a:t>
            </a:r>
            <a:r>
              <a:rPr lang="en-US" altLang="en-US" sz="2200" b="1" dirty="0">
                <a:solidFill>
                  <a:srgbClr val="00B050"/>
                </a:solidFill>
              </a:rPr>
              <a:t>produce</a:t>
            </a:r>
            <a:r>
              <a:rPr lang="en-US" altLang="en-US" sz="2200" dirty="0"/>
              <a:t> compromise and national consensus, at their worst legislative gridlock or failure of </a:t>
            </a:r>
            <a:r>
              <a:rPr lang="en-US" altLang="en-US" sz="2200" b="1" dirty="0">
                <a:solidFill>
                  <a:srgbClr val="00B050"/>
                </a:solidFill>
              </a:rPr>
              <a:t>critical</a:t>
            </a:r>
            <a:r>
              <a:rPr lang="en-US" altLang="en-US" sz="2200" dirty="0"/>
              <a:t> legislative work</a:t>
            </a:r>
          </a:p>
          <a:p>
            <a:pPr marL="274320" lvl="1" indent="0">
              <a:buNone/>
            </a:pPr>
            <a:endParaRPr lang="en-US" sz="2200" dirty="0"/>
          </a:p>
        </p:txBody>
      </p:sp>
      <p:pic>
        <p:nvPicPr>
          <p:cNvPr id="5" name="Picture 4" descr="congress113-ch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752600"/>
            <a:ext cx="38413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568"/>
            <a:ext cx="6780212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Terms</a:t>
            </a:r>
          </a:p>
          <a:p>
            <a:r>
              <a:rPr lang="en-US" altLang="en-US" sz="2200" dirty="0"/>
              <a:t>A </a:t>
            </a:r>
            <a:r>
              <a:rPr lang="en-US" altLang="en-US" sz="2200" b="1" dirty="0">
                <a:solidFill>
                  <a:srgbClr val="00B050"/>
                </a:solidFill>
              </a:rPr>
              <a:t>term</a:t>
            </a:r>
            <a:r>
              <a:rPr lang="en-US" altLang="en-US" sz="2200" dirty="0">
                <a:solidFill>
                  <a:schemeClr val="tx2"/>
                </a:solidFill>
              </a:rPr>
              <a:t> </a:t>
            </a:r>
            <a:r>
              <a:rPr lang="en-US" altLang="en-US" sz="2200" dirty="0"/>
              <a:t>is the length of time that officials serve after an election, as in a two- or six-year term.</a:t>
            </a:r>
          </a:p>
          <a:p>
            <a:pPr marL="1431925" lvl="1" indent="-273050"/>
            <a:r>
              <a:rPr lang="en-US" altLang="en-US" sz="2200" dirty="0">
                <a:solidFill>
                  <a:srgbClr val="FFFF00"/>
                </a:solidFill>
              </a:rPr>
              <a:t>Senators enjoy six year terms</a:t>
            </a:r>
          </a:p>
          <a:p>
            <a:pPr marL="1431925" lvl="1" indent="-273050"/>
            <a:r>
              <a:rPr lang="en-US" altLang="en-US" sz="2200" dirty="0">
                <a:solidFill>
                  <a:srgbClr val="FFFF00"/>
                </a:solidFill>
              </a:rPr>
              <a:t>Representatives enjoy two year terms </a:t>
            </a:r>
          </a:p>
          <a:p>
            <a:r>
              <a:rPr lang="en-US" altLang="en-US" sz="2200" dirty="0"/>
              <a:t>The date for the start of each new term has been set by the </a:t>
            </a:r>
            <a:r>
              <a:rPr lang="en-US" altLang="en-US" sz="2200" b="1" dirty="0">
                <a:solidFill>
                  <a:srgbClr val="00B050"/>
                </a:solidFill>
              </a:rPr>
              <a:t>Twentieth</a:t>
            </a:r>
            <a:r>
              <a:rPr lang="en-US" altLang="en-US" sz="2200" dirty="0"/>
              <a:t> Amendment (1933) as “noon of the 3d day of January” of every odd-numbered year.</a:t>
            </a:r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5" name="Picture 4" descr="File:Seal of the United States Congress.sv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2258568"/>
            <a:ext cx="32045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0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780212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Congressional Sessions</a:t>
            </a:r>
          </a:p>
          <a:p>
            <a:pPr>
              <a:spcBef>
                <a:spcPct val="50000"/>
              </a:spcBef>
            </a:pPr>
            <a:r>
              <a:rPr lang="en-US" altLang="en-US" sz="2200" dirty="0"/>
              <a:t>A </a:t>
            </a:r>
            <a:r>
              <a:rPr lang="en-US" altLang="en-US" sz="2200" b="1" dirty="0">
                <a:solidFill>
                  <a:srgbClr val="00B050"/>
                </a:solidFill>
              </a:rPr>
              <a:t>session</a:t>
            </a:r>
            <a:r>
              <a:rPr lang="en-US" altLang="en-US" sz="2200" dirty="0"/>
              <a:t> is the regular period of time during which Congress conducts business.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/>
              <a:t>Congress </a:t>
            </a:r>
            <a:r>
              <a:rPr lang="en-US" altLang="en-US" sz="2200" b="1" dirty="0">
                <a:solidFill>
                  <a:srgbClr val="00B050"/>
                </a:solidFill>
              </a:rPr>
              <a:t>adjourns</a:t>
            </a:r>
            <a:r>
              <a:rPr lang="en-US" altLang="en-US" sz="2200" dirty="0"/>
              <a:t>,</a:t>
            </a:r>
            <a:r>
              <a:rPr lang="en-US" altLang="en-US" sz="2200" b="1" dirty="0"/>
              <a:t> </a:t>
            </a:r>
            <a:r>
              <a:rPr lang="en-US" altLang="en-US" sz="2200" dirty="0"/>
              <a:t>or suspends until the next session, each regular session as it sees fit.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/>
              <a:t>If necessary, the President has the power to </a:t>
            </a:r>
            <a:r>
              <a:rPr lang="en-US" altLang="en-US" sz="2200" b="1" dirty="0">
                <a:solidFill>
                  <a:srgbClr val="00B050"/>
                </a:solidFill>
              </a:rPr>
              <a:t>prorogue</a:t>
            </a:r>
            <a:r>
              <a:rPr lang="en-US" altLang="en-US" sz="2200" dirty="0"/>
              <a:t>, or adjourn, a session, but only when the two houses cannot agree on a date for adjournment.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200" dirty="0"/>
              <a:t>Only the President may call Congress into a </a:t>
            </a:r>
            <a:r>
              <a:rPr lang="en-US" altLang="en-US" sz="2200" b="1" dirty="0">
                <a:solidFill>
                  <a:srgbClr val="00B050"/>
                </a:solidFill>
              </a:rPr>
              <a:t>special</a:t>
            </a:r>
            <a:r>
              <a:rPr lang="en-US" altLang="en-US" sz="2200" b="1" dirty="0">
                <a:solidFill>
                  <a:schemeClr val="tx2"/>
                </a:solidFill>
              </a:rPr>
              <a:t> </a:t>
            </a:r>
            <a:r>
              <a:rPr lang="en-US" altLang="en-US" sz="2200" b="1" dirty="0">
                <a:solidFill>
                  <a:srgbClr val="00B050"/>
                </a:solidFill>
              </a:rPr>
              <a:t>session</a:t>
            </a:r>
            <a:r>
              <a:rPr lang="en-US" altLang="en-US" sz="2200" dirty="0"/>
              <a:t>—a meeting to deal with some emergency situation.</a:t>
            </a:r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" name="Picture 3" descr="File:US Congress 02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09800"/>
            <a:ext cx="5026152" cy="37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780212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Qualifications 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The Constitution says that a member of the House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200" b="1" dirty="0">
                <a:solidFill>
                  <a:srgbClr val="3333CC"/>
                </a:solidFill>
              </a:rPr>
              <a:t>(1) must be at least 25 years of age,</a:t>
            </a:r>
            <a:r>
              <a:rPr lang="en-US" altLang="en-US" sz="2200" b="1" dirty="0"/>
              <a:t> 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200" b="1" dirty="0">
                <a:solidFill>
                  <a:srgbClr val="FF0000"/>
                </a:solidFill>
              </a:rPr>
              <a:t>(2) must have been a citizen of the United States for at least seven years, and</a:t>
            </a:r>
          </a:p>
          <a:p>
            <a:pPr lvl="1">
              <a:lnSpc>
                <a:spcPct val="110000"/>
              </a:lnSpc>
              <a:buFontTx/>
              <a:buChar char=" "/>
            </a:pPr>
            <a:r>
              <a:rPr lang="en-US" altLang="en-US" sz="2200" b="1" dirty="0">
                <a:solidFill>
                  <a:srgbClr val="00B050"/>
                </a:solidFill>
              </a:rPr>
              <a:t>(3) must have been an inhabitant of the State from which he or she is elected.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The realities of politics also require some informal qualifications, such as party identification, name familiarity, gender, ethnic characteristics, and political experience.</a:t>
            </a:r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" name="Picture 3" descr="File:US Congress 02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209800"/>
            <a:ext cx="5026152" cy="37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" y="2514600"/>
            <a:ext cx="6780212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Terms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Members are elected to the House of </a:t>
            </a:r>
            <a:r>
              <a:rPr lang="en-US" altLang="en-US" sz="2200" b="1" dirty="0">
                <a:solidFill>
                  <a:srgbClr val="00B050"/>
                </a:solidFill>
              </a:rPr>
              <a:t>Representatives</a:t>
            </a:r>
            <a:r>
              <a:rPr lang="en-US" altLang="en-US" sz="2200" dirty="0"/>
              <a:t> for two-year terms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Representatives begin their term January </a:t>
            </a:r>
            <a:r>
              <a:rPr lang="en-US" altLang="en-US" sz="2200" b="1" dirty="0">
                <a:solidFill>
                  <a:srgbClr val="00B050"/>
                </a:solidFill>
              </a:rPr>
              <a:t>3</a:t>
            </a:r>
            <a:r>
              <a:rPr lang="en-US" altLang="en-US" sz="2200" dirty="0"/>
              <a:t> after the November election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Sometimes if a representative </a:t>
            </a:r>
            <a:r>
              <a:rPr lang="en-US" altLang="en-US" sz="2200" b="1" dirty="0">
                <a:solidFill>
                  <a:srgbClr val="00B050"/>
                </a:solidFill>
              </a:rPr>
              <a:t>dies</a:t>
            </a:r>
            <a:r>
              <a:rPr lang="en-US" altLang="en-US" sz="2200" dirty="0"/>
              <a:t> or </a:t>
            </a:r>
            <a:r>
              <a:rPr lang="en-US" altLang="en-US" sz="2200" b="1" dirty="0">
                <a:solidFill>
                  <a:srgbClr val="00B050"/>
                </a:solidFill>
              </a:rPr>
              <a:t>retires</a:t>
            </a:r>
            <a:r>
              <a:rPr lang="en-US" altLang="en-US" sz="2200" dirty="0"/>
              <a:t> a special state election must be held to fill the vacancy</a:t>
            </a:r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5" name="Picture 4" descr="us-house-of-representatives-iran-640x4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2719387"/>
            <a:ext cx="4765183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7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of the 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6780212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u="sng" dirty="0"/>
              <a:t>Representation and Repatriation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Article I of the Constitution directs Congress to </a:t>
            </a:r>
            <a:r>
              <a:rPr lang="en-US" altLang="en-US" b="1" dirty="0">
                <a:solidFill>
                  <a:srgbClr val="00B050"/>
                </a:solidFill>
              </a:rPr>
              <a:t>reapportion</a:t>
            </a:r>
            <a:r>
              <a:rPr lang="en-US" altLang="en-US" dirty="0"/>
              <a:t>—redistribute—the seats in the House after each decennial census.</a:t>
            </a: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dirty="0"/>
              <a:t>As the United States grew in </a:t>
            </a:r>
            <a:r>
              <a:rPr lang="en-US" altLang="en-US" b="1" dirty="0">
                <a:solidFill>
                  <a:srgbClr val="00B050"/>
                </a:solidFill>
              </a:rPr>
              <a:t>population</a:t>
            </a:r>
            <a:r>
              <a:rPr lang="en-US" altLang="en-US" dirty="0"/>
              <a:t>, the number of </a:t>
            </a:r>
            <a:r>
              <a:rPr lang="en-US" altLang="en-US" b="1" dirty="0">
                <a:solidFill>
                  <a:srgbClr val="00B050"/>
                </a:solidFill>
              </a:rPr>
              <a:t>representatives</a:t>
            </a:r>
            <a:r>
              <a:rPr lang="en-US" altLang="en-US" dirty="0"/>
              <a:t> in the House also grew.</a:t>
            </a:r>
          </a:p>
          <a:p>
            <a:pPr>
              <a:lnSpc>
                <a:spcPct val="110000"/>
              </a:lnSpc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dirty="0"/>
              <a:t>The Reapportionment Act of </a:t>
            </a:r>
            <a:r>
              <a:rPr lang="en-US" altLang="en-US" b="1" dirty="0">
                <a:solidFill>
                  <a:srgbClr val="00B050"/>
                </a:solidFill>
              </a:rPr>
              <a:t>1929</a:t>
            </a:r>
            <a:r>
              <a:rPr lang="en-US" altLang="en-US" dirty="0"/>
              <a:t> set the “permanent” size of the House at 435 members, and provided for “automatic reapportionment.” </a:t>
            </a:r>
          </a:p>
          <a:p>
            <a:pPr>
              <a:lnSpc>
                <a:spcPct val="110000"/>
              </a:lnSpc>
            </a:pPr>
            <a:endParaRPr lang="en-US" altLang="en-US" sz="2200" dirty="0"/>
          </a:p>
          <a:p>
            <a:pPr>
              <a:spcBef>
                <a:spcPct val="50000"/>
              </a:spcBef>
            </a:pPr>
            <a:endParaRPr lang="en-US" altLang="en-US" sz="2200" dirty="0"/>
          </a:p>
          <a:p>
            <a:endParaRPr lang="en-US" altLang="en-US" sz="2200" dirty="0"/>
          </a:p>
          <a:p>
            <a:endParaRPr lang="en-US" altLang="en-US" sz="2200" dirty="0"/>
          </a:p>
        </p:txBody>
      </p:sp>
      <p:pic>
        <p:nvPicPr>
          <p:cNvPr id="4" name="Picture 3" descr="Clayton's Thoughts On Life: Lifestyles, Beliefs and the American Way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743200"/>
            <a:ext cx="457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3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1647</Words>
  <Application>Microsoft Office PowerPoint</Application>
  <PresentationFormat>Custom</PresentationFormat>
  <Paragraphs>178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Consolas</vt:lpstr>
      <vt:lpstr>Corbel</vt:lpstr>
      <vt:lpstr>Chalkboard 16x9</vt:lpstr>
      <vt:lpstr>Legislative Branch</vt:lpstr>
      <vt:lpstr>Lesson 1:  Congressional Membership</vt:lpstr>
      <vt:lpstr>Organization of Congress</vt:lpstr>
      <vt:lpstr>Organization of Congress</vt:lpstr>
      <vt:lpstr>Organization of Congress</vt:lpstr>
      <vt:lpstr>Organization of Congress</vt:lpstr>
      <vt:lpstr>Membership of the House</vt:lpstr>
      <vt:lpstr>Membership of the House</vt:lpstr>
      <vt:lpstr>Membership of the House</vt:lpstr>
      <vt:lpstr>Membership of the House</vt:lpstr>
      <vt:lpstr>Membership of the House</vt:lpstr>
      <vt:lpstr>Membership of the Senate</vt:lpstr>
      <vt:lpstr>Membership of the Senate</vt:lpstr>
      <vt:lpstr>Lesson 2:  The House</vt:lpstr>
      <vt:lpstr>Rules in the House</vt:lpstr>
      <vt:lpstr>Rules in the House</vt:lpstr>
      <vt:lpstr>House Leadership</vt:lpstr>
      <vt:lpstr>House Leadership</vt:lpstr>
      <vt:lpstr>House Leadership</vt:lpstr>
      <vt:lpstr>Lesson 3:  The Senate</vt:lpstr>
      <vt:lpstr>The Senate at Work</vt:lpstr>
      <vt:lpstr>Leadership in the Senate</vt:lpstr>
      <vt:lpstr>Lesson 4:  Congressional Committees</vt:lpstr>
      <vt:lpstr>Purpose of Committees</vt:lpstr>
      <vt:lpstr>Kinds of Committees</vt:lpstr>
      <vt:lpstr>Kinds of Committees</vt:lpstr>
      <vt:lpstr>Kinds of Committees</vt:lpstr>
      <vt:lpstr>Committee Chairman &amp; Seniority Rule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2016-08-15T21:32:27Z</dcterms:created>
  <dcterms:modified xsi:type="dcterms:W3CDTF">2016-08-16T03:54:03Z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