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12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12EC4-3DE8-4576-9A60-B6135580CB3F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C80AC-0A01-4EC0-8B83-DEF4CDFB7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02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11EC53-F507-411E-9ADC-FBCFECE09D3D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90304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74C14-B2F9-458B-B221-2948B19BCB7D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F83C-18C7-4DBD-B377-1D5D0745A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620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74C14-B2F9-458B-B221-2948B19BCB7D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F83C-18C7-4DBD-B377-1D5D0745A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7608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74C14-B2F9-458B-B221-2948B19BCB7D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F83C-18C7-4DBD-B377-1D5D0745A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6696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5"/>
          <p:cNvSpPr/>
          <p:nvPr/>
        </p:nvSpPr>
        <p:spPr>
          <a:xfrm>
            <a:off x="-1607" y="-1115"/>
            <a:ext cx="12193578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1" y="4140200"/>
            <a:ext cx="9753600" cy="101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2" name="Rectangle 61"/>
          <p:cNvSpPr/>
          <p:nvPr/>
        </p:nvSpPr>
        <p:spPr bwMode="hidden">
          <a:xfrm>
            <a:off x="1" y="1905001"/>
            <a:ext cx="12192000" cy="214825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>
              <a:lnSpc>
                <a:spcPct val="90000"/>
              </a:lnSpc>
            </a:pPr>
            <a:endParaRPr sz="320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1" y="1905002"/>
            <a:ext cx="9753600" cy="2147926"/>
          </a:xfrm>
        </p:spPr>
        <p:txBody>
          <a:bodyPr anchor="ctr">
            <a:normAutofit/>
          </a:bodyPr>
          <a:lstStyle>
            <a:lvl1pPr algn="ctr">
              <a:defRPr sz="4400" cap="all" normalizeH="0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708744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8/14/2016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06045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sosceles Triangle 5"/>
          <p:cNvSpPr/>
          <p:nvPr/>
        </p:nvSpPr>
        <p:spPr>
          <a:xfrm>
            <a:off x="-1607" y="-1115"/>
            <a:ext cx="12193578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1524001"/>
            <a:ext cx="9753600" cy="1992597"/>
          </a:xfrm>
        </p:spPr>
        <p:txBody>
          <a:bodyPr anchor="b" anchorCtr="0">
            <a:noAutofit/>
          </a:bodyPr>
          <a:lstStyle>
            <a:lvl1pPr algn="ctr">
              <a:defRPr sz="4400" b="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1" y="3632200"/>
            <a:ext cx="9753600" cy="1016000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8/14/2016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0248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803401"/>
            <a:ext cx="49784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 marL="2669581">
              <a:defRPr sz="1400"/>
            </a:lvl7pPr>
            <a:lvl8pPr marL="2669581">
              <a:defRPr sz="1400"/>
            </a:lvl8pPr>
            <a:lvl9pPr marL="2669581"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803401"/>
            <a:ext cx="49784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 baseline="0"/>
            </a:lvl6pPr>
            <a:lvl7pPr marL="2669581">
              <a:defRPr sz="1400" baseline="0"/>
            </a:lvl7pPr>
            <a:lvl8pPr marL="2669581">
              <a:defRPr sz="1400" baseline="0"/>
            </a:lvl8pPr>
            <a:lvl9pPr marL="2669581"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8/14/2016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04886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803400"/>
            <a:ext cx="4978400" cy="9144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717800"/>
            <a:ext cx="4978400" cy="355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/>
            </a:lvl6pPr>
            <a:lvl7pPr marL="2669581">
              <a:defRPr sz="1400"/>
            </a:lvl7pPr>
            <a:lvl8pPr marL="2669581">
              <a:defRPr sz="1400"/>
            </a:lvl8pPr>
            <a:lvl9pPr marL="2669581"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9200" y="1803400"/>
            <a:ext cx="4978400" cy="9144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9200" y="2717800"/>
            <a:ext cx="4978400" cy="355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/>
            </a:lvl6pPr>
            <a:lvl7pPr marL="2669581">
              <a:defRPr sz="1400"/>
            </a:lvl7pPr>
            <a:lvl8pPr marL="2669581">
              <a:defRPr sz="1400" baseline="0"/>
            </a:lvl8pPr>
            <a:lvl9pPr marL="2669581"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8/14/2016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78246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8/14/2016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64337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538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-1115"/>
            <a:ext cx="7620000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3200" y="482600"/>
            <a:ext cx="3962400" cy="1422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xfrm>
            <a:off x="508000" y="482601"/>
            <a:ext cx="6604000" cy="584200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23200" y="2108200"/>
            <a:ext cx="3962400" cy="426720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89783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74C14-B2F9-458B-B221-2948B19BCB7D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F83C-18C7-4DBD-B377-1D5D0745A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182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5"/>
          <p:cNvSpPr/>
          <p:nvPr/>
        </p:nvSpPr>
        <p:spPr>
          <a:xfrm>
            <a:off x="-1607" y="-1115"/>
            <a:ext cx="12193578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9" name="Rectangle 8"/>
          <p:cNvSpPr/>
          <p:nvPr/>
        </p:nvSpPr>
        <p:spPr>
          <a:xfrm>
            <a:off x="0" y="-1115"/>
            <a:ext cx="6095181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1" y="1905000"/>
            <a:ext cx="5181600" cy="1727200"/>
          </a:xfrm>
        </p:spPr>
        <p:txBody>
          <a:bodyPr anchor="b" anchorCtr="0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8002" y="482601"/>
            <a:ext cx="5079182" cy="5862706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01" y="3733800"/>
            <a:ext cx="5181600" cy="17272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93639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115"/>
            <a:ext cx="7620000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3200" y="482600"/>
            <a:ext cx="3962400" cy="1422400"/>
          </a:xfrm>
        </p:spPr>
        <p:txBody>
          <a:bodyPr anchor="b" anchorCtr="0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8001" y="482601"/>
            <a:ext cx="6604001" cy="5842001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23200" y="2108200"/>
            <a:ext cx="3962400" cy="42672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43747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669581">
              <a:defRPr baseline="0"/>
            </a:lvl6pPr>
            <a:lvl7pPr marL="2669581">
              <a:defRPr baseline="0"/>
            </a:lvl7pPr>
            <a:lvl8pPr marL="2669581">
              <a:defRPr baseline="0"/>
            </a:lvl8pPr>
            <a:lvl9pPr marL="2669581"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8/14/2016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86299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42658" y="482600"/>
            <a:ext cx="1844462" cy="57912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1" y="482600"/>
            <a:ext cx="9042400" cy="5791201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8/14/2016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31132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74C14-B2F9-458B-B221-2948B19BCB7D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F83C-18C7-4DBD-B377-1D5D0745A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1531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74C14-B2F9-458B-B221-2948B19BCB7D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F83C-18C7-4DBD-B377-1D5D0745A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215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74C14-B2F9-458B-B221-2948B19BCB7D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F83C-18C7-4DBD-B377-1D5D0745A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5967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74C14-B2F9-458B-B221-2948B19BCB7D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F83C-18C7-4DBD-B377-1D5D0745A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170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74C14-B2F9-458B-B221-2948B19BCB7D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F83C-18C7-4DBD-B377-1D5D0745A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02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74C14-B2F9-458B-B221-2948B19BCB7D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F83C-18C7-4DBD-B377-1D5D0745A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420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74C14-B2F9-458B-B221-2948B19BCB7D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F83C-18C7-4DBD-B377-1D5D0745A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17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74C14-B2F9-458B-B221-2948B19BCB7D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2F83C-18C7-4DBD-B377-1D5D0745A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171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1" y="482600"/>
            <a:ext cx="10363200" cy="1219200"/>
          </a:xfrm>
          <a:prstGeom prst="rect">
            <a:avLst/>
          </a:prstGeom>
          <a:effectLst/>
        </p:spPr>
        <p:txBody>
          <a:bodyPr vert="horz" lIns="121899" tIns="60949" rIns="121899" bIns="60949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1803401"/>
            <a:ext cx="103632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600" y="6375400"/>
            <a:ext cx="1422400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B9B9059-F1D6-41D0-95CF-D21CAA096B3A}" type="datetimeFigureOut">
              <a:rPr lang="en-US"/>
              <a:pPr/>
              <a:t>8/14/2016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6375400"/>
            <a:ext cx="7416800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44480" y="6375400"/>
            <a:ext cx="833120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5FD5434-F838-4DD4-A17B-1CB1A1850DF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54472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xStyles>
    <p:titleStyle>
      <a:lvl1pPr algn="l" defTabSz="1218987" rtl="0" eaLnBrk="1" latinLnBrk="0" hangingPunct="1">
        <a:lnSpc>
          <a:spcPct val="8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1218987" rtl="0" eaLnBrk="1" latinLnBrk="0" hangingPunct="1">
        <a:lnSpc>
          <a:spcPct val="90000"/>
        </a:lnSpc>
        <a:spcBef>
          <a:spcPts val="1600"/>
        </a:spcBef>
        <a:buClr>
          <a:schemeClr val="tx2"/>
        </a:buClr>
        <a:buSzPct val="9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90000"/>
        <a:buFont typeface="Cambria" pitchFamily="18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Federalism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Foundations of Government</a:t>
            </a:r>
          </a:p>
        </p:txBody>
      </p:sp>
    </p:spTree>
    <p:extLst>
      <p:ext uri="{BB962C8B-B14F-4D97-AF65-F5344CB8AC3E}">
        <p14:creationId xmlns:p14="http://schemas.microsoft.com/office/powerpoint/2010/main" val="19907777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363200" cy="53897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19050"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Guarantees to and Obligations of the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9099"/>
            <a:ext cx="7714918" cy="298799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u="sng" dirty="0"/>
              <a:t>Obligations of the States</a:t>
            </a:r>
          </a:p>
          <a:p>
            <a:r>
              <a:rPr lang="en-US" sz="2400" dirty="0"/>
              <a:t>Two functions states perform for the national government:</a:t>
            </a:r>
          </a:p>
          <a:p>
            <a:pPr lvl="1"/>
            <a:r>
              <a:rPr lang="en-US" sz="2200" b="1" dirty="0">
                <a:solidFill>
                  <a:srgbClr val="FFFF00"/>
                </a:solidFill>
              </a:rPr>
              <a:t>State</a:t>
            </a:r>
            <a:r>
              <a:rPr lang="en-US" sz="2200" dirty="0"/>
              <a:t> and </a:t>
            </a:r>
            <a:r>
              <a:rPr lang="en-US" sz="2200" b="1" dirty="0">
                <a:solidFill>
                  <a:srgbClr val="FFFF00"/>
                </a:solidFill>
              </a:rPr>
              <a:t>local</a:t>
            </a:r>
            <a:r>
              <a:rPr lang="en-US" sz="2200" dirty="0"/>
              <a:t> governments conduct and pay for elections of all national government officials</a:t>
            </a:r>
          </a:p>
          <a:p>
            <a:pPr lvl="1"/>
            <a:r>
              <a:rPr lang="en-US" sz="2200" dirty="0"/>
              <a:t>States play a key role in the process of </a:t>
            </a:r>
            <a:r>
              <a:rPr lang="en-US" sz="2200" b="1" dirty="0">
                <a:solidFill>
                  <a:srgbClr val="FFFF00"/>
                </a:solidFill>
              </a:rPr>
              <a:t>amending</a:t>
            </a:r>
            <a:r>
              <a:rPr lang="en-US" sz="2200" dirty="0"/>
              <a:t> the Constitution</a:t>
            </a:r>
          </a:p>
          <a:p>
            <a:endParaRPr lang="en-US" sz="2400" dirty="0"/>
          </a:p>
        </p:txBody>
      </p:sp>
      <p:pic>
        <p:nvPicPr>
          <p:cNvPr id="5" name="Picture 4" descr="Geographical Map of Texas and Texas Geographical Ma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278" y="1907177"/>
            <a:ext cx="4376721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1473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363200" cy="53897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19050"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Federal Aid and Mandates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42971"/>
            <a:ext cx="7714918" cy="27528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u="sng" dirty="0"/>
              <a:t>Federal Aid</a:t>
            </a:r>
          </a:p>
          <a:p>
            <a:r>
              <a:rPr lang="en-US" sz="2400" dirty="0"/>
              <a:t>The </a:t>
            </a:r>
            <a:r>
              <a:rPr lang="en-US" sz="2400" b="1" dirty="0">
                <a:solidFill>
                  <a:srgbClr val="FFFF00"/>
                </a:solidFill>
              </a:rPr>
              <a:t>national</a:t>
            </a:r>
            <a:r>
              <a:rPr lang="en-US" sz="2400" dirty="0"/>
              <a:t> government has always provided different types of aid to the states</a:t>
            </a:r>
          </a:p>
          <a:p>
            <a:r>
              <a:rPr lang="en-US" sz="2400" dirty="0"/>
              <a:t>The main form of aid is through </a:t>
            </a:r>
            <a:r>
              <a:rPr lang="en-US" sz="2400" b="1" dirty="0">
                <a:solidFill>
                  <a:srgbClr val="FFFF00"/>
                </a:solidFill>
              </a:rPr>
              <a:t>federal</a:t>
            </a:r>
            <a:r>
              <a:rPr lang="en-US" sz="2400" dirty="0"/>
              <a:t> grants</a:t>
            </a:r>
          </a:p>
          <a:p>
            <a:pPr lvl="1"/>
            <a:r>
              <a:rPr lang="en-US" sz="2000" dirty="0"/>
              <a:t>Sums of money given to state or local governments for specific purposes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3695834"/>
            <a:ext cx="7714918" cy="2752863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274320" indent="-274320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90000"/>
              <a:buFont typeface="Cambria" pitchFamily="18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Federal grants </a:t>
            </a:r>
            <a:r>
              <a:rPr lang="en-US" sz="2400" b="1" dirty="0">
                <a:solidFill>
                  <a:srgbClr val="FFFF00"/>
                </a:solidFill>
              </a:rPr>
              <a:t>redistribute</a:t>
            </a:r>
            <a:r>
              <a:rPr lang="en-US" sz="2400" dirty="0"/>
              <a:t> income among the states</a:t>
            </a:r>
          </a:p>
          <a:p>
            <a:r>
              <a:rPr lang="en-US" sz="2400" dirty="0"/>
              <a:t>Funds come at a price, with aid comes </a:t>
            </a:r>
            <a:r>
              <a:rPr lang="en-US" sz="2400" b="1" dirty="0">
                <a:solidFill>
                  <a:srgbClr val="FFFF00"/>
                </a:solidFill>
              </a:rPr>
              <a:t>federal</a:t>
            </a:r>
            <a:r>
              <a:rPr lang="en-US" sz="2400" dirty="0"/>
              <a:t> control and red tape</a:t>
            </a:r>
          </a:p>
          <a:p>
            <a:r>
              <a:rPr lang="en-US" sz="2400" dirty="0"/>
              <a:t>Funds are only given if the </a:t>
            </a:r>
            <a:r>
              <a:rPr lang="en-US" sz="2400" b="1" dirty="0">
                <a:solidFill>
                  <a:srgbClr val="FFFF00"/>
                </a:solidFill>
              </a:rPr>
              <a:t>state</a:t>
            </a:r>
            <a:r>
              <a:rPr lang="en-US" sz="2400" dirty="0"/>
              <a:t> or </a:t>
            </a:r>
            <a:r>
              <a:rPr lang="en-US" sz="2400" b="1" dirty="0">
                <a:solidFill>
                  <a:srgbClr val="FFFF00"/>
                </a:solidFill>
              </a:rPr>
              <a:t>local</a:t>
            </a:r>
            <a:r>
              <a:rPr lang="en-US" sz="2400" dirty="0"/>
              <a:t> government are willing to meet certain conditions</a:t>
            </a:r>
            <a:endParaRPr lang="en-US" sz="2000" dirty="0"/>
          </a:p>
        </p:txBody>
      </p:sp>
      <p:pic>
        <p:nvPicPr>
          <p:cNvPr id="4" name="Picture 3" descr="the Free Application for Federal Student Aid (FAFSA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212" y="2491739"/>
            <a:ext cx="3951514" cy="197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9897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363200" cy="53897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19050"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Federal Aid and Mandates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54036"/>
            <a:ext cx="7714918" cy="500307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u="sng" dirty="0"/>
              <a:t>Mandates and Preemption</a:t>
            </a:r>
          </a:p>
          <a:p>
            <a:r>
              <a:rPr lang="en-US" sz="2400" b="1" dirty="0">
                <a:solidFill>
                  <a:srgbClr val="FFFF00"/>
                </a:solidFill>
              </a:rPr>
              <a:t>Mid-1960s</a:t>
            </a:r>
            <a:r>
              <a:rPr lang="en-US" sz="2400" dirty="0"/>
              <a:t> Congress has taken over some functions that used to be controlled by the state governments</a:t>
            </a:r>
          </a:p>
          <a:p>
            <a:r>
              <a:rPr lang="en-US" sz="2400" dirty="0"/>
              <a:t>A mandate is a law that </a:t>
            </a:r>
            <a:r>
              <a:rPr lang="en-US" sz="2400" b="1" dirty="0">
                <a:solidFill>
                  <a:srgbClr val="FFFF00"/>
                </a:solidFill>
              </a:rPr>
              <a:t>requires</a:t>
            </a:r>
            <a:r>
              <a:rPr lang="en-US" sz="2400" dirty="0"/>
              <a:t> states to take on an activity or provide a service that meets minimum national standards</a:t>
            </a:r>
          </a:p>
          <a:p>
            <a:r>
              <a:rPr lang="en-US" sz="2400" dirty="0"/>
              <a:t>Congress may also pass a </a:t>
            </a:r>
            <a:r>
              <a:rPr lang="en-US" sz="2400" b="1" dirty="0">
                <a:solidFill>
                  <a:srgbClr val="FFFF00"/>
                </a:solidFill>
              </a:rPr>
              <a:t>restraint</a:t>
            </a:r>
            <a:r>
              <a:rPr lang="en-US" sz="2400" dirty="0"/>
              <a:t> that limits a state’s ability to regulate an area</a:t>
            </a:r>
          </a:p>
          <a:p>
            <a:r>
              <a:rPr lang="en-US" sz="2400" dirty="0"/>
              <a:t>Congress can pass laws that allow the </a:t>
            </a:r>
            <a:r>
              <a:rPr lang="en-US" sz="2400" b="1" dirty="0">
                <a:solidFill>
                  <a:srgbClr val="FFFF00"/>
                </a:solidFill>
              </a:rPr>
              <a:t>national</a:t>
            </a:r>
            <a:r>
              <a:rPr lang="en-US" sz="2400" dirty="0"/>
              <a:t> government to assume </a:t>
            </a:r>
            <a:r>
              <a:rPr lang="en-US" sz="2400" b="1" dirty="0">
                <a:solidFill>
                  <a:srgbClr val="FFFF00"/>
                </a:solidFill>
              </a:rPr>
              <a:t>responsibility</a:t>
            </a:r>
            <a:r>
              <a:rPr lang="en-US" sz="2400" dirty="0"/>
              <a:t> for a state government function (preemption)</a:t>
            </a:r>
          </a:p>
          <a:p>
            <a:endParaRPr lang="en-US" sz="2000" dirty="0"/>
          </a:p>
        </p:txBody>
      </p:sp>
      <p:pic>
        <p:nvPicPr>
          <p:cNvPr id="5" name="Picture 4" descr="The National Curriculum . Site operated by the Qualifications and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309" y="2261779"/>
            <a:ext cx="2956697" cy="265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6122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363200" cy="53897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19050"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Conflicts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8763"/>
            <a:ext cx="6713034" cy="4963477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Federalism</a:t>
            </a:r>
            <a:r>
              <a:rPr lang="en-US" sz="2400" dirty="0"/>
              <a:t> divides the powers of government, but conflicts do arise between the federal and state governments</a:t>
            </a:r>
          </a:p>
          <a:p>
            <a:r>
              <a:rPr lang="en-US" sz="2400" dirty="0"/>
              <a:t>The federal court system, </a:t>
            </a:r>
            <a:r>
              <a:rPr lang="en-US" sz="2400" b="1" dirty="0">
                <a:solidFill>
                  <a:srgbClr val="FFFF00"/>
                </a:solidFill>
              </a:rPr>
              <a:t>Supreme Court</a:t>
            </a:r>
            <a:r>
              <a:rPr lang="en-US" sz="2400" dirty="0"/>
              <a:t>, plays a key role to end these disputes</a:t>
            </a:r>
          </a:p>
          <a:p>
            <a:r>
              <a:rPr lang="en-US" sz="2400" i="1" dirty="0"/>
              <a:t>McCulloch v. Maryland</a:t>
            </a:r>
            <a:r>
              <a:rPr lang="en-US" sz="2400" dirty="0"/>
              <a:t> (1819)-concluded that when the </a:t>
            </a:r>
            <a:r>
              <a:rPr lang="en-US" sz="2400" b="1" dirty="0">
                <a:solidFill>
                  <a:srgbClr val="FFFF00"/>
                </a:solidFill>
              </a:rPr>
              <a:t>national</a:t>
            </a:r>
            <a:r>
              <a:rPr lang="en-US" sz="2400" dirty="0"/>
              <a:t> government and a state government come into conflict, the national government is </a:t>
            </a:r>
            <a:r>
              <a:rPr lang="en-US" sz="2400" b="1" dirty="0">
                <a:solidFill>
                  <a:srgbClr val="FFFF00"/>
                </a:solidFill>
              </a:rPr>
              <a:t>supreme</a:t>
            </a:r>
          </a:p>
          <a:p>
            <a:r>
              <a:rPr lang="en-US" sz="2400" dirty="0"/>
              <a:t>Throughout the years, the Supreme Court has </a:t>
            </a:r>
            <a:r>
              <a:rPr lang="en-US" sz="2400" b="1" dirty="0">
                <a:solidFill>
                  <a:srgbClr val="FFFF00"/>
                </a:solidFill>
              </a:rPr>
              <a:t>shifted</a:t>
            </a:r>
            <a:r>
              <a:rPr lang="en-US" sz="2400" dirty="0"/>
              <a:t> on this issue, sometimes siding with the national government other times the state.</a:t>
            </a:r>
          </a:p>
        </p:txBody>
      </p:sp>
      <p:pic>
        <p:nvPicPr>
          <p:cNvPr id="6" name="Picture 5" descr="خبرگزاری تسنیم - دیوان عالی آمریکا با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8" y="1710313"/>
            <a:ext cx="5190309" cy="361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2554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3:  State Powers and Interstate Relations</a:t>
            </a:r>
          </a:p>
        </p:txBody>
      </p:sp>
      <p:pic>
        <p:nvPicPr>
          <p:cNvPr id="3" name="Picture 2" descr="Federalism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90" y="1873405"/>
            <a:ext cx="6646127" cy="498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542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363200" cy="53897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19050"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State Powers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54036"/>
            <a:ext cx="7714918" cy="436299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u="sng" dirty="0"/>
              <a:t>Regulating and Promoting Business</a:t>
            </a:r>
          </a:p>
          <a:p>
            <a:r>
              <a:rPr lang="en-US" sz="2400" dirty="0"/>
              <a:t>States </a:t>
            </a:r>
            <a:r>
              <a:rPr lang="en-US" sz="2400" b="1" dirty="0">
                <a:solidFill>
                  <a:srgbClr val="FFFF00"/>
                </a:solidFill>
              </a:rPr>
              <a:t>regulate</a:t>
            </a:r>
            <a:r>
              <a:rPr lang="en-US" sz="2400" dirty="0"/>
              <a:t> corporations within their borders and promote those businesses</a:t>
            </a:r>
          </a:p>
          <a:p>
            <a:r>
              <a:rPr lang="en-US" sz="2400" dirty="0"/>
              <a:t>The main goal is to help the states </a:t>
            </a:r>
            <a:r>
              <a:rPr lang="en-US" sz="2400" b="1" dirty="0">
                <a:solidFill>
                  <a:srgbClr val="FFFF00"/>
                </a:solidFill>
              </a:rPr>
              <a:t>economy</a:t>
            </a:r>
            <a:r>
              <a:rPr lang="en-US" sz="2400" dirty="0"/>
              <a:t> and provide </a:t>
            </a:r>
            <a:r>
              <a:rPr lang="en-US" sz="2400" b="1" dirty="0">
                <a:solidFill>
                  <a:srgbClr val="FFFF00"/>
                </a:solidFill>
              </a:rPr>
              <a:t>employment</a:t>
            </a:r>
            <a:r>
              <a:rPr lang="en-US" sz="2400" dirty="0"/>
              <a:t> for state residents</a:t>
            </a:r>
          </a:p>
          <a:p>
            <a:r>
              <a:rPr lang="en-US" sz="2400" dirty="0"/>
              <a:t>States regulate business to also protect the </a:t>
            </a:r>
            <a:r>
              <a:rPr lang="en-US" sz="2400" b="1" dirty="0">
                <a:solidFill>
                  <a:srgbClr val="FFFF00"/>
                </a:solidFill>
              </a:rPr>
              <a:t>consumer</a:t>
            </a:r>
          </a:p>
          <a:p>
            <a:r>
              <a:rPr lang="en-US" sz="2400" dirty="0"/>
              <a:t>States regulate business to protect the worker, to ensure </a:t>
            </a:r>
            <a:r>
              <a:rPr lang="en-US" sz="2400" b="1" dirty="0">
                <a:solidFill>
                  <a:srgbClr val="FFFF00"/>
                </a:solidFill>
              </a:rPr>
              <a:t>safe</a:t>
            </a:r>
            <a:r>
              <a:rPr lang="en-US" sz="2400" dirty="0"/>
              <a:t> and </a:t>
            </a:r>
            <a:r>
              <a:rPr lang="en-US" sz="2400" b="1" dirty="0">
                <a:solidFill>
                  <a:srgbClr val="FFFF00"/>
                </a:solidFill>
              </a:rPr>
              <a:t>sanitary</a:t>
            </a:r>
            <a:r>
              <a:rPr lang="en-US" sz="2400" dirty="0"/>
              <a:t> working conditions</a:t>
            </a:r>
          </a:p>
          <a:p>
            <a:r>
              <a:rPr lang="en-US" sz="2400" dirty="0"/>
              <a:t>States also might provide </a:t>
            </a:r>
            <a:r>
              <a:rPr lang="en-US" sz="2400" b="1" dirty="0">
                <a:solidFill>
                  <a:srgbClr val="FFFF00"/>
                </a:solidFill>
              </a:rPr>
              <a:t>minimum</a:t>
            </a:r>
            <a:r>
              <a:rPr lang="en-US" sz="2400" dirty="0"/>
              <a:t> wage </a:t>
            </a:r>
          </a:p>
          <a:p>
            <a:endParaRPr lang="en-US" sz="2000" dirty="0"/>
          </a:p>
        </p:txBody>
      </p:sp>
      <p:pic>
        <p:nvPicPr>
          <p:cNvPr id="4" name="Picture 3" descr="Laws and regulations vary from state to state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226" y="1867987"/>
            <a:ext cx="4477082" cy="309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9100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363200" cy="53897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19050"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State Powers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95284"/>
            <a:ext cx="8412480" cy="35751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u="sng" dirty="0"/>
              <a:t>Crime</a:t>
            </a:r>
          </a:p>
          <a:p>
            <a:r>
              <a:rPr lang="en-US" sz="2200" dirty="0"/>
              <a:t>Protecting </a:t>
            </a:r>
            <a:r>
              <a:rPr lang="en-US" sz="2200" b="1" dirty="0">
                <a:solidFill>
                  <a:srgbClr val="FFFF00"/>
                </a:solidFill>
              </a:rPr>
              <a:t>life</a:t>
            </a:r>
            <a:r>
              <a:rPr lang="en-US" sz="2200" dirty="0"/>
              <a:t> and </a:t>
            </a:r>
            <a:r>
              <a:rPr lang="en-US" sz="2200" b="1" dirty="0">
                <a:solidFill>
                  <a:srgbClr val="FFFF00"/>
                </a:solidFill>
              </a:rPr>
              <a:t>property</a:t>
            </a:r>
            <a:r>
              <a:rPr lang="en-US" sz="2200" dirty="0"/>
              <a:t> is the responsibility of state and local governments</a:t>
            </a:r>
          </a:p>
          <a:p>
            <a:r>
              <a:rPr lang="en-US" sz="2200" dirty="0"/>
              <a:t>States call laws that </a:t>
            </a:r>
            <a:r>
              <a:rPr lang="en-US" sz="2200" b="1" dirty="0">
                <a:solidFill>
                  <a:srgbClr val="FFFF00"/>
                </a:solidFill>
              </a:rPr>
              <a:t>protect</a:t>
            </a:r>
            <a:r>
              <a:rPr lang="en-US" sz="2200" dirty="0"/>
              <a:t> citizens from certain crimes criminal codes</a:t>
            </a:r>
          </a:p>
          <a:p>
            <a:r>
              <a:rPr lang="en-US" sz="2200" dirty="0"/>
              <a:t>Each state sets its own system of </a:t>
            </a:r>
            <a:r>
              <a:rPr lang="en-US" sz="2200" b="1" dirty="0">
                <a:solidFill>
                  <a:srgbClr val="FFFF00"/>
                </a:solidFill>
              </a:rPr>
              <a:t>punishment</a:t>
            </a:r>
          </a:p>
          <a:p>
            <a:r>
              <a:rPr lang="en-US" sz="2200" dirty="0"/>
              <a:t>Local governments typically </a:t>
            </a:r>
            <a:r>
              <a:rPr lang="en-US" sz="2200" b="1" dirty="0">
                <a:solidFill>
                  <a:srgbClr val="FFFF00"/>
                </a:solidFill>
              </a:rPr>
              <a:t>enforce</a:t>
            </a:r>
            <a:r>
              <a:rPr lang="en-US" sz="2200" dirty="0"/>
              <a:t> these state laws</a:t>
            </a:r>
          </a:p>
          <a:p>
            <a:r>
              <a:rPr lang="en-US" sz="2200" dirty="0"/>
              <a:t>State courts handle the great majority of all </a:t>
            </a:r>
            <a:r>
              <a:rPr lang="en-US" sz="2200" b="1" dirty="0">
                <a:solidFill>
                  <a:srgbClr val="FFFF00"/>
                </a:solidFill>
              </a:rPr>
              <a:t>criminal</a:t>
            </a:r>
            <a:r>
              <a:rPr lang="en-US" sz="2200" dirty="0"/>
              <a:t> cases</a:t>
            </a:r>
          </a:p>
          <a:p>
            <a:endParaRPr lang="en-US" sz="2000" dirty="0"/>
          </a:p>
        </p:txBody>
      </p:sp>
      <p:pic>
        <p:nvPicPr>
          <p:cNvPr id="5" name="Picture 4" descr="Burglar + Bag | Flickr - Photo Sharing!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867" y="1159627"/>
            <a:ext cx="2822666" cy="2810756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1769" y="4036419"/>
            <a:ext cx="8412480" cy="2821581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274320" indent="-274320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90000"/>
              <a:buFont typeface="Cambria" pitchFamily="18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u="sng" dirty="0"/>
              <a:t>Education, Health, and Welfare</a:t>
            </a:r>
          </a:p>
          <a:p>
            <a:r>
              <a:rPr lang="en-US" sz="2200" b="1" dirty="0">
                <a:solidFill>
                  <a:srgbClr val="FFFF00"/>
                </a:solidFill>
              </a:rPr>
              <a:t>Education</a:t>
            </a:r>
            <a:r>
              <a:rPr lang="en-US" sz="2200" dirty="0"/>
              <a:t> is traditionally controlled by local governments, but the states finance about half of education, feds 10%</a:t>
            </a:r>
          </a:p>
          <a:p>
            <a:r>
              <a:rPr lang="en-US" sz="2200" dirty="0"/>
              <a:t>Health care: states </a:t>
            </a:r>
            <a:r>
              <a:rPr lang="en-US" sz="2200" b="1" dirty="0">
                <a:solidFill>
                  <a:srgbClr val="FFFF00"/>
                </a:solidFill>
              </a:rPr>
              <a:t>license</a:t>
            </a:r>
            <a:r>
              <a:rPr lang="en-US" sz="2200" dirty="0"/>
              <a:t> doctors and dentists, require </a:t>
            </a:r>
            <a:r>
              <a:rPr lang="en-US" sz="2200" b="1" dirty="0">
                <a:solidFill>
                  <a:srgbClr val="FFFF00"/>
                </a:solidFill>
              </a:rPr>
              <a:t>vaccines</a:t>
            </a:r>
            <a:r>
              <a:rPr lang="en-US" sz="2200" dirty="0"/>
              <a:t> for children, support </a:t>
            </a:r>
            <a:r>
              <a:rPr lang="en-US" sz="2200" b="1" dirty="0">
                <a:solidFill>
                  <a:srgbClr val="FFFF00"/>
                </a:solidFill>
              </a:rPr>
              <a:t>public</a:t>
            </a:r>
            <a:r>
              <a:rPr lang="en-US" sz="2200" dirty="0"/>
              <a:t> hospitals </a:t>
            </a:r>
          </a:p>
          <a:p>
            <a:r>
              <a:rPr lang="en-US" sz="2200" dirty="0"/>
              <a:t>Governments provide </a:t>
            </a:r>
            <a:r>
              <a:rPr lang="en-US" sz="2200" b="1" dirty="0">
                <a:solidFill>
                  <a:srgbClr val="FFFF00"/>
                </a:solidFill>
              </a:rPr>
              <a:t>aid</a:t>
            </a:r>
            <a:r>
              <a:rPr lang="en-US" sz="2200" dirty="0"/>
              <a:t> to needy families with children, people with disabilities, and to people who cannot afford health care.</a:t>
            </a:r>
          </a:p>
          <a:p>
            <a:endParaRPr lang="en-US" sz="2000" dirty="0"/>
          </a:p>
        </p:txBody>
      </p:sp>
      <p:pic>
        <p:nvPicPr>
          <p:cNvPr id="7" name="Picture 6" descr="File:Mesquite Independent School District logo.jpg - Wikipedia, the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157" y="4904740"/>
            <a:ext cx="2343912" cy="19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962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363200" cy="53897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19050"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State Powers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4735"/>
            <a:ext cx="8412480" cy="236097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u="sng" dirty="0"/>
              <a:t>Environment</a:t>
            </a:r>
          </a:p>
          <a:p>
            <a:r>
              <a:rPr lang="en-US" sz="2200" dirty="0"/>
              <a:t>States try to preserve their </a:t>
            </a:r>
            <a:r>
              <a:rPr lang="en-US" sz="2200" b="1" dirty="0">
                <a:solidFill>
                  <a:srgbClr val="FFFF00"/>
                </a:solidFill>
              </a:rPr>
              <a:t>natural</a:t>
            </a:r>
            <a:r>
              <a:rPr lang="en-US" sz="2200" dirty="0"/>
              <a:t> resources by regulating air and water pollution</a:t>
            </a:r>
          </a:p>
          <a:p>
            <a:r>
              <a:rPr lang="en-US" sz="2200" dirty="0"/>
              <a:t>Regulations impact the </a:t>
            </a:r>
            <a:r>
              <a:rPr lang="en-US" sz="2200" b="1" dirty="0">
                <a:solidFill>
                  <a:srgbClr val="FFFF00"/>
                </a:solidFill>
              </a:rPr>
              <a:t>health</a:t>
            </a:r>
            <a:r>
              <a:rPr lang="en-US" sz="2200" dirty="0"/>
              <a:t> of residents and  the economy of the states</a:t>
            </a:r>
          </a:p>
          <a:p>
            <a:endParaRPr lang="en-US" sz="20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3513910"/>
            <a:ext cx="8412480" cy="2560320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274320" indent="-274320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90000"/>
              <a:buFont typeface="Cambria" pitchFamily="18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u="sng" dirty="0"/>
              <a:t>Difference Among the States</a:t>
            </a:r>
          </a:p>
          <a:p>
            <a:r>
              <a:rPr lang="en-US" sz="2200" b="1" dirty="0">
                <a:solidFill>
                  <a:srgbClr val="FFFF00"/>
                </a:solidFill>
              </a:rPr>
              <a:t>Federalism</a:t>
            </a:r>
            <a:r>
              <a:rPr lang="en-US" sz="2200" dirty="0"/>
              <a:t> permits considerable freedom to each state in setting its own laws, regulations, taxes, criminal codes, and budget priorities</a:t>
            </a:r>
          </a:p>
          <a:p>
            <a:r>
              <a:rPr lang="en-US" sz="2200" dirty="0"/>
              <a:t>States can come into </a:t>
            </a:r>
            <a:r>
              <a:rPr lang="en-US" sz="2200" b="1" dirty="0">
                <a:solidFill>
                  <a:srgbClr val="FFFF00"/>
                </a:solidFill>
              </a:rPr>
              <a:t>conflict</a:t>
            </a:r>
            <a:r>
              <a:rPr lang="en-US" sz="2200" dirty="0"/>
              <a:t> because of federalism</a:t>
            </a:r>
          </a:p>
          <a:p>
            <a:endParaRPr lang="en-US" sz="2200" dirty="0"/>
          </a:p>
          <a:p>
            <a:endParaRPr lang="en-US" sz="2000" dirty="0"/>
          </a:p>
        </p:txBody>
      </p:sp>
      <p:pic>
        <p:nvPicPr>
          <p:cNvPr id="4" name="Picture 3" descr="Bush declared 2003 as the Year of Water in regards to the EPA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546" y="695815"/>
            <a:ext cx="1834896" cy="1834896"/>
          </a:xfrm>
          <a:prstGeom prst="rect">
            <a:avLst/>
          </a:prstGeom>
        </p:spPr>
      </p:pic>
      <p:pic>
        <p:nvPicPr>
          <p:cNvPr id="9" name="Picture 8" descr="United States Map by bnielsen - A colorful map of the United States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74" y="3513910"/>
            <a:ext cx="3833218" cy="294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4389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363200" cy="53897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19050"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Relations Among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4735"/>
            <a:ext cx="8412480" cy="60447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u="sng" dirty="0"/>
              <a:t>Privileges and Immunities</a:t>
            </a:r>
          </a:p>
          <a:p>
            <a:r>
              <a:rPr lang="en-US" sz="2200" dirty="0"/>
              <a:t>The </a:t>
            </a:r>
            <a:r>
              <a:rPr lang="en-US" sz="2200" b="1" dirty="0">
                <a:solidFill>
                  <a:srgbClr val="FFFF00"/>
                </a:solidFill>
              </a:rPr>
              <a:t>Founders</a:t>
            </a:r>
            <a:r>
              <a:rPr lang="en-US" sz="2200" dirty="0"/>
              <a:t> wanted to protect citizens as they traveled between the states</a:t>
            </a:r>
          </a:p>
          <a:p>
            <a:r>
              <a:rPr lang="en-US" sz="2200" dirty="0"/>
              <a:t>The </a:t>
            </a:r>
            <a:r>
              <a:rPr lang="en-US" sz="2200" b="1" dirty="0">
                <a:solidFill>
                  <a:srgbClr val="FFFF00"/>
                </a:solidFill>
              </a:rPr>
              <a:t>Constitution</a:t>
            </a:r>
            <a:r>
              <a:rPr lang="en-US" sz="2200" dirty="0"/>
              <a:t> provides that “the Citizens of each State shall be entitled to all Privileges and Immunities of Citizens in the several States.”</a:t>
            </a:r>
          </a:p>
          <a:p>
            <a:r>
              <a:rPr lang="en-US" sz="2200" dirty="0"/>
              <a:t>One state cannot </a:t>
            </a:r>
            <a:r>
              <a:rPr lang="en-US" sz="2200" b="1" dirty="0">
                <a:solidFill>
                  <a:srgbClr val="FFFF00"/>
                </a:solidFill>
              </a:rPr>
              <a:t>discriminate</a:t>
            </a:r>
            <a:r>
              <a:rPr lang="en-US" sz="2200" dirty="0"/>
              <a:t> unreasonably against citizens of another state</a:t>
            </a:r>
          </a:p>
          <a:p>
            <a:r>
              <a:rPr lang="en-US" sz="2200" dirty="0"/>
              <a:t>The courts have never given a </a:t>
            </a:r>
            <a:r>
              <a:rPr lang="en-US" sz="2200" b="1" dirty="0">
                <a:solidFill>
                  <a:srgbClr val="FFFF00"/>
                </a:solidFill>
              </a:rPr>
              <a:t>complete</a:t>
            </a:r>
            <a:r>
              <a:rPr lang="en-US" sz="2200" dirty="0"/>
              <a:t> listing of all possible “privileges and immunities.”</a:t>
            </a:r>
          </a:p>
          <a:p>
            <a:r>
              <a:rPr lang="en-US" sz="2200" dirty="0"/>
              <a:t>Residency of a state depends on how a state defines </a:t>
            </a:r>
            <a:r>
              <a:rPr lang="en-US" sz="2200" b="1" dirty="0">
                <a:solidFill>
                  <a:srgbClr val="FFFF00"/>
                </a:solidFill>
              </a:rPr>
              <a:t>residency</a:t>
            </a:r>
          </a:p>
          <a:p>
            <a:r>
              <a:rPr lang="en-US" sz="2200" dirty="0"/>
              <a:t>States can treat </a:t>
            </a:r>
            <a:r>
              <a:rPr lang="en-US" sz="2200" b="1" dirty="0" err="1">
                <a:solidFill>
                  <a:srgbClr val="FFFF00"/>
                </a:solidFill>
              </a:rPr>
              <a:t>out-of</a:t>
            </a:r>
            <a:r>
              <a:rPr lang="en-US" sz="2200" b="1" dirty="0">
                <a:solidFill>
                  <a:srgbClr val="FFFF00"/>
                </a:solidFill>
              </a:rPr>
              <a:t> state </a:t>
            </a:r>
            <a:r>
              <a:rPr lang="en-US" sz="2200" dirty="0"/>
              <a:t>residents differently if distinction is reasonable (example:  higher college tuition to state colleges)</a:t>
            </a:r>
          </a:p>
        </p:txBody>
      </p:sp>
      <p:pic>
        <p:nvPicPr>
          <p:cNvPr id="5" name="Picture 4" descr="Description LSU helmet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964" y="2377440"/>
            <a:ext cx="3232472" cy="270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8487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363200" cy="53897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19050"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Relations Among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27249"/>
            <a:ext cx="8412480" cy="428121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u="sng" dirty="0"/>
              <a:t>Interstate Compacts</a:t>
            </a:r>
          </a:p>
          <a:p>
            <a:r>
              <a:rPr lang="en-US" sz="2200" dirty="0"/>
              <a:t>The </a:t>
            </a:r>
            <a:r>
              <a:rPr lang="en-US" sz="2200" b="1" dirty="0">
                <a:solidFill>
                  <a:srgbClr val="FFFF00"/>
                </a:solidFill>
              </a:rPr>
              <a:t>Constitution</a:t>
            </a:r>
            <a:r>
              <a:rPr lang="en-US" sz="2200" dirty="0"/>
              <a:t> requires the states to settle their differences with one another peacefully</a:t>
            </a:r>
          </a:p>
          <a:p>
            <a:r>
              <a:rPr lang="en-US" sz="2200" dirty="0"/>
              <a:t>Principal way states settle </a:t>
            </a:r>
            <a:r>
              <a:rPr lang="en-US" sz="2200" b="1" dirty="0">
                <a:solidFill>
                  <a:srgbClr val="FFFF00"/>
                </a:solidFill>
              </a:rPr>
              <a:t>disagreements</a:t>
            </a:r>
            <a:r>
              <a:rPr lang="en-US" sz="2200" dirty="0"/>
              <a:t> is by negotiating interstate compacts (written agreements between 2 or more states)</a:t>
            </a:r>
          </a:p>
          <a:p>
            <a:r>
              <a:rPr lang="en-US" sz="2200" dirty="0"/>
              <a:t>Congress must approve </a:t>
            </a:r>
            <a:r>
              <a:rPr lang="en-US" sz="2200" b="1" dirty="0">
                <a:solidFill>
                  <a:srgbClr val="FFFF00"/>
                </a:solidFill>
              </a:rPr>
              <a:t>interstate</a:t>
            </a:r>
            <a:r>
              <a:rPr lang="en-US" sz="2200" dirty="0"/>
              <a:t> compacts, this prevents states from threating the Union by making alliances among themselves</a:t>
            </a:r>
          </a:p>
          <a:p>
            <a:r>
              <a:rPr lang="en-US" sz="2200" dirty="0"/>
              <a:t>Once a compact has been signed and approved by </a:t>
            </a:r>
            <a:r>
              <a:rPr lang="en-US" sz="2200" b="1" dirty="0">
                <a:solidFill>
                  <a:srgbClr val="FFFF00"/>
                </a:solidFill>
              </a:rPr>
              <a:t>Congress</a:t>
            </a:r>
            <a:r>
              <a:rPr lang="en-US" sz="2200" dirty="0"/>
              <a:t> it is binding and enforced by the </a:t>
            </a:r>
            <a:r>
              <a:rPr lang="en-US" sz="2200" b="1" dirty="0">
                <a:solidFill>
                  <a:srgbClr val="FFFF00"/>
                </a:solidFill>
              </a:rPr>
              <a:t>Supreme</a:t>
            </a:r>
            <a:r>
              <a:rPr lang="en-US" sz="2200" dirty="0"/>
              <a:t> Court</a:t>
            </a:r>
          </a:p>
        </p:txBody>
      </p:sp>
      <p:pic>
        <p:nvPicPr>
          <p:cNvPr id="4" name="Picture 3" descr="APGovernmentCHS - Powers of Congress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747" y="2324845"/>
            <a:ext cx="3098440" cy="312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4427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1:  Dividing and Sharing Power</a:t>
            </a:r>
          </a:p>
        </p:txBody>
      </p:sp>
      <p:pic>
        <p:nvPicPr>
          <p:cNvPr id="3" name="Picture 2" descr="Federalism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90" y="1873405"/>
            <a:ext cx="6646127" cy="498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867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363200" cy="53897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19050"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Relations Among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27250"/>
            <a:ext cx="8412480" cy="33668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u="sng" dirty="0"/>
              <a:t>Lawsuits Between States</a:t>
            </a:r>
          </a:p>
          <a:p>
            <a:r>
              <a:rPr lang="en-US" sz="2200" dirty="0"/>
              <a:t>Sometimes states are unable to </a:t>
            </a:r>
            <a:r>
              <a:rPr lang="en-US" sz="2200" b="1" dirty="0">
                <a:solidFill>
                  <a:srgbClr val="FFFF00"/>
                </a:solidFill>
              </a:rPr>
              <a:t>resolve</a:t>
            </a:r>
            <a:r>
              <a:rPr lang="en-US" sz="2200" dirty="0"/>
              <a:t> their disputes through negotiation or interstate compacts, they can sue each other</a:t>
            </a:r>
          </a:p>
          <a:p>
            <a:r>
              <a:rPr lang="en-US" sz="2200" dirty="0"/>
              <a:t>Reasons to sue another state:</a:t>
            </a:r>
          </a:p>
          <a:p>
            <a:pPr lvl="1"/>
            <a:r>
              <a:rPr lang="en-US" sz="2000" dirty="0"/>
              <a:t>Cases in the West often involve </a:t>
            </a:r>
            <a:r>
              <a:rPr lang="en-US" sz="2000" b="1" dirty="0">
                <a:solidFill>
                  <a:srgbClr val="FFFF00"/>
                </a:solidFill>
              </a:rPr>
              <a:t>water</a:t>
            </a:r>
            <a:r>
              <a:rPr lang="en-US" sz="2000" dirty="0"/>
              <a:t> rights</a:t>
            </a:r>
          </a:p>
          <a:p>
            <a:pPr lvl="1"/>
            <a:r>
              <a:rPr lang="en-US" sz="2000" dirty="0"/>
              <a:t>States fight over the sewage from one state </a:t>
            </a:r>
            <a:r>
              <a:rPr lang="en-US" sz="2000" b="1" dirty="0">
                <a:solidFill>
                  <a:srgbClr val="FFFF00"/>
                </a:solidFill>
              </a:rPr>
              <a:t>polluting</a:t>
            </a:r>
            <a:r>
              <a:rPr lang="en-US" sz="2000" dirty="0"/>
              <a:t> the water of another</a:t>
            </a:r>
          </a:p>
          <a:p>
            <a:pPr lvl="1"/>
            <a:r>
              <a:rPr lang="en-US" sz="2000" dirty="0"/>
              <a:t>States fight over </a:t>
            </a:r>
            <a:r>
              <a:rPr lang="en-US" sz="2000" b="1" dirty="0">
                <a:solidFill>
                  <a:srgbClr val="FFFF00"/>
                </a:solidFill>
              </a:rPr>
              <a:t>boundary</a:t>
            </a:r>
            <a:r>
              <a:rPr lang="en-US" sz="2000" dirty="0"/>
              <a:t> lines</a:t>
            </a:r>
          </a:p>
        </p:txBody>
      </p:sp>
      <p:pic>
        <p:nvPicPr>
          <p:cNvPr id="5" name="Picture 4" descr="How Consumer Class Action Lawsuits Work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887" y="3722914"/>
            <a:ext cx="4180114" cy="313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1591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4:  Differing Views about Federalism</a:t>
            </a:r>
          </a:p>
        </p:txBody>
      </p:sp>
      <p:pic>
        <p:nvPicPr>
          <p:cNvPr id="3" name="Picture 2" descr="Federalism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90" y="1873405"/>
            <a:ext cx="6646127" cy="498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633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363200" cy="53897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19050"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Federalism and Public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84004"/>
            <a:ext cx="8412480" cy="428121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u="sng" dirty="0"/>
              <a:t>State and Local Policies</a:t>
            </a:r>
          </a:p>
          <a:p>
            <a:r>
              <a:rPr lang="en-US" sz="2200" b="1" dirty="0">
                <a:solidFill>
                  <a:srgbClr val="FFFF00"/>
                </a:solidFill>
              </a:rPr>
              <a:t>States</a:t>
            </a:r>
            <a:r>
              <a:rPr lang="en-US" sz="2200" dirty="0"/>
              <a:t> and </a:t>
            </a:r>
            <a:r>
              <a:rPr lang="en-US" sz="2200" b="1" dirty="0">
                <a:solidFill>
                  <a:srgbClr val="FFFF00"/>
                </a:solidFill>
              </a:rPr>
              <a:t>local</a:t>
            </a:r>
            <a:r>
              <a:rPr lang="en-US" sz="2200" dirty="0"/>
              <a:t> governments can serve as proving grounds for the development and testing of new policies</a:t>
            </a:r>
          </a:p>
          <a:p>
            <a:r>
              <a:rPr lang="en-US" sz="2200" dirty="0"/>
              <a:t>In many cases </a:t>
            </a:r>
            <a:r>
              <a:rPr lang="en-US" sz="2200" b="1" dirty="0">
                <a:solidFill>
                  <a:srgbClr val="FFFF00"/>
                </a:solidFill>
              </a:rPr>
              <a:t>amendments</a:t>
            </a:r>
            <a:r>
              <a:rPr lang="en-US" sz="2200" dirty="0"/>
              <a:t> get created because multiple states have laws already in place giving people that right (19</a:t>
            </a:r>
            <a:r>
              <a:rPr lang="en-US" sz="2200" baseline="30000" dirty="0"/>
              <a:t>th</a:t>
            </a:r>
            <a:r>
              <a:rPr lang="en-US" sz="2200" dirty="0"/>
              <a:t> amendment, 18</a:t>
            </a:r>
            <a:r>
              <a:rPr lang="en-US" sz="2200" baseline="30000" dirty="0"/>
              <a:t>th</a:t>
            </a:r>
            <a:r>
              <a:rPr lang="en-US" sz="2200" dirty="0"/>
              <a:t> amendment, 26</a:t>
            </a:r>
            <a:r>
              <a:rPr lang="en-US" sz="2200" baseline="30000" dirty="0"/>
              <a:t>th</a:t>
            </a:r>
            <a:r>
              <a:rPr lang="en-US" sz="2200" dirty="0"/>
              <a:t> amendment)</a:t>
            </a:r>
          </a:p>
          <a:p>
            <a:r>
              <a:rPr lang="en-US" sz="2200" b="1" dirty="0">
                <a:solidFill>
                  <a:srgbClr val="FFFF00"/>
                </a:solidFill>
              </a:rPr>
              <a:t>Sunset</a:t>
            </a:r>
            <a:r>
              <a:rPr lang="en-US" sz="2200" dirty="0"/>
              <a:t> law is a provision in a law that sets an automatic end date for the law</a:t>
            </a:r>
          </a:p>
          <a:p>
            <a:r>
              <a:rPr lang="en-US" sz="2200" b="1" dirty="0">
                <a:solidFill>
                  <a:srgbClr val="FFFF00"/>
                </a:solidFill>
              </a:rPr>
              <a:t>Sunshine</a:t>
            </a:r>
            <a:r>
              <a:rPr lang="en-US" sz="2200" dirty="0"/>
              <a:t> law which prohibits public officials from holding official meetings that are closed to the public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 descr="... dollars and dramatically reduce your city’s wildlife complaint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914" y="538976"/>
            <a:ext cx="2190206" cy="2190206"/>
          </a:xfrm>
          <a:prstGeom prst="rect">
            <a:avLst/>
          </a:prstGeom>
        </p:spPr>
      </p:pic>
      <p:pic>
        <p:nvPicPr>
          <p:cNvPr id="6" name="Picture 5" descr="Christina Comer’s lawsuit against the Texas Education Agency has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342" y="3906848"/>
            <a:ext cx="2291715" cy="195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4857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363200" cy="53897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19050"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Relations Among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74107"/>
            <a:ext cx="8412480" cy="21519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u="sng" dirty="0"/>
              <a:t>National Policies </a:t>
            </a:r>
          </a:p>
          <a:p>
            <a:r>
              <a:rPr lang="en-US" sz="2200" b="1" dirty="0">
                <a:solidFill>
                  <a:srgbClr val="FFFF00"/>
                </a:solidFill>
              </a:rPr>
              <a:t>Public</a:t>
            </a:r>
            <a:r>
              <a:rPr lang="en-US" sz="2200" dirty="0"/>
              <a:t> policy is created at the national level and states follow</a:t>
            </a:r>
          </a:p>
          <a:p>
            <a:r>
              <a:rPr lang="en-US" sz="2200" dirty="0"/>
              <a:t>The national government may </a:t>
            </a:r>
            <a:r>
              <a:rPr lang="en-US" sz="2200" b="1" dirty="0">
                <a:solidFill>
                  <a:srgbClr val="FFFF00"/>
                </a:solidFill>
              </a:rPr>
              <a:t>impose</a:t>
            </a:r>
            <a:r>
              <a:rPr lang="en-US" sz="2200" dirty="0"/>
              <a:t> policies on states if it believed those states were infringing on group’s basic rights</a:t>
            </a:r>
          </a:p>
          <a:p>
            <a:pPr marL="0" indent="0">
              <a:buNone/>
            </a:pPr>
            <a:endParaRPr lang="en-US" sz="2200" dirty="0"/>
          </a:p>
          <a:p>
            <a:endParaRPr lang="en-US" sz="2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2926081"/>
            <a:ext cx="8512629" cy="3931920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274320" indent="-274320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90000"/>
              <a:buFont typeface="Cambria" pitchFamily="18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u="sng" dirty="0"/>
              <a:t>National Power and the Commerce Clause</a:t>
            </a:r>
          </a:p>
          <a:p>
            <a:r>
              <a:rPr lang="en-US" sz="2200" dirty="0"/>
              <a:t>Supreme Court decisions have </a:t>
            </a:r>
            <a:r>
              <a:rPr lang="en-US" sz="2200" b="1" dirty="0">
                <a:solidFill>
                  <a:srgbClr val="FFFF00"/>
                </a:solidFill>
              </a:rPr>
              <a:t>expanded</a:t>
            </a:r>
            <a:r>
              <a:rPr lang="en-US" sz="2200" dirty="0"/>
              <a:t> the constitutional power of the national government to regulate interstate commerce</a:t>
            </a:r>
          </a:p>
          <a:p>
            <a:r>
              <a:rPr lang="en-US" sz="2200" dirty="0"/>
              <a:t>The Court has interpreted the term </a:t>
            </a:r>
            <a:r>
              <a:rPr lang="en-US" sz="2200" b="1" dirty="0">
                <a:solidFill>
                  <a:srgbClr val="FFFF00"/>
                </a:solidFill>
              </a:rPr>
              <a:t>commerce</a:t>
            </a:r>
            <a:r>
              <a:rPr lang="en-US" sz="2200" dirty="0"/>
              <a:t> to mean almost any activity connected with producing, buying, selling, and transporting goods across state lines </a:t>
            </a:r>
          </a:p>
          <a:p>
            <a:r>
              <a:rPr lang="en-US" sz="2200" dirty="0"/>
              <a:t>The Court has also issued few ruling that </a:t>
            </a:r>
            <a:r>
              <a:rPr lang="en-US" sz="2200" b="1" dirty="0">
                <a:solidFill>
                  <a:srgbClr val="FFFF00"/>
                </a:solidFill>
              </a:rPr>
              <a:t>limit</a:t>
            </a:r>
            <a:r>
              <a:rPr lang="en-US" sz="2200" dirty="0"/>
              <a:t> the legislative powers that the commerce clause grants to the federal government</a:t>
            </a:r>
          </a:p>
          <a:p>
            <a:pPr marL="0" indent="0">
              <a:buFont typeface="Arial" pitchFamily="34" charset="0"/>
              <a:buNone/>
            </a:pPr>
            <a:endParaRPr lang="en-US" sz="2200" dirty="0"/>
          </a:p>
          <a:p>
            <a:endParaRPr lang="en-US" sz="2000" dirty="0"/>
          </a:p>
        </p:txBody>
      </p:sp>
      <p:pic>
        <p:nvPicPr>
          <p:cNvPr id="7" name="Picture 6" descr="Imagine waking up each morning to find more money in your bank or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629" y="2926080"/>
            <a:ext cx="3478966" cy="354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2290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363200" cy="53897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19050"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Federalism and Political Parties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27250"/>
            <a:ext cx="8151223" cy="49996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u="sng" dirty="0"/>
              <a:t>Supporters of Stronger State and Local Government Powers</a:t>
            </a:r>
          </a:p>
          <a:p>
            <a:r>
              <a:rPr lang="en-US" sz="2200" dirty="0"/>
              <a:t>21</a:t>
            </a:r>
            <a:r>
              <a:rPr lang="en-US" sz="2200" baseline="30000" dirty="0"/>
              <a:t>st</a:t>
            </a:r>
            <a:r>
              <a:rPr lang="en-US" sz="2200" dirty="0"/>
              <a:t> century </a:t>
            </a:r>
            <a:r>
              <a:rPr lang="en-US" sz="2200" b="1" dirty="0">
                <a:solidFill>
                  <a:srgbClr val="FFFF00"/>
                </a:solidFill>
              </a:rPr>
              <a:t>conservatives</a:t>
            </a:r>
            <a:r>
              <a:rPr lang="en-US" sz="2200" dirty="0"/>
              <a:t> (Republican, Tea Party, libertarians)</a:t>
            </a:r>
          </a:p>
          <a:p>
            <a:r>
              <a:rPr lang="en-US" sz="2200" dirty="0"/>
              <a:t>They believe that the </a:t>
            </a:r>
            <a:r>
              <a:rPr lang="en-US" sz="2200" b="1" dirty="0">
                <a:solidFill>
                  <a:srgbClr val="FFFF00"/>
                </a:solidFill>
              </a:rPr>
              <a:t>10</a:t>
            </a:r>
            <a:r>
              <a:rPr lang="en-US" sz="2200" b="1" baseline="30000" dirty="0">
                <a:solidFill>
                  <a:srgbClr val="FFFF00"/>
                </a:solidFill>
              </a:rPr>
              <a:t>th</a:t>
            </a:r>
            <a:r>
              <a:rPr lang="en-US" sz="2200" dirty="0"/>
              <a:t> amendment sets clear limits on the power of the national government and states have more power</a:t>
            </a:r>
          </a:p>
          <a:p>
            <a:r>
              <a:rPr lang="en-US" sz="2200" dirty="0"/>
              <a:t>They believe that the </a:t>
            </a:r>
            <a:r>
              <a:rPr lang="en-US" sz="2200" b="1" dirty="0">
                <a:solidFill>
                  <a:srgbClr val="FFFF00"/>
                </a:solidFill>
              </a:rPr>
              <a:t>state</a:t>
            </a:r>
            <a:r>
              <a:rPr lang="en-US" sz="2200" dirty="0"/>
              <a:t> and </a:t>
            </a:r>
            <a:r>
              <a:rPr lang="en-US" sz="2200" b="1" dirty="0">
                <a:solidFill>
                  <a:srgbClr val="FFFF00"/>
                </a:solidFill>
              </a:rPr>
              <a:t>local</a:t>
            </a:r>
            <a:r>
              <a:rPr lang="en-US" sz="2200" dirty="0"/>
              <a:t> governments are closer to the people and know how to best help them</a:t>
            </a:r>
          </a:p>
          <a:p>
            <a:r>
              <a:rPr lang="en-US" sz="2200" dirty="0"/>
              <a:t>Tend to use the term </a:t>
            </a:r>
            <a:r>
              <a:rPr lang="en-US" sz="2200" b="1" dirty="0">
                <a:solidFill>
                  <a:srgbClr val="FFFF00"/>
                </a:solidFill>
              </a:rPr>
              <a:t>“big government”</a:t>
            </a:r>
          </a:p>
          <a:p>
            <a:r>
              <a:rPr lang="en-US" sz="2200" dirty="0"/>
              <a:t>They are more likely to </a:t>
            </a:r>
            <a:r>
              <a:rPr lang="en-US" sz="2200" b="1" dirty="0">
                <a:solidFill>
                  <a:srgbClr val="FFFF00"/>
                </a:solidFill>
              </a:rPr>
              <a:t>oppose</a:t>
            </a:r>
            <a:r>
              <a:rPr lang="en-US" sz="2200" dirty="0"/>
              <a:t> broad federal laws and regulations that limit states’ </a:t>
            </a:r>
            <a:r>
              <a:rPr lang="en-US" sz="2200" b="1" dirty="0">
                <a:solidFill>
                  <a:srgbClr val="FFFF00"/>
                </a:solidFill>
              </a:rPr>
              <a:t>authority</a:t>
            </a:r>
            <a:r>
              <a:rPr lang="en-US" sz="2200" dirty="0"/>
              <a:t> to legislate as they wish</a:t>
            </a:r>
          </a:p>
        </p:txBody>
      </p:sp>
      <p:pic>
        <p:nvPicPr>
          <p:cNvPr id="4" name="Picture 3" descr="couldthecivilwarbeprevented - What could have prevented the election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488" y="1653743"/>
            <a:ext cx="3532211" cy="353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594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363200" cy="53897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19050"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Federalism and Political Parties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79501"/>
            <a:ext cx="8151223" cy="460779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u="sng" dirty="0"/>
              <a:t>Supporters of Stronger National Government Powers</a:t>
            </a:r>
          </a:p>
          <a:p>
            <a:r>
              <a:rPr lang="en-US" sz="2200" dirty="0"/>
              <a:t>21</a:t>
            </a:r>
            <a:r>
              <a:rPr lang="en-US" sz="2200" baseline="30000" dirty="0"/>
              <a:t>st</a:t>
            </a:r>
            <a:r>
              <a:rPr lang="en-US" sz="2200" dirty="0"/>
              <a:t> century </a:t>
            </a:r>
            <a:r>
              <a:rPr lang="en-US" sz="2200" b="1" dirty="0">
                <a:solidFill>
                  <a:srgbClr val="FFFF00"/>
                </a:solidFill>
              </a:rPr>
              <a:t>liberals</a:t>
            </a:r>
            <a:r>
              <a:rPr lang="en-US" sz="2200" dirty="0"/>
              <a:t> (Democratic Party and Progressives)</a:t>
            </a:r>
          </a:p>
          <a:p>
            <a:r>
              <a:rPr lang="en-US" sz="2200" dirty="0"/>
              <a:t>They believe that the </a:t>
            </a:r>
            <a:r>
              <a:rPr lang="en-US" sz="2200" b="1" dirty="0">
                <a:solidFill>
                  <a:srgbClr val="FFFF00"/>
                </a:solidFill>
              </a:rPr>
              <a:t>Founders</a:t>
            </a:r>
            <a:r>
              <a:rPr lang="en-US" sz="2200" dirty="0"/>
              <a:t> confirmed that they tended to create a strong national government</a:t>
            </a:r>
          </a:p>
          <a:p>
            <a:r>
              <a:rPr lang="en-US" sz="2200" dirty="0"/>
              <a:t>They use the </a:t>
            </a:r>
            <a:r>
              <a:rPr lang="en-US" sz="2200" b="1" dirty="0">
                <a:solidFill>
                  <a:srgbClr val="FFFF00"/>
                </a:solidFill>
              </a:rPr>
              <a:t>supremacy</a:t>
            </a:r>
            <a:r>
              <a:rPr lang="en-US" sz="2200" dirty="0"/>
              <a:t> clause to argue </a:t>
            </a:r>
            <a:r>
              <a:rPr lang="en-US" sz="2200" dirty="0" err="1"/>
              <a:t>tha</a:t>
            </a:r>
            <a:r>
              <a:rPr lang="en-US" sz="2200" dirty="0"/>
              <a:t> the national government should be supreme in matters of public policy</a:t>
            </a:r>
          </a:p>
          <a:p>
            <a:r>
              <a:rPr lang="en-US" sz="2200" dirty="0"/>
              <a:t>They believe that under the </a:t>
            </a:r>
            <a:r>
              <a:rPr lang="en-US" sz="2200" b="1" dirty="0">
                <a:solidFill>
                  <a:srgbClr val="FFFF00"/>
                </a:solidFill>
              </a:rPr>
              <a:t>elastic</a:t>
            </a:r>
            <a:r>
              <a:rPr lang="en-US" sz="2200" dirty="0"/>
              <a:t> clause the powers expressly delegated to the national government should be expanded</a:t>
            </a:r>
          </a:p>
          <a:p>
            <a:r>
              <a:rPr lang="en-US" sz="2200" dirty="0"/>
              <a:t>They believe that the </a:t>
            </a:r>
            <a:r>
              <a:rPr lang="en-US" sz="2200" b="1" dirty="0">
                <a:solidFill>
                  <a:srgbClr val="FFFF00"/>
                </a:solidFill>
              </a:rPr>
              <a:t>national</a:t>
            </a:r>
            <a:r>
              <a:rPr lang="en-US" sz="2200" dirty="0"/>
              <a:t> government is better equipped to solve some major social and economic problems</a:t>
            </a:r>
          </a:p>
        </p:txBody>
      </p:sp>
      <p:pic>
        <p:nvPicPr>
          <p:cNvPr id="5" name="Picture 4" descr="Democrats announce slate for | Southington Observ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223" y="1680498"/>
            <a:ext cx="3657600" cy="352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4977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363200" cy="53897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19050"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Federalism and Political Participation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09237"/>
            <a:ext cx="7093131" cy="5378499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Federalism</a:t>
            </a:r>
            <a:r>
              <a:rPr lang="en-US" sz="2400" dirty="0"/>
              <a:t> increases opportunities for American citizens to participate in politics</a:t>
            </a:r>
          </a:p>
          <a:p>
            <a:r>
              <a:rPr lang="en-US" sz="2400" dirty="0"/>
              <a:t>American federalism gives citizens many points of access to government and increase their </a:t>
            </a:r>
            <a:r>
              <a:rPr lang="en-US" sz="2400" dirty="0">
                <a:solidFill>
                  <a:srgbClr val="FFFF00"/>
                </a:solidFill>
              </a:rPr>
              <a:t>opportunities</a:t>
            </a:r>
            <a:r>
              <a:rPr lang="en-US" sz="2400" dirty="0"/>
              <a:t> for influencing public policy</a:t>
            </a:r>
          </a:p>
          <a:p>
            <a:r>
              <a:rPr lang="en-US" sz="2400" dirty="0"/>
              <a:t>Citizens may also work with </a:t>
            </a:r>
            <a:r>
              <a:rPr lang="en-US" sz="2400" b="1" dirty="0">
                <a:solidFill>
                  <a:srgbClr val="FFFF00"/>
                </a:solidFill>
              </a:rPr>
              <a:t>special</a:t>
            </a:r>
            <a:r>
              <a:rPr lang="en-US" sz="2400" dirty="0"/>
              <a:t> interest groups to influence national policies and state and local government agencies</a:t>
            </a:r>
          </a:p>
          <a:p>
            <a:r>
              <a:rPr lang="en-US" sz="2400" dirty="0"/>
              <a:t>A related effect of federalism is an </a:t>
            </a:r>
            <a:r>
              <a:rPr lang="en-US" sz="2400" b="1" dirty="0">
                <a:solidFill>
                  <a:srgbClr val="FFFF00"/>
                </a:solidFill>
              </a:rPr>
              <a:t>increased</a:t>
            </a:r>
            <a:r>
              <a:rPr lang="en-US" sz="2400" dirty="0"/>
              <a:t> chance that one’s political participation will have some practical impact on policy</a:t>
            </a:r>
          </a:p>
        </p:txBody>
      </p:sp>
      <p:pic>
        <p:nvPicPr>
          <p:cNvPr id="4" name="Picture 3" descr="Democracy in the United Stat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639" y="2114820"/>
            <a:ext cx="4689565" cy="246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987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363200" cy="53897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19050"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Why Federalism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67060"/>
            <a:ext cx="6713034" cy="5801730"/>
          </a:xfrm>
        </p:spPr>
        <p:txBody>
          <a:bodyPr>
            <a:noAutofit/>
          </a:bodyPr>
          <a:lstStyle/>
          <a:p>
            <a:r>
              <a:rPr lang="en-US" sz="2400" dirty="0"/>
              <a:t>It was a new </a:t>
            </a:r>
            <a:r>
              <a:rPr lang="en-US" sz="2400" b="1" dirty="0">
                <a:solidFill>
                  <a:srgbClr val="FFFF00"/>
                </a:solidFill>
              </a:rPr>
              <a:t>approach</a:t>
            </a:r>
            <a:r>
              <a:rPr lang="en-US" sz="2400" dirty="0"/>
              <a:t> of governing the people</a:t>
            </a:r>
          </a:p>
          <a:p>
            <a:r>
              <a:rPr lang="en-US" sz="2400" b="1" dirty="0">
                <a:solidFill>
                  <a:srgbClr val="FFFF00"/>
                </a:solidFill>
              </a:rPr>
              <a:t>Federalism</a:t>
            </a:r>
            <a:r>
              <a:rPr lang="en-US" sz="2400" dirty="0"/>
              <a:t>-two or more governments exercise power over the same people and the same territory</a:t>
            </a:r>
          </a:p>
          <a:p>
            <a:r>
              <a:rPr lang="en-US" sz="2400" dirty="0"/>
              <a:t>In this system the federal government has some </a:t>
            </a:r>
            <a:r>
              <a:rPr lang="en-US" sz="2400" b="1" dirty="0">
                <a:solidFill>
                  <a:srgbClr val="FFFF00"/>
                </a:solidFill>
              </a:rPr>
              <a:t>special</a:t>
            </a:r>
            <a:r>
              <a:rPr lang="en-US" sz="2400" dirty="0"/>
              <a:t> powers over al citizens </a:t>
            </a:r>
          </a:p>
          <a:p>
            <a:r>
              <a:rPr lang="en-US" sz="2400" dirty="0"/>
              <a:t>The states have certain powers </a:t>
            </a:r>
            <a:r>
              <a:rPr lang="en-US" sz="2400" b="1" dirty="0">
                <a:solidFill>
                  <a:srgbClr val="FFFF00"/>
                </a:solidFill>
              </a:rPr>
              <a:t>reserved</a:t>
            </a:r>
            <a:r>
              <a:rPr lang="en-US" sz="2400" dirty="0"/>
              <a:t> for them</a:t>
            </a:r>
          </a:p>
          <a:p>
            <a:r>
              <a:rPr lang="en-US" sz="2400" dirty="0"/>
              <a:t>They are supposed to </a:t>
            </a:r>
            <a:r>
              <a:rPr lang="en-US" sz="2400" b="1" dirty="0">
                <a:solidFill>
                  <a:srgbClr val="FFFF00"/>
                </a:solidFill>
              </a:rPr>
              <a:t>share</a:t>
            </a:r>
            <a:r>
              <a:rPr lang="en-US" sz="2400" dirty="0"/>
              <a:t> some powers</a:t>
            </a:r>
          </a:p>
          <a:p>
            <a:r>
              <a:rPr lang="en-US" sz="2400" dirty="0"/>
              <a:t>It can end with some </a:t>
            </a:r>
            <a:r>
              <a:rPr lang="en-US" sz="2400" b="1" dirty="0">
                <a:solidFill>
                  <a:srgbClr val="FFFF00"/>
                </a:solidFill>
              </a:rPr>
              <a:t>disagreements</a:t>
            </a:r>
            <a:r>
              <a:rPr lang="en-US" sz="2400" dirty="0"/>
              <a:t> on the right formula for dividing and sharing power</a:t>
            </a:r>
          </a:p>
        </p:txBody>
      </p:sp>
      <p:pic>
        <p:nvPicPr>
          <p:cNvPr id="4" name="Picture 3" descr="Texas Flag - The Best Flag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269" y="269488"/>
            <a:ext cx="2980976" cy="2903422"/>
          </a:xfrm>
          <a:prstGeom prst="rect">
            <a:avLst/>
          </a:prstGeom>
        </p:spPr>
      </p:pic>
      <p:pic>
        <p:nvPicPr>
          <p:cNvPr id="5" name="Picture 4" descr="United States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424" y="3867925"/>
            <a:ext cx="3716027" cy="195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6192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363200" cy="53897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19050"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Federalism in the Constitution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8976"/>
            <a:ext cx="6713034" cy="33193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u="sng" dirty="0"/>
              <a:t>National Powers</a:t>
            </a:r>
          </a:p>
          <a:p>
            <a:r>
              <a:rPr lang="en-US" sz="2400" dirty="0"/>
              <a:t>The Constitution grants both </a:t>
            </a:r>
            <a:r>
              <a:rPr lang="en-US" sz="2400" b="1" dirty="0">
                <a:solidFill>
                  <a:srgbClr val="FFFF00"/>
                </a:solidFill>
              </a:rPr>
              <a:t>expressed</a:t>
            </a:r>
            <a:r>
              <a:rPr lang="en-US" sz="2400" dirty="0"/>
              <a:t> and implied powers to the national government</a:t>
            </a:r>
          </a:p>
          <a:p>
            <a:r>
              <a:rPr lang="en-US" sz="2400" b="1" dirty="0">
                <a:solidFill>
                  <a:srgbClr val="FFFF00"/>
                </a:solidFill>
              </a:rPr>
              <a:t>Expressed</a:t>
            </a:r>
            <a:r>
              <a:rPr lang="en-US" sz="2400" dirty="0"/>
              <a:t> powers (enumerated powers) are those powers directly expressed or stated in the Constitution</a:t>
            </a:r>
          </a:p>
          <a:p>
            <a:r>
              <a:rPr lang="en-US" sz="2400" b="1" dirty="0">
                <a:solidFill>
                  <a:srgbClr val="FFFF00"/>
                </a:solidFill>
              </a:rPr>
              <a:t>Implied</a:t>
            </a:r>
            <a:r>
              <a:rPr lang="en-US" sz="2400" dirty="0"/>
              <a:t> powers are those powers that are not stated specifically in the Constitution</a:t>
            </a:r>
          </a:p>
          <a:p>
            <a:endParaRPr lang="en-US" sz="2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3858322"/>
            <a:ext cx="6865434" cy="2999678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274320" indent="-274320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90000"/>
              <a:buFont typeface="Cambria" pitchFamily="18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u="sng" dirty="0"/>
              <a:t>State and local powers</a:t>
            </a:r>
          </a:p>
          <a:p>
            <a:r>
              <a:rPr lang="en-US" sz="2400" dirty="0"/>
              <a:t>States have </a:t>
            </a:r>
            <a:r>
              <a:rPr lang="en-US" sz="2400" b="1" dirty="0">
                <a:solidFill>
                  <a:srgbClr val="FFFF00"/>
                </a:solidFill>
              </a:rPr>
              <a:t>more</a:t>
            </a:r>
            <a:r>
              <a:rPr lang="en-US" sz="2400" dirty="0"/>
              <a:t> powers</a:t>
            </a:r>
          </a:p>
          <a:p>
            <a:r>
              <a:rPr lang="en-US" sz="2400" dirty="0"/>
              <a:t>The Constitution says that states will have any powers not </a:t>
            </a:r>
            <a:r>
              <a:rPr lang="en-US" sz="2400" b="1" dirty="0">
                <a:solidFill>
                  <a:srgbClr val="FFFF00"/>
                </a:solidFill>
              </a:rPr>
              <a:t>delegated</a:t>
            </a:r>
            <a:r>
              <a:rPr lang="en-US" sz="2400" dirty="0"/>
              <a:t> to the national government (Reserved Powers)</a:t>
            </a:r>
          </a:p>
          <a:p>
            <a:r>
              <a:rPr lang="en-US" sz="2400" dirty="0"/>
              <a:t>Powers include:  conduct </a:t>
            </a:r>
            <a:r>
              <a:rPr lang="en-US" sz="2400" b="1" dirty="0">
                <a:solidFill>
                  <a:srgbClr val="FFFF00"/>
                </a:solidFill>
              </a:rPr>
              <a:t>elections</a:t>
            </a:r>
            <a:r>
              <a:rPr lang="en-US" sz="2400" dirty="0"/>
              <a:t>, education, </a:t>
            </a:r>
            <a:r>
              <a:rPr lang="en-US" sz="2400" b="1" dirty="0">
                <a:solidFill>
                  <a:srgbClr val="FFFF00"/>
                </a:solidFill>
              </a:rPr>
              <a:t>regulated</a:t>
            </a:r>
            <a:r>
              <a:rPr lang="en-US" sz="2400" dirty="0"/>
              <a:t> business and trade within the state</a:t>
            </a:r>
          </a:p>
        </p:txBody>
      </p:sp>
      <p:pic>
        <p:nvPicPr>
          <p:cNvPr id="8" name="Picture 7" descr="Budgets, Budgets, Budgets …. A Congressional Budget Idea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703" y="1159961"/>
            <a:ext cx="4818877" cy="2262778"/>
          </a:xfrm>
          <a:prstGeom prst="rect">
            <a:avLst/>
          </a:prstGeom>
        </p:spPr>
      </p:pic>
      <p:pic>
        <p:nvPicPr>
          <p:cNvPr id="9" name="Picture 8" descr="File:Texas State Capitol building-close oblique view.JPG - Wikimedia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424" y="3945080"/>
            <a:ext cx="3482734" cy="291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3516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363200" cy="53897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19050"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Federalism in the Constitution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8976"/>
            <a:ext cx="8147360" cy="25527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u="sng" dirty="0"/>
              <a:t>Concurrent Powers</a:t>
            </a:r>
          </a:p>
          <a:p>
            <a:r>
              <a:rPr lang="en-US" sz="2400" dirty="0"/>
              <a:t>Shared powers between the </a:t>
            </a:r>
            <a:r>
              <a:rPr lang="en-US" sz="2400" b="1" dirty="0">
                <a:solidFill>
                  <a:srgbClr val="FFFF00"/>
                </a:solidFill>
              </a:rPr>
              <a:t>federal</a:t>
            </a:r>
            <a:r>
              <a:rPr lang="en-US" sz="2400" dirty="0"/>
              <a:t> government and state government</a:t>
            </a:r>
          </a:p>
          <a:p>
            <a:r>
              <a:rPr lang="en-US" sz="2400" dirty="0"/>
              <a:t>Each level of government </a:t>
            </a:r>
            <a:r>
              <a:rPr lang="en-US" sz="2400" b="1" dirty="0">
                <a:solidFill>
                  <a:srgbClr val="FFFF00"/>
                </a:solidFill>
              </a:rPr>
              <a:t>operates</a:t>
            </a:r>
            <a:r>
              <a:rPr lang="en-US" sz="2400" dirty="0"/>
              <a:t> independently</a:t>
            </a:r>
          </a:p>
          <a:p>
            <a:r>
              <a:rPr lang="en-US" sz="2400" dirty="0"/>
              <a:t>State actions must not </a:t>
            </a:r>
            <a:r>
              <a:rPr lang="en-US" sz="2400" b="1" dirty="0">
                <a:solidFill>
                  <a:srgbClr val="FFFF00"/>
                </a:solidFill>
              </a:rPr>
              <a:t>conflict</a:t>
            </a:r>
            <a:r>
              <a:rPr lang="en-US" sz="2400" dirty="0"/>
              <a:t> with any national laws</a:t>
            </a:r>
          </a:p>
          <a:p>
            <a:endParaRPr lang="en-US" sz="2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-1" y="2899317"/>
            <a:ext cx="7694341" cy="3958683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274320" indent="-274320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90000"/>
              <a:buFont typeface="Cambria" pitchFamily="18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u="sng" dirty="0"/>
              <a:t>Denied Powers</a:t>
            </a:r>
          </a:p>
          <a:p>
            <a:r>
              <a:rPr lang="en-US" sz="2400" dirty="0"/>
              <a:t>The Constitution </a:t>
            </a:r>
            <a:r>
              <a:rPr lang="en-US" sz="2400" b="1" dirty="0">
                <a:solidFill>
                  <a:srgbClr val="FFFF00"/>
                </a:solidFill>
              </a:rPr>
              <a:t>denies</a:t>
            </a:r>
            <a:r>
              <a:rPr lang="en-US" sz="2400" dirty="0"/>
              <a:t> power to all levels of government</a:t>
            </a:r>
          </a:p>
          <a:p>
            <a:r>
              <a:rPr lang="en-US" sz="2400" dirty="0"/>
              <a:t>Neither government can:</a:t>
            </a:r>
          </a:p>
          <a:p>
            <a:pPr lvl="1"/>
            <a:r>
              <a:rPr lang="en-US" sz="2000" dirty="0"/>
              <a:t>Pass </a:t>
            </a:r>
            <a:r>
              <a:rPr lang="en-US" sz="2000" b="1" dirty="0">
                <a:solidFill>
                  <a:srgbClr val="FFFF00"/>
                </a:solidFill>
              </a:rPr>
              <a:t>retroactive</a:t>
            </a:r>
            <a:r>
              <a:rPr lang="en-US" sz="2000" dirty="0"/>
              <a:t> laws (punish actions before law passed)</a:t>
            </a:r>
          </a:p>
          <a:p>
            <a:pPr lvl="1"/>
            <a:r>
              <a:rPr lang="en-US" sz="2000" dirty="0"/>
              <a:t>Tax exports</a:t>
            </a:r>
          </a:p>
          <a:p>
            <a:pPr lvl="1"/>
            <a:r>
              <a:rPr lang="en-US" sz="2000" dirty="0"/>
              <a:t>Hold or </a:t>
            </a:r>
            <a:r>
              <a:rPr lang="en-US" sz="2000" b="1" dirty="0">
                <a:solidFill>
                  <a:srgbClr val="FFFF00"/>
                </a:solidFill>
              </a:rPr>
              <a:t>sentence</a:t>
            </a:r>
            <a:r>
              <a:rPr lang="en-US" sz="2000" dirty="0"/>
              <a:t> a person to jail without fair trial</a:t>
            </a:r>
          </a:p>
          <a:p>
            <a:pPr lvl="1"/>
            <a:r>
              <a:rPr lang="en-US" sz="2000" dirty="0"/>
              <a:t>Pass any law that violates the Constitution</a:t>
            </a:r>
          </a:p>
          <a:p>
            <a:pPr lvl="1"/>
            <a:r>
              <a:rPr lang="en-US" sz="2000" dirty="0"/>
              <a:t>Grant tiles of </a:t>
            </a:r>
            <a:r>
              <a:rPr lang="en-US" sz="2000" b="1" dirty="0">
                <a:solidFill>
                  <a:srgbClr val="FFFF00"/>
                </a:solidFill>
              </a:rPr>
              <a:t>nobility</a:t>
            </a:r>
          </a:p>
        </p:txBody>
      </p:sp>
      <p:pic>
        <p:nvPicPr>
          <p:cNvPr id="4" name="Picture 3" descr="Concurrent powers are those powers which are given both to th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360" y="538976"/>
            <a:ext cx="2476500" cy="2552700"/>
          </a:xfrm>
          <a:prstGeom prst="rect">
            <a:avLst/>
          </a:prstGeom>
        </p:spPr>
      </p:pic>
      <p:pic>
        <p:nvPicPr>
          <p:cNvPr id="5" name="Picture 4" descr="... to GRANT the sealing of the servicers portfolios was just DENIED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187" y="3988122"/>
            <a:ext cx="4181856" cy="22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9721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363200" cy="53897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19050"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Federalism in the Constitution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361" y="1471032"/>
            <a:ext cx="6389649" cy="448371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u="sng" dirty="0"/>
              <a:t>The Supremacy Clause</a:t>
            </a:r>
          </a:p>
          <a:p>
            <a:r>
              <a:rPr lang="en-US" sz="2400" dirty="0"/>
              <a:t>Article </a:t>
            </a:r>
            <a:r>
              <a:rPr lang="en-US" sz="2400" b="1" dirty="0">
                <a:solidFill>
                  <a:srgbClr val="FFFF00"/>
                </a:solidFill>
              </a:rPr>
              <a:t>VI</a:t>
            </a:r>
            <a:r>
              <a:rPr lang="en-US" sz="2400" dirty="0"/>
              <a:t> makes the acts and treaties of the United States supreme</a:t>
            </a:r>
          </a:p>
          <a:p>
            <a:r>
              <a:rPr lang="en-US" sz="2400" dirty="0"/>
              <a:t>No </a:t>
            </a:r>
            <a:r>
              <a:rPr lang="en-US" sz="2400" b="1" dirty="0">
                <a:solidFill>
                  <a:srgbClr val="FFFF00"/>
                </a:solidFill>
              </a:rPr>
              <a:t>state</a:t>
            </a:r>
            <a:r>
              <a:rPr lang="en-US" sz="2400" dirty="0"/>
              <a:t> law or state constitution may conflict with any form of </a:t>
            </a:r>
            <a:r>
              <a:rPr lang="en-US" sz="2400" b="1" dirty="0">
                <a:solidFill>
                  <a:srgbClr val="FFFF00"/>
                </a:solidFill>
              </a:rPr>
              <a:t>national</a:t>
            </a:r>
            <a:r>
              <a:rPr lang="en-US" sz="2400" dirty="0"/>
              <a:t> law</a:t>
            </a:r>
          </a:p>
          <a:p>
            <a:r>
              <a:rPr lang="en-US" sz="2400" dirty="0"/>
              <a:t>Local </a:t>
            </a:r>
            <a:r>
              <a:rPr lang="en-US" sz="2400" b="1" dirty="0">
                <a:solidFill>
                  <a:srgbClr val="FFFF00"/>
                </a:solidFill>
              </a:rPr>
              <a:t>governments</a:t>
            </a:r>
            <a:r>
              <a:rPr lang="en-US" sz="2400" dirty="0"/>
              <a:t> can not come into conflict with their own state </a:t>
            </a:r>
            <a:r>
              <a:rPr lang="en-US" sz="2400" b="1" dirty="0">
                <a:solidFill>
                  <a:srgbClr val="FFFF00"/>
                </a:solidFill>
              </a:rPr>
              <a:t>constitution</a:t>
            </a:r>
            <a:r>
              <a:rPr lang="en-US" sz="2400" dirty="0"/>
              <a:t> as well as the federal government</a:t>
            </a:r>
          </a:p>
          <a:p>
            <a:endParaRPr lang="en-US" sz="2400" dirty="0"/>
          </a:p>
        </p:txBody>
      </p:sp>
      <p:pic>
        <p:nvPicPr>
          <p:cNvPr id="7" name="Picture 6" descr="State enumeration rights apply as long as the constitution doesn’t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591" y="2051004"/>
            <a:ext cx="523875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3849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2:  Relations between the National and State governments</a:t>
            </a:r>
          </a:p>
        </p:txBody>
      </p:sp>
      <p:pic>
        <p:nvPicPr>
          <p:cNvPr id="3" name="Picture 2" descr="Federalism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90" y="1873405"/>
            <a:ext cx="6646127" cy="498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345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363200" cy="53897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19050"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Guarantees to and Obligations of the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361" y="538976"/>
            <a:ext cx="6694230" cy="63190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u="sng" dirty="0"/>
              <a:t>Republican Form of Government and Protection</a:t>
            </a:r>
          </a:p>
          <a:p>
            <a:r>
              <a:rPr lang="en-US" sz="2400" dirty="0"/>
              <a:t>The national government must guarantee each state a </a:t>
            </a:r>
            <a:r>
              <a:rPr lang="en-US" sz="2400" b="1" dirty="0">
                <a:solidFill>
                  <a:srgbClr val="FFFF00"/>
                </a:solidFill>
              </a:rPr>
              <a:t>republican</a:t>
            </a:r>
            <a:r>
              <a:rPr lang="en-US" sz="2400" dirty="0"/>
              <a:t> form of government </a:t>
            </a:r>
          </a:p>
          <a:p>
            <a:r>
              <a:rPr lang="en-US" sz="2400" dirty="0"/>
              <a:t>Voters must hold </a:t>
            </a:r>
            <a:r>
              <a:rPr lang="en-US" sz="2400" b="1" dirty="0">
                <a:solidFill>
                  <a:srgbClr val="FFFF00"/>
                </a:solidFill>
              </a:rPr>
              <a:t>sovereign</a:t>
            </a:r>
            <a:r>
              <a:rPr lang="en-US" sz="2400" dirty="0"/>
              <a:t> power</a:t>
            </a:r>
          </a:p>
          <a:p>
            <a:r>
              <a:rPr lang="en-US" sz="2400" dirty="0"/>
              <a:t>The national government must </a:t>
            </a:r>
            <a:r>
              <a:rPr lang="en-US" sz="2400" b="1" dirty="0">
                <a:solidFill>
                  <a:srgbClr val="FFFF00"/>
                </a:solidFill>
              </a:rPr>
              <a:t>protect</a:t>
            </a:r>
            <a:r>
              <a:rPr lang="en-US" sz="2400" dirty="0"/>
              <a:t> states from invasion and unrest within the United States, or attacks by </a:t>
            </a:r>
            <a:r>
              <a:rPr lang="en-US" sz="2400" b="1" dirty="0">
                <a:solidFill>
                  <a:srgbClr val="FFFF00"/>
                </a:solidFill>
              </a:rPr>
              <a:t>foreign</a:t>
            </a:r>
            <a:r>
              <a:rPr lang="en-US" sz="2400" dirty="0"/>
              <a:t> power</a:t>
            </a:r>
          </a:p>
          <a:p>
            <a:r>
              <a:rPr lang="en-US" sz="2400" dirty="0"/>
              <a:t>Congress has given the </a:t>
            </a:r>
            <a:r>
              <a:rPr lang="en-US" sz="2400" b="1" dirty="0">
                <a:solidFill>
                  <a:srgbClr val="FFFF00"/>
                </a:solidFill>
              </a:rPr>
              <a:t>president</a:t>
            </a:r>
            <a:r>
              <a:rPr lang="en-US" sz="2400" dirty="0"/>
              <a:t> authority to send federal troops to a state where there is civil unrest and the </a:t>
            </a:r>
            <a:r>
              <a:rPr lang="en-US" sz="2400" b="1" dirty="0">
                <a:solidFill>
                  <a:srgbClr val="FFFF00"/>
                </a:solidFill>
              </a:rPr>
              <a:t>governor</a:t>
            </a:r>
            <a:r>
              <a:rPr lang="en-US" sz="2400" dirty="0"/>
              <a:t> or state legislature has requested help</a:t>
            </a:r>
          </a:p>
          <a:p>
            <a:r>
              <a:rPr lang="en-US" sz="2400" dirty="0"/>
              <a:t>The president can send troops in to a state that </a:t>
            </a:r>
            <a:r>
              <a:rPr lang="en-US" sz="2400" b="1" dirty="0">
                <a:solidFill>
                  <a:srgbClr val="FFFF00"/>
                </a:solidFill>
              </a:rPr>
              <a:t>violate</a:t>
            </a:r>
            <a:r>
              <a:rPr lang="en-US" sz="2400" dirty="0"/>
              <a:t> federal laws</a:t>
            </a:r>
          </a:p>
          <a:p>
            <a:r>
              <a:rPr lang="en-US" sz="2400" dirty="0"/>
              <a:t>The national government can also </a:t>
            </a:r>
            <a:r>
              <a:rPr lang="en-US" sz="2400" b="1" dirty="0">
                <a:solidFill>
                  <a:srgbClr val="FFFF00"/>
                </a:solidFill>
              </a:rPr>
              <a:t>intervene</a:t>
            </a:r>
            <a:r>
              <a:rPr lang="en-US" sz="2400" dirty="0"/>
              <a:t> in the aftermath of a natural disaster </a:t>
            </a:r>
          </a:p>
          <a:p>
            <a:endParaRPr lang="en-US" sz="2400" dirty="0"/>
          </a:p>
        </p:txBody>
      </p:sp>
      <p:pic>
        <p:nvPicPr>
          <p:cNvPr id="5" name="Picture 4" descr="... : THE LITTLE ROCK NINE -- COURAGE IN THE PURSUIT OF EQUAL EDUCATI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591" y="985293"/>
            <a:ext cx="5331320" cy="2868250"/>
          </a:xfrm>
          <a:prstGeom prst="rect">
            <a:avLst/>
          </a:prstGeom>
        </p:spPr>
      </p:pic>
      <p:pic>
        <p:nvPicPr>
          <p:cNvPr id="6" name="Picture 5" descr="Walking Through the Valley..: The Stand in the Statehouse Door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664" y="4059589"/>
            <a:ext cx="4231469" cy="279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8702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363200" cy="53897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19050"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Guarantees to and Obligations of the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360" y="538976"/>
            <a:ext cx="7867981" cy="63190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u="sng" dirty="0"/>
              <a:t>Territorial Integrity and Admission of New States</a:t>
            </a:r>
          </a:p>
          <a:p>
            <a:r>
              <a:rPr lang="en-US" sz="2400" dirty="0"/>
              <a:t>Article </a:t>
            </a:r>
            <a:r>
              <a:rPr lang="en-US" sz="2400" b="1" dirty="0">
                <a:solidFill>
                  <a:srgbClr val="FFFF00"/>
                </a:solidFill>
              </a:rPr>
              <a:t>IV</a:t>
            </a:r>
            <a:r>
              <a:rPr lang="en-US" sz="2400" dirty="0"/>
              <a:t>, Section </a:t>
            </a:r>
            <a:r>
              <a:rPr lang="en-US" sz="2400" b="1" dirty="0">
                <a:solidFill>
                  <a:srgbClr val="FFFF00"/>
                </a:solidFill>
              </a:rPr>
              <a:t>3</a:t>
            </a:r>
            <a:r>
              <a:rPr lang="en-US" sz="2400" dirty="0"/>
              <a:t> says that the national government has the duty to respect the territorial </a:t>
            </a:r>
            <a:r>
              <a:rPr lang="en-US" sz="2400" b="1" dirty="0">
                <a:solidFill>
                  <a:srgbClr val="FFFF00"/>
                </a:solidFill>
              </a:rPr>
              <a:t>integrity</a:t>
            </a:r>
            <a:r>
              <a:rPr lang="en-US" sz="2400" dirty="0"/>
              <a:t> of each state</a:t>
            </a:r>
          </a:p>
          <a:p>
            <a:r>
              <a:rPr lang="en-US" sz="2400" dirty="0"/>
              <a:t>The Constitution also gives Congress to pass laws that allow new </a:t>
            </a:r>
            <a:r>
              <a:rPr lang="en-US" sz="2400" b="1" dirty="0">
                <a:solidFill>
                  <a:srgbClr val="FFFF00"/>
                </a:solidFill>
              </a:rPr>
              <a:t>states</a:t>
            </a:r>
            <a:r>
              <a:rPr lang="en-US" sz="2400" dirty="0"/>
              <a:t> to join the nation</a:t>
            </a:r>
          </a:p>
          <a:p>
            <a:r>
              <a:rPr lang="en-US" sz="2400" dirty="0"/>
              <a:t>Like all other laws, the </a:t>
            </a:r>
            <a:r>
              <a:rPr lang="en-US" sz="2400" b="1" dirty="0">
                <a:solidFill>
                  <a:srgbClr val="FFFF00"/>
                </a:solidFill>
              </a:rPr>
              <a:t>admission</a:t>
            </a:r>
            <a:r>
              <a:rPr lang="en-US" sz="2400" dirty="0"/>
              <a:t> of new states is subject to presidential veto</a:t>
            </a:r>
          </a:p>
          <a:p>
            <a:r>
              <a:rPr lang="en-US" sz="2400" dirty="0"/>
              <a:t>Before a </a:t>
            </a:r>
            <a:r>
              <a:rPr lang="en-US" sz="2400" b="1" dirty="0">
                <a:solidFill>
                  <a:srgbClr val="FFFF00"/>
                </a:solidFill>
              </a:rPr>
              <a:t>territory</a:t>
            </a:r>
            <a:r>
              <a:rPr lang="en-US" sz="2400" dirty="0"/>
              <a:t> can become a state, Congress must pass an enabling act, so the </a:t>
            </a:r>
            <a:r>
              <a:rPr lang="en-US" sz="2400" b="1" dirty="0">
                <a:solidFill>
                  <a:srgbClr val="FFFF00"/>
                </a:solidFill>
              </a:rPr>
              <a:t>territory</a:t>
            </a:r>
            <a:r>
              <a:rPr lang="en-US" sz="2400" dirty="0"/>
              <a:t> can develop a constitution</a:t>
            </a:r>
          </a:p>
          <a:p>
            <a:r>
              <a:rPr lang="en-US" sz="2400" dirty="0"/>
              <a:t>Once the constitution is approved by </a:t>
            </a:r>
            <a:r>
              <a:rPr lang="en-US" sz="2400" b="1" dirty="0">
                <a:solidFill>
                  <a:srgbClr val="FFFF00"/>
                </a:solidFill>
              </a:rPr>
              <a:t>popular</a:t>
            </a:r>
            <a:r>
              <a:rPr lang="en-US" sz="2400" dirty="0"/>
              <a:t> vote in the territory, Congress then votes on whether or not to accept the proposal</a:t>
            </a:r>
          </a:p>
          <a:p>
            <a:endParaRPr lang="en-US" sz="2400" dirty="0"/>
          </a:p>
        </p:txBody>
      </p:sp>
      <p:pic>
        <p:nvPicPr>
          <p:cNvPr id="4" name="Picture 3" descr="espanolparanegocios - Costa Rica y Panama-Las empresa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381" y="2914477"/>
            <a:ext cx="4223657" cy="185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8457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d Radial 16x9">
  <a:themeElements>
    <a:clrScheme name="RedRadial_16x9">
      <a:dk1>
        <a:sysClr val="windowText" lastClr="000000"/>
      </a:dk1>
      <a:lt1>
        <a:sysClr val="window" lastClr="FFFFFF"/>
      </a:lt1>
      <a:dk2>
        <a:srgbClr val="960000"/>
      </a:dk2>
      <a:lt2>
        <a:srgbClr val="BCB49E"/>
      </a:lt2>
      <a:accent1>
        <a:srgbClr val="DDA859"/>
      </a:accent1>
      <a:accent2>
        <a:srgbClr val="968A68"/>
      </a:accent2>
      <a:accent3>
        <a:srgbClr val="D3432B"/>
      </a:accent3>
      <a:accent4>
        <a:srgbClr val="BD9B47"/>
      </a:accent4>
      <a:accent5>
        <a:srgbClr val="618F91"/>
      </a:accent5>
      <a:accent6>
        <a:srgbClr val="DD7323"/>
      </a:accent6>
      <a:hlink>
        <a:srgbClr val="DDA859"/>
      </a:hlink>
      <a:folHlink>
        <a:srgbClr val="968A68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80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1737</Words>
  <Application>Microsoft Office PowerPoint</Application>
  <PresentationFormat>Widescreen</PresentationFormat>
  <Paragraphs>159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Cambria</vt:lpstr>
      <vt:lpstr>Office Theme</vt:lpstr>
      <vt:lpstr>Red Radial 16x9</vt:lpstr>
      <vt:lpstr>Foundations of Government</vt:lpstr>
      <vt:lpstr>Lesson 1:  Dividing and Sharing Power</vt:lpstr>
      <vt:lpstr>Why Federalism</vt:lpstr>
      <vt:lpstr>Federalism in the Constitution</vt:lpstr>
      <vt:lpstr>Federalism in the Constitution</vt:lpstr>
      <vt:lpstr>Federalism in the Constitution</vt:lpstr>
      <vt:lpstr>Lesson 2:  Relations between the National and State governments</vt:lpstr>
      <vt:lpstr>Guarantees to and Obligations of the states</vt:lpstr>
      <vt:lpstr>Guarantees to and Obligations of the states</vt:lpstr>
      <vt:lpstr>Guarantees to and Obligations of the states</vt:lpstr>
      <vt:lpstr>Federal Aid and Mandates</vt:lpstr>
      <vt:lpstr>Federal Aid and Mandates</vt:lpstr>
      <vt:lpstr>Conflicts</vt:lpstr>
      <vt:lpstr>Lesson 3:  State Powers and Interstate Relations</vt:lpstr>
      <vt:lpstr>State Powers</vt:lpstr>
      <vt:lpstr>State Powers</vt:lpstr>
      <vt:lpstr>State Powers</vt:lpstr>
      <vt:lpstr>Relations Among States</vt:lpstr>
      <vt:lpstr>Relations Among States</vt:lpstr>
      <vt:lpstr>Relations Among States</vt:lpstr>
      <vt:lpstr>Lesson 4:  Differing Views about Federalism</vt:lpstr>
      <vt:lpstr>Federalism and Public Policy</vt:lpstr>
      <vt:lpstr>Relations Among States</vt:lpstr>
      <vt:lpstr>Federalism and Political Parties</vt:lpstr>
      <vt:lpstr>Federalism and Political Parties</vt:lpstr>
      <vt:lpstr>Federalism and Political Participation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Foundations of Government</dc:title>
  <dc:creator>Brian Brown</dc:creator>
  <cp:lastModifiedBy>Brian Brown</cp:lastModifiedBy>
  <cp:revision>16</cp:revision>
  <dcterms:created xsi:type="dcterms:W3CDTF">2016-08-15T00:18:43Z</dcterms:created>
  <dcterms:modified xsi:type="dcterms:W3CDTF">2016-08-15T05:34:44Z</dcterms:modified>
</cp:coreProperties>
</file>