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58" r:id="rId11"/>
    <p:sldId id="259" r:id="rId12"/>
    <p:sldId id="260" r:id="rId13"/>
    <p:sldId id="26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120" y="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8/13/2016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8/13/2016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87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2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1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0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59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96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8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09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3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9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8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80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7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38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66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98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92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96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2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3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17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8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3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1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5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0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38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9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3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EB10-F16C-47B4-9B56-A6BFB2460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1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8/13/2016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29iMTVjUsoK8wM&amp;tbnid=0joW1Ir6AqlNvM:&amp;ved=0CAUQjRw&amp;url=http://www.villageofalsip.org/Ordinances.htm&amp;ei=vbnEUbZ6iNj1BMHigbAG&amp;bvm=bv.48293060,d.dmQ&amp;psig=AFQjCNGUHPrafFGs2S1m8mvXVLAF9vUnOw&amp;ust=137193347167160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US Constitution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Foundations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86060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Legislative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7389813" cy="3810000"/>
          </a:xfrm>
        </p:spPr>
        <p:txBody>
          <a:bodyPr>
            <a:noAutofit/>
          </a:bodyPr>
          <a:lstStyle/>
          <a:p>
            <a:r>
              <a:rPr lang="en-US" sz="2400" dirty="0"/>
              <a:t>Role is to make the </a:t>
            </a:r>
            <a:r>
              <a:rPr lang="en-US" sz="2400" b="1" dirty="0">
                <a:solidFill>
                  <a:srgbClr val="FFFF00"/>
                </a:solidFill>
              </a:rPr>
              <a:t>laws</a:t>
            </a:r>
          </a:p>
          <a:p>
            <a:r>
              <a:rPr lang="en-US" sz="2400" dirty="0"/>
              <a:t>It is divided up into </a:t>
            </a:r>
            <a:r>
              <a:rPr lang="en-US" sz="2400" b="1" dirty="0">
                <a:solidFill>
                  <a:srgbClr val="FFFF00"/>
                </a:solidFill>
              </a:rPr>
              <a:t>two</a:t>
            </a:r>
            <a:r>
              <a:rPr lang="en-US" sz="2400" dirty="0"/>
              <a:t> houses</a:t>
            </a:r>
          </a:p>
          <a:p>
            <a:pPr lvl="1"/>
            <a:r>
              <a:rPr lang="en-US" sz="2000" dirty="0"/>
              <a:t>House of Representatives</a:t>
            </a:r>
          </a:p>
          <a:p>
            <a:pPr lvl="1"/>
            <a:r>
              <a:rPr lang="en-US" sz="2000" dirty="0"/>
              <a:t>Senate</a:t>
            </a:r>
          </a:p>
          <a:p>
            <a:pPr lvl="1"/>
            <a:endParaRPr lang="en-US" sz="2000" dirty="0"/>
          </a:p>
          <a:p>
            <a:pPr marL="0" lvl="1" indent="0">
              <a:buFont typeface="Arial" panose="020B0604020202020204" pitchFamily="34" charset="0"/>
              <a:buChar char="•"/>
            </a:pPr>
            <a:r>
              <a:rPr lang="en-US" dirty="0"/>
              <a:t> The House of Representatives is determined by state </a:t>
            </a:r>
            <a:r>
              <a:rPr lang="en-US" b="1" dirty="0">
                <a:solidFill>
                  <a:srgbClr val="FFFF00"/>
                </a:solidFill>
              </a:rPr>
              <a:t>population</a:t>
            </a:r>
          </a:p>
          <a:p>
            <a:pPr marL="0" lvl="1" indent="0">
              <a:buFont typeface="Arial" panose="020B0604020202020204" pitchFamily="34" charset="0"/>
              <a:buChar char="•"/>
            </a:pPr>
            <a:r>
              <a:rPr lang="en-US" dirty="0"/>
              <a:t>The Senate each state can only send </a:t>
            </a:r>
            <a:r>
              <a:rPr lang="en-US" b="1" dirty="0">
                <a:solidFill>
                  <a:srgbClr val="FFFF00"/>
                </a:solidFill>
              </a:rPr>
              <a:t>two</a:t>
            </a:r>
          </a:p>
        </p:txBody>
      </p:sp>
      <p:pic>
        <p:nvPicPr>
          <p:cNvPr id="5" name="Picture 4" descr="... to Joint Session of Congress.jp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78" y="0"/>
            <a:ext cx="5635647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Legislative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6" y="1066800"/>
            <a:ext cx="7389813" cy="541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Enumerated and Express Powers</a:t>
            </a:r>
          </a:p>
          <a:p>
            <a:r>
              <a:rPr lang="en-US" sz="2400" dirty="0"/>
              <a:t>The powers of Congress are listed under </a:t>
            </a:r>
            <a:r>
              <a:rPr lang="en-US" sz="2400" b="1" dirty="0">
                <a:solidFill>
                  <a:srgbClr val="FFFF00"/>
                </a:solidFill>
              </a:rPr>
              <a:t>Article 1</a:t>
            </a:r>
            <a:r>
              <a:rPr lang="en-US" sz="2400" dirty="0"/>
              <a:t>, Section 8 in the Constitution</a:t>
            </a:r>
          </a:p>
          <a:p>
            <a:r>
              <a:rPr lang="en-US" sz="2400" dirty="0"/>
              <a:t>Enumerated powers are listed powers that Congress have, such as:</a:t>
            </a:r>
          </a:p>
          <a:p>
            <a:pPr lvl="1"/>
            <a:r>
              <a:rPr lang="en-US" sz="2000" dirty="0"/>
              <a:t>Power to </a:t>
            </a:r>
            <a:r>
              <a:rPr lang="en-US" sz="2000" b="1" dirty="0">
                <a:solidFill>
                  <a:srgbClr val="FFFF00"/>
                </a:solidFill>
              </a:rPr>
              <a:t>levy</a:t>
            </a:r>
            <a:r>
              <a:rPr lang="en-US" sz="2000" dirty="0"/>
              <a:t> taxes</a:t>
            </a:r>
          </a:p>
          <a:p>
            <a:pPr lvl="1"/>
            <a:r>
              <a:rPr lang="en-US" sz="2000" dirty="0"/>
              <a:t>Borrow </a:t>
            </a:r>
            <a:r>
              <a:rPr lang="en-US" sz="2000" b="1" dirty="0">
                <a:solidFill>
                  <a:srgbClr val="FFFF00"/>
                </a:solidFill>
              </a:rPr>
              <a:t>money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Coin</a:t>
            </a:r>
            <a:r>
              <a:rPr lang="en-US" sz="2000" dirty="0"/>
              <a:t> money</a:t>
            </a:r>
          </a:p>
          <a:p>
            <a:pPr lvl="1"/>
            <a:r>
              <a:rPr lang="en-US" sz="2000" dirty="0"/>
              <a:t>Punish </a:t>
            </a:r>
            <a:r>
              <a:rPr lang="en-US" sz="2000" b="1" dirty="0">
                <a:solidFill>
                  <a:srgbClr val="FFFF00"/>
                </a:solidFill>
              </a:rPr>
              <a:t>counterfeiting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Regulate</a:t>
            </a:r>
            <a:r>
              <a:rPr lang="en-US" sz="2000" dirty="0"/>
              <a:t> commerce</a:t>
            </a:r>
          </a:p>
          <a:p>
            <a:pPr lvl="1"/>
            <a:r>
              <a:rPr lang="en-US" sz="2000" dirty="0"/>
              <a:t>Make laws for national defense (example: declare war)</a:t>
            </a:r>
          </a:p>
          <a:p>
            <a:pPr lvl="1"/>
            <a:r>
              <a:rPr lang="en-US" sz="2000" dirty="0"/>
              <a:t>They can also naturalize citizens</a:t>
            </a:r>
          </a:p>
          <a:p>
            <a:pPr lvl="1"/>
            <a:r>
              <a:rPr lang="en-US" sz="2000" dirty="0"/>
              <a:t>Establish post offices &amp; courts</a:t>
            </a:r>
          </a:p>
        </p:txBody>
      </p:sp>
      <p:pic>
        <p:nvPicPr>
          <p:cNvPr id="5" name="Picture 4" descr="File:US Congress 02.jp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1981200"/>
            <a:ext cx="4111752" cy="30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8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Executive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816100"/>
            <a:ext cx="8061036" cy="3657600"/>
          </a:xfrm>
        </p:spPr>
        <p:txBody>
          <a:bodyPr>
            <a:noAutofit/>
          </a:bodyPr>
          <a:lstStyle/>
          <a:p>
            <a:r>
              <a:rPr lang="en-US" sz="2400" dirty="0"/>
              <a:t>The President is the head of the </a:t>
            </a:r>
            <a:r>
              <a:rPr lang="en-US" sz="2400" b="1" dirty="0">
                <a:solidFill>
                  <a:srgbClr val="FFFF00"/>
                </a:solidFill>
              </a:rPr>
              <a:t>executive</a:t>
            </a:r>
            <a:r>
              <a:rPr lang="en-US" sz="2400" dirty="0"/>
              <a:t> branch</a:t>
            </a:r>
          </a:p>
          <a:p>
            <a:r>
              <a:rPr lang="en-US" sz="2400" dirty="0"/>
              <a:t>The executive branches job is to </a:t>
            </a:r>
            <a:r>
              <a:rPr lang="en-US" sz="2400" b="1" dirty="0">
                <a:solidFill>
                  <a:srgbClr val="FFFF00"/>
                </a:solidFill>
              </a:rPr>
              <a:t>enforce</a:t>
            </a:r>
            <a:r>
              <a:rPr lang="en-US" sz="2400" dirty="0"/>
              <a:t> the laws passed by Congress</a:t>
            </a:r>
          </a:p>
          <a:p>
            <a:r>
              <a:rPr lang="en-US" sz="2400" dirty="0"/>
              <a:t>There are </a:t>
            </a:r>
            <a:r>
              <a:rPr lang="en-US" sz="2400" b="1" dirty="0">
                <a:solidFill>
                  <a:srgbClr val="FFFF00"/>
                </a:solidFill>
              </a:rPr>
              <a:t>15</a:t>
            </a:r>
            <a:r>
              <a:rPr lang="en-US" sz="2400" dirty="0"/>
              <a:t> departments that are part of the executive branch</a:t>
            </a:r>
          </a:p>
          <a:p>
            <a:r>
              <a:rPr lang="en-US" sz="2400" dirty="0"/>
              <a:t>The executive branch includes numerous </a:t>
            </a:r>
            <a:r>
              <a:rPr lang="en-US" sz="2400" b="1" dirty="0">
                <a:solidFill>
                  <a:srgbClr val="FFFF00"/>
                </a:solidFill>
              </a:rPr>
              <a:t>federal</a:t>
            </a:r>
            <a:r>
              <a:rPr lang="en-US" sz="2400" dirty="0"/>
              <a:t> agencies, boards, commissions, government corporations, and advisory</a:t>
            </a:r>
          </a:p>
        </p:txBody>
      </p:sp>
      <p:pic>
        <p:nvPicPr>
          <p:cNvPr id="5" name="Picture 4" descr="... of the Executive Office of the President of the United States 2014.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9812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Executive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365836" cy="3810000"/>
          </a:xfrm>
        </p:spPr>
        <p:txBody>
          <a:bodyPr>
            <a:noAutofit/>
          </a:bodyPr>
          <a:lstStyle/>
          <a:p>
            <a:r>
              <a:rPr lang="en-US" sz="2400" dirty="0"/>
              <a:t>Specific powers of the President (Article II, Sections 2 &amp; 3):</a:t>
            </a:r>
          </a:p>
          <a:p>
            <a:pPr lvl="1"/>
            <a:r>
              <a:rPr lang="en-US" sz="2200" dirty="0"/>
              <a:t>Grant </a:t>
            </a:r>
            <a:r>
              <a:rPr lang="en-US" sz="2200" b="1" dirty="0">
                <a:solidFill>
                  <a:srgbClr val="FFFF00"/>
                </a:solidFill>
              </a:rPr>
              <a:t>pardons</a:t>
            </a:r>
          </a:p>
          <a:p>
            <a:pPr lvl="1"/>
            <a:r>
              <a:rPr lang="en-US" sz="2200" dirty="0"/>
              <a:t>Make treaties</a:t>
            </a:r>
          </a:p>
          <a:p>
            <a:pPr lvl="1"/>
            <a:r>
              <a:rPr lang="en-US" sz="2200" dirty="0"/>
              <a:t>Appoint ambassadors &amp; </a:t>
            </a:r>
            <a:r>
              <a:rPr lang="en-US" sz="2200" b="1" dirty="0">
                <a:solidFill>
                  <a:srgbClr val="FFFF00"/>
                </a:solidFill>
              </a:rPr>
              <a:t>Supreme</a:t>
            </a:r>
            <a:r>
              <a:rPr lang="en-US" sz="2200" dirty="0"/>
              <a:t> Court justices</a:t>
            </a:r>
          </a:p>
          <a:p>
            <a:pPr lvl="1"/>
            <a:r>
              <a:rPr lang="en-US" sz="2200" dirty="0"/>
              <a:t>Fire officials in the executive branch</a:t>
            </a:r>
          </a:p>
          <a:p>
            <a:pPr lvl="1"/>
            <a:r>
              <a:rPr lang="en-US" sz="2200" dirty="0"/>
              <a:t>Make </a:t>
            </a:r>
            <a:r>
              <a:rPr lang="en-US" sz="2200" b="1" dirty="0">
                <a:solidFill>
                  <a:srgbClr val="FFFF00"/>
                </a:solidFill>
              </a:rPr>
              <a:t>agreements</a:t>
            </a:r>
            <a:r>
              <a:rPr lang="en-US" sz="2200" dirty="0"/>
              <a:t> with foreign nations</a:t>
            </a:r>
          </a:p>
          <a:p>
            <a:pPr lvl="1"/>
            <a:r>
              <a:rPr lang="en-US" sz="2200" dirty="0"/>
              <a:t>Take emergency actions to save the nation</a:t>
            </a:r>
          </a:p>
          <a:p>
            <a:pPr lvl="1"/>
            <a:r>
              <a:rPr lang="en-US" sz="2200" dirty="0"/>
              <a:t>Commander of all </a:t>
            </a:r>
            <a:r>
              <a:rPr lang="en-US" sz="2200" b="1" dirty="0">
                <a:solidFill>
                  <a:srgbClr val="FFFF00"/>
                </a:solidFill>
              </a:rPr>
              <a:t>military</a:t>
            </a:r>
            <a:r>
              <a:rPr lang="en-US" sz="2200" dirty="0"/>
              <a:t> forces but can only ask congress for a declaration of war</a:t>
            </a:r>
          </a:p>
        </p:txBody>
      </p:sp>
      <p:pic>
        <p:nvPicPr>
          <p:cNvPr id="5" name="Picture 4" descr="... of the Executive Office of the President of the United States 2014.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9812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7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Judicial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7008812" cy="472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Article III </a:t>
            </a:r>
            <a:r>
              <a:rPr lang="en-US" dirty="0"/>
              <a:t>establishes the federal court system</a:t>
            </a:r>
            <a:r>
              <a:rPr lang="en-US" sz="2400" dirty="0"/>
              <a:t> (Supreme Court)</a:t>
            </a:r>
          </a:p>
          <a:p>
            <a:r>
              <a:rPr lang="en-US" sz="2400" dirty="0"/>
              <a:t>Judges hold office for </a:t>
            </a:r>
            <a:r>
              <a:rPr lang="en-US" sz="2400" b="1" dirty="0">
                <a:solidFill>
                  <a:srgbClr val="FFFF00"/>
                </a:solidFill>
              </a:rPr>
              <a:t>life</a:t>
            </a:r>
            <a:r>
              <a:rPr lang="en-US" sz="2400" dirty="0"/>
              <a:t> unless they commit a crime or choose to retire</a:t>
            </a:r>
          </a:p>
          <a:p>
            <a:r>
              <a:rPr lang="en-US" sz="2400" dirty="0"/>
              <a:t>Federal courts hear cases about the US </a:t>
            </a:r>
            <a:r>
              <a:rPr lang="en-US" sz="2400" b="1" dirty="0">
                <a:solidFill>
                  <a:srgbClr val="FFFF00"/>
                </a:solidFill>
              </a:rPr>
              <a:t>Constitution</a:t>
            </a:r>
            <a:r>
              <a:rPr lang="en-US" sz="2400" dirty="0"/>
              <a:t>, federal law, </a:t>
            </a:r>
            <a:r>
              <a:rPr lang="en-US" sz="2400" b="1" dirty="0">
                <a:solidFill>
                  <a:srgbClr val="FFFF00"/>
                </a:solidFill>
              </a:rPr>
              <a:t>foreign</a:t>
            </a:r>
            <a:r>
              <a:rPr lang="en-US" sz="2400" dirty="0"/>
              <a:t> treaties, international law, and </a:t>
            </a:r>
            <a:r>
              <a:rPr lang="en-US" sz="2400" b="1" dirty="0">
                <a:solidFill>
                  <a:srgbClr val="FFFF00"/>
                </a:solidFill>
              </a:rPr>
              <a:t>bankruptcies</a:t>
            </a:r>
          </a:p>
          <a:p>
            <a:r>
              <a:rPr lang="en-US" sz="2400" dirty="0"/>
              <a:t>We have a </a:t>
            </a:r>
            <a:r>
              <a:rPr lang="en-US" sz="2400" b="1" dirty="0">
                <a:solidFill>
                  <a:srgbClr val="FFFF00"/>
                </a:solidFill>
              </a:rPr>
              <a:t>dual</a:t>
            </a:r>
            <a:r>
              <a:rPr lang="en-US" sz="2400" dirty="0"/>
              <a:t> court system, each court has the authority to hear certain kinds of cases</a:t>
            </a:r>
          </a:p>
        </p:txBody>
      </p:sp>
      <p:pic>
        <p:nvPicPr>
          <p:cNvPr id="4" name="Picture 3" descr="Description Supreme Court US 20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943100"/>
            <a:ext cx="5180013" cy="34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Judicial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008812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u="sng" dirty="0"/>
              <a:t>Judicial Review</a:t>
            </a:r>
          </a:p>
          <a:p>
            <a:r>
              <a:rPr lang="en-US" sz="2200" dirty="0"/>
              <a:t>Allows the courts to </a:t>
            </a:r>
            <a:r>
              <a:rPr lang="en-US" sz="2200" b="1" dirty="0">
                <a:solidFill>
                  <a:srgbClr val="FFFF00"/>
                </a:solidFill>
              </a:rPr>
              <a:t>interpret</a:t>
            </a:r>
            <a:r>
              <a:rPr lang="en-US" sz="2200" dirty="0"/>
              <a:t> the Constitution and </a:t>
            </a:r>
            <a:r>
              <a:rPr lang="en-US" sz="2200" b="1" dirty="0">
                <a:solidFill>
                  <a:srgbClr val="FFFF00"/>
                </a:solidFill>
              </a:rPr>
              <a:t>overturn</a:t>
            </a:r>
            <a:r>
              <a:rPr lang="en-US" sz="2200" dirty="0"/>
              <a:t> laws that violate the Constitution</a:t>
            </a:r>
          </a:p>
          <a:p>
            <a:r>
              <a:rPr lang="en-US" sz="2200" dirty="0"/>
              <a:t>This is not specifically mentioned in the </a:t>
            </a:r>
            <a:r>
              <a:rPr lang="en-US" sz="2200" b="1" dirty="0">
                <a:solidFill>
                  <a:srgbClr val="FFFF00"/>
                </a:solidFill>
              </a:rPr>
              <a:t>Constitution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Federalist</a:t>
            </a:r>
            <a:r>
              <a:rPr lang="en-US" sz="2200" dirty="0"/>
              <a:t> Papers No. 78 discusses the power of judicial review</a:t>
            </a:r>
          </a:p>
          <a:p>
            <a:r>
              <a:rPr lang="en-US" sz="2200" i="1" dirty="0"/>
              <a:t>Marbury v. Madison</a:t>
            </a:r>
            <a:r>
              <a:rPr lang="en-US" sz="2200" dirty="0"/>
              <a:t> (1803) stated that </a:t>
            </a:r>
            <a:r>
              <a:rPr lang="en-US" sz="2200" b="1" dirty="0">
                <a:solidFill>
                  <a:srgbClr val="FFFF00"/>
                </a:solidFill>
              </a:rPr>
              <a:t>Judiciary</a:t>
            </a:r>
            <a:r>
              <a:rPr lang="en-US" sz="2200" dirty="0"/>
              <a:t> Act of 1789 which gave the Court more power than the Constitution allowed was </a:t>
            </a:r>
            <a:r>
              <a:rPr lang="en-US" sz="2200" b="1" dirty="0">
                <a:solidFill>
                  <a:srgbClr val="FFFF00"/>
                </a:solidFill>
              </a:rPr>
              <a:t>unconstitutional</a:t>
            </a:r>
            <a:r>
              <a:rPr lang="en-US" sz="2200" dirty="0"/>
              <a:t> </a:t>
            </a:r>
          </a:p>
          <a:p>
            <a:r>
              <a:rPr lang="en-US" sz="2200" i="1" dirty="0"/>
              <a:t>Marbury v. Madison</a:t>
            </a:r>
            <a:r>
              <a:rPr lang="en-US" sz="2200" dirty="0"/>
              <a:t> established </a:t>
            </a:r>
            <a:r>
              <a:rPr lang="en-US" sz="2200" b="1" dirty="0">
                <a:solidFill>
                  <a:srgbClr val="FFFF00"/>
                </a:solidFill>
              </a:rPr>
              <a:t>judicial</a:t>
            </a:r>
            <a:r>
              <a:rPr lang="en-US" sz="2200" dirty="0"/>
              <a:t> review</a:t>
            </a:r>
            <a:endParaRPr lang="en-US" sz="2200" i="1" dirty="0"/>
          </a:p>
        </p:txBody>
      </p:sp>
      <p:pic>
        <p:nvPicPr>
          <p:cNvPr id="5" name="Picture 4" descr="خبرگزاری تسنیم - دیوان عالی آمریکا با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57" y="1828800"/>
            <a:ext cx="5046368" cy="35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5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Relations Among the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008812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u="sng" dirty="0"/>
              <a:t>Sharing Power</a:t>
            </a:r>
          </a:p>
          <a:p>
            <a:r>
              <a:rPr lang="en-US" sz="2200" dirty="0"/>
              <a:t>To ensure a </a:t>
            </a:r>
            <a:r>
              <a:rPr lang="en-US" sz="2200" b="1" dirty="0">
                <a:solidFill>
                  <a:srgbClr val="FFFF00"/>
                </a:solidFill>
              </a:rPr>
              <a:t>President</a:t>
            </a:r>
            <a:r>
              <a:rPr lang="en-US" sz="2200" dirty="0"/>
              <a:t> doesn’t get too powerful they have to share many responsibilities with </a:t>
            </a:r>
            <a:r>
              <a:rPr lang="en-US" sz="2200" b="1" dirty="0">
                <a:solidFill>
                  <a:srgbClr val="FFFF00"/>
                </a:solidFill>
              </a:rPr>
              <a:t>Congress</a:t>
            </a:r>
          </a:p>
          <a:p>
            <a:pPr lvl="1"/>
            <a:r>
              <a:rPr lang="en-US" sz="1800" dirty="0"/>
              <a:t>Example:  President has the power to negotiate treaties with foreign countries but the Senate must approve them before becoming law</a:t>
            </a:r>
          </a:p>
          <a:p>
            <a:r>
              <a:rPr lang="en-US" sz="2200" dirty="0"/>
              <a:t>Congress is limited by the need for Presidential </a:t>
            </a:r>
            <a:r>
              <a:rPr lang="en-US" sz="2200" b="1" dirty="0">
                <a:solidFill>
                  <a:srgbClr val="FFFF00"/>
                </a:solidFill>
              </a:rPr>
              <a:t>approval</a:t>
            </a:r>
            <a:endParaRPr lang="en-US" sz="1800" b="1" dirty="0">
              <a:solidFill>
                <a:srgbClr val="FFFF00"/>
              </a:solidFill>
            </a:endParaRPr>
          </a:p>
          <a:p>
            <a:pPr lvl="1"/>
            <a:r>
              <a:rPr lang="en-US" sz="1800" dirty="0"/>
              <a:t>Example:  Congress passes but laws must be signed by the President.  The President can veto bills but Congress with two-third vote can override it.</a:t>
            </a:r>
          </a:p>
        </p:txBody>
      </p:sp>
      <p:pic>
        <p:nvPicPr>
          <p:cNvPr id="4" name="Picture 3" descr="White House To Ask For $50 Billion In Hurricane Relief Ai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819150"/>
            <a:ext cx="4978400" cy="2800350"/>
          </a:xfrm>
          <a:prstGeom prst="rect">
            <a:avLst/>
          </a:prstGeom>
        </p:spPr>
      </p:pic>
      <p:pic>
        <p:nvPicPr>
          <p:cNvPr id="6" name="Picture 5" descr="jobsanger: Congress Puts Government Shutdown Off Until Dec. 11t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4065687"/>
            <a:ext cx="4964112" cy="27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6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Relations Among the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" y="1524000"/>
            <a:ext cx="7008812" cy="447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u="sng" dirty="0"/>
              <a:t>Checks and Balances</a:t>
            </a:r>
          </a:p>
          <a:p>
            <a:r>
              <a:rPr lang="en-US" sz="2400" dirty="0"/>
              <a:t>The ability to limit the other branches has caused a certain amount of conflict:</a:t>
            </a:r>
          </a:p>
          <a:p>
            <a:pPr lvl="1"/>
            <a:r>
              <a:rPr lang="en-US" sz="2000" dirty="0"/>
              <a:t>Congress’s power to monitor how the </a:t>
            </a:r>
            <a:r>
              <a:rPr lang="en-US" sz="2000" b="1" dirty="0">
                <a:solidFill>
                  <a:srgbClr val="FFFF00"/>
                </a:solidFill>
              </a:rPr>
              <a:t>executive</a:t>
            </a:r>
            <a:r>
              <a:rPr lang="en-US" sz="2000" dirty="0"/>
              <a:t> branch enforces laws </a:t>
            </a:r>
          </a:p>
          <a:p>
            <a:pPr lvl="1"/>
            <a:r>
              <a:rPr lang="en-US" sz="2000" dirty="0"/>
              <a:t>Presidents have sometimes charged </a:t>
            </a:r>
            <a:r>
              <a:rPr lang="en-US" sz="2000" b="1" dirty="0">
                <a:solidFill>
                  <a:srgbClr val="FFFF00"/>
                </a:solidFill>
              </a:rPr>
              <a:t>Congress</a:t>
            </a:r>
            <a:r>
              <a:rPr lang="en-US" sz="2000" dirty="0"/>
              <a:t> with trying to encroach upon the proper powers of the executive to lead and </a:t>
            </a:r>
            <a:r>
              <a:rPr lang="en-US" sz="2000" b="1" dirty="0">
                <a:solidFill>
                  <a:srgbClr val="FFFF00"/>
                </a:solidFill>
              </a:rPr>
              <a:t>protect</a:t>
            </a:r>
            <a:r>
              <a:rPr lang="en-US" sz="2000" dirty="0"/>
              <a:t> the nation</a:t>
            </a:r>
          </a:p>
          <a:p>
            <a:pPr lvl="1"/>
            <a:r>
              <a:rPr lang="en-US" sz="2000" dirty="0"/>
              <a:t>Sometimes the executive branch and legislative branch come into conflict with the </a:t>
            </a:r>
            <a:r>
              <a:rPr lang="en-US" sz="2000" b="1" dirty="0">
                <a:solidFill>
                  <a:srgbClr val="FFFF00"/>
                </a:solidFill>
              </a:rPr>
              <a:t>judicial</a:t>
            </a:r>
            <a:r>
              <a:rPr lang="en-US" sz="2000" dirty="0"/>
              <a:t> branch</a:t>
            </a:r>
          </a:p>
          <a:p>
            <a:pPr lvl="1"/>
            <a:r>
              <a:rPr lang="en-US" sz="2000" dirty="0"/>
              <a:t>In some rare cases a </a:t>
            </a:r>
            <a:r>
              <a:rPr lang="en-US" sz="2000" b="1" dirty="0">
                <a:solidFill>
                  <a:srgbClr val="FFFF00"/>
                </a:solidFill>
              </a:rPr>
              <a:t>President</a:t>
            </a:r>
            <a:r>
              <a:rPr lang="en-US" sz="2000" dirty="0"/>
              <a:t> has refused to enforce a Supreme Court </a:t>
            </a:r>
            <a:r>
              <a:rPr lang="en-US" sz="2000" b="1" dirty="0">
                <a:solidFill>
                  <a:srgbClr val="FFFF00"/>
                </a:solidFill>
              </a:rPr>
              <a:t>decision</a:t>
            </a:r>
          </a:p>
        </p:txBody>
      </p:sp>
      <p:pic>
        <p:nvPicPr>
          <p:cNvPr id="5" name="Picture 4" descr="checks and balances why checks and balances were made checks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1981200"/>
            <a:ext cx="4208436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 Amendments </a:t>
            </a:r>
          </a:p>
        </p:txBody>
      </p:sp>
      <p:pic>
        <p:nvPicPr>
          <p:cNvPr id="3" name="Picture 2" descr="APGovernmentCHS - Important Clauses of the Constitution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968500"/>
            <a:ext cx="8128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Proposing and Ratifying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762000"/>
            <a:ext cx="7684752" cy="2057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Two</a:t>
            </a:r>
            <a:r>
              <a:rPr lang="en-US" sz="2400" dirty="0"/>
              <a:t> methods of proposing amendments</a:t>
            </a:r>
            <a:endParaRPr lang="en-US" sz="2000" dirty="0"/>
          </a:p>
          <a:p>
            <a:pPr lvl="1"/>
            <a:r>
              <a:rPr lang="en-US" sz="2000" dirty="0"/>
              <a:t>Two-Thirds vote in the House and Senate </a:t>
            </a:r>
            <a:r>
              <a:rPr lang="en-US" sz="2000" b="1" dirty="0"/>
              <a:t>(all amendments were proposed by this method)</a:t>
            </a:r>
          </a:p>
          <a:p>
            <a:pPr lvl="1"/>
            <a:r>
              <a:rPr lang="en-US" sz="2000" dirty="0"/>
              <a:t>Two-Thirds of the states ask Congress to call a convention to debate and then vote on the proposed amendment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0812" y="2667000"/>
            <a:ext cx="7008812" cy="19050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274320" lvl="1" indent="0">
              <a:buFont typeface="Cambria" pitchFamily="18" charset="0"/>
              <a:buNone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436" y="2603679"/>
            <a:ext cx="7800304" cy="2057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Once an amendment is </a:t>
            </a:r>
            <a:r>
              <a:rPr lang="en-US" b="1" dirty="0">
                <a:solidFill>
                  <a:srgbClr val="FFFF00"/>
                </a:solidFill>
              </a:rPr>
              <a:t>proposed</a:t>
            </a:r>
            <a:r>
              <a:rPr lang="en-US" dirty="0"/>
              <a:t> Congress must choose how to obtain state approval:</a:t>
            </a:r>
          </a:p>
          <a:p>
            <a:pPr marL="617220" lvl="2" indent="-342900">
              <a:buFont typeface="Cambria" panose="02040503050406030204" pitchFamily="18" charset="0"/>
              <a:buChar char="‾"/>
            </a:pPr>
            <a:r>
              <a:rPr lang="en-US" dirty="0"/>
              <a:t>Legislatures in three-fourths of the states can ratify the amendment</a:t>
            </a:r>
          </a:p>
          <a:p>
            <a:pPr marL="617220" lvl="2" indent="-342900">
              <a:buFont typeface="Cambria" panose="02040503050406030204" pitchFamily="18" charset="0"/>
              <a:buChar char="‾"/>
            </a:pPr>
            <a:r>
              <a:rPr lang="en-US" dirty="0"/>
              <a:t>State holds special conventions and then to have three-fourths of the convention approve it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56" y="4823138"/>
            <a:ext cx="7738056" cy="2057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11,000</a:t>
            </a:r>
            <a:r>
              <a:rPr lang="en-US" dirty="0"/>
              <a:t> amendments have been proposed over time, but only </a:t>
            </a:r>
            <a:r>
              <a:rPr lang="en-US" b="1" dirty="0">
                <a:solidFill>
                  <a:srgbClr val="FFFF00"/>
                </a:solidFill>
              </a:rPr>
              <a:t>27</a:t>
            </a:r>
            <a:r>
              <a:rPr lang="en-US" dirty="0"/>
              <a:t> have been ratified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Founders</a:t>
            </a:r>
            <a:r>
              <a:rPr lang="en-US" dirty="0"/>
              <a:t> wanted to make sure that the procedure was difficult because they believed most issues could be handled with the </a:t>
            </a:r>
            <a:r>
              <a:rPr lang="en-US" b="1" dirty="0">
                <a:solidFill>
                  <a:srgbClr val="FFFF00"/>
                </a:solidFill>
              </a:rPr>
              <a:t>regular</a:t>
            </a:r>
            <a:r>
              <a:rPr lang="en-US" dirty="0"/>
              <a:t> political process. </a:t>
            </a:r>
          </a:p>
        </p:txBody>
      </p:sp>
      <p:pic>
        <p:nvPicPr>
          <p:cNvPr id="8" name="Picture 7" descr="This file is in the public domain because it comes from the Manual 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6002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 Structure and Principles of the Constitution</a:t>
            </a:r>
          </a:p>
        </p:txBody>
      </p:sp>
      <p:pic>
        <p:nvPicPr>
          <p:cNvPr id="3" name="Picture 2" descr="APGovernmentCHS - Important Clauses of the Constitution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968500"/>
            <a:ext cx="8128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4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ages4.fanpop.com/image/photos/21700000/Freedom-of-Speech-united-states-of-america-21760995-960-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42" y="3810000"/>
            <a:ext cx="34543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5781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Lucida Calligraphy" pitchFamily="66" charset="0"/>
              </a:rPr>
              <a:t>The Bill of Rights</a:t>
            </a:r>
            <a:endParaRPr lang="en-US" sz="3200" b="1" dirty="0">
              <a:ln w="1905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3988" y="1468793"/>
            <a:ext cx="6248400" cy="54687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Freedom of Religion</a:t>
            </a:r>
          </a:p>
          <a:p>
            <a:pPr lvl="1"/>
            <a:r>
              <a:rPr lang="en-US" dirty="0"/>
              <a:t>many who came to America came for religious freedoms, they didn’t want to be told by their government what they had to believe in.</a:t>
            </a:r>
          </a:p>
          <a:p>
            <a:r>
              <a:rPr lang="en-US" b="1" dirty="0">
                <a:solidFill>
                  <a:srgbClr val="FFFF00"/>
                </a:solidFill>
              </a:rPr>
              <a:t>Freedom of Speech</a:t>
            </a:r>
          </a:p>
          <a:p>
            <a:pPr lvl="1"/>
            <a:r>
              <a:rPr lang="en-US" dirty="0"/>
              <a:t>Protects our freedom to say or write     most things.</a:t>
            </a:r>
          </a:p>
          <a:p>
            <a:pPr lvl="1"/>
            <a:r>
              <a:rPr lang="en-US" dirty="0"/>
              <a:t>You cannot be jailed for criticizing your government, as was formerly done.</a:t>
            </a:r>
          </a:p>
          <a:p>
            <a:pPr lvl="1"/>
            <a:r>
              <a:rPr lang="en-US" dirty="0"/>
              <a:t>BUT, you cannot create a ‘clear and present danger’ with your speech that might harm others, such as yelling fire       in a crowded place.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94709" y="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1</a:t>
            </a:r>
            <a:r>
              <a:rPr lang="en-US" sz="3200" b="1" baseline="30000" dirty="0">
                <a:latin typeface="Lucida Calligraphy" pitchFamily="66" charset="0"/>
              </a:rPr>
              <a:t>st</a:t>
            </a:r>
            <a:r>
              <a:rPr lang="en-US" sz="3200" b="1" dirty="0">
                <a:latin typeface="Lucida Calligraphy" pitchFamily="66" charset="0"/>
              </a:rPr>
              <a:t> Amendment</a:t>
            </a:r>
            <a:endParaRPr lang="en-US" sz="3200" b="1" dirty="0"/>
          </a:p>
        </p:txBody>
      </p:sp>
      <p:pic>
        <p:nvPicPr>
          <p:cNvPr id="13314" name="Picture 2" descr="http://4.bp.blogspot.com/-mTK18t12OO0/UOncMNCt7gI/AAAAAAAAFpo/U9MBfX3hJVc/s400/freedom_religion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18" y="1447801"/>
            <a:ext cx="2673194" cy="150467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44377"/>
            <a:ext cx="10133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First Amendment is actually 5 different amendments.</a:t>
            </a:r>
          </a:p>
        </p:txBody>
      </p:sp>
    </p:spTree>
    <p:extLst>
      <p:ext uri="{BB962C8B-B14F-4D97-AF65-F5344CB8AC3E}">
        <p14:creationId xmlns:p14="http://schemas.microsoft.com/office/powerpoint/2010/main" val="374740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2" y="1315210"/>
            <a:ext cx="6202478" cy="553067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Freedom of the Press</a:t>
            </a:r>
          </a:p>
          <a:p>
            <a:pPr lvl="1"/>
            <a:r>
              <a:rPr lang="en-US" dirty="0"/>
              <a:t>Allows newspapers, radio, television, or the internet to write or publish what they want to without fear of punishment.</a:t>
            </a:r>
          </a:p>
          <a:p>
            <a:pPr lvl="1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need a free press in a democracy to be informed voters!</a:t>
            </a:r>
          </a:p>
          <a:p>
            <a:r>
              <a:rPr lang="en-US" b="1" dirty="0">
                <a:solidFill>
                  <a:srgbClr val="FFFF00"/>
                </a:solidFill>
              </a:rPr>
              <a:t>Freedom of Assembly</a:t>
            </a:r>
          </a:p>
          <a:p>
            <a:pPr lvl="1"/>
            <a:r>
              <a:rPr lang="en-US" dirty="0"/>
              <a:t>During the Revolution it was illegal to gather in groups of more than three, we now have the right to peaceful assembly.</a:t>
            </a:r>
          </a:p>
          <a:p>
            <a:r>
              <a:rPr lang="en-US" b="1" dirty="0">
                <a:solidFill>
                  <a:srgbClr val="FFFF00"/>
                </a:solidFill>
              </a:rPr>
              <a:t>Freedom to Petition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You have the right to write to government officials asking them to change a law or create a law without fear of punishment.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58788" y="-53662"/>
            <a:ext cx="53013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Lucida Calligraphy" pitchFamily="66" charset="0"/>
              </a:rPr>
              <a:t>The Bill of Rights</a:t>
            </a:r>
            <a:endParaRPr lang="en-US" sz="3600" b="1" dirty="0">
              <a:ln w="1905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79469" y="1524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1</a:t>
            </a:r>
            <a:r>
              <a:rPr lang="en-US" sz="3200" b="1" baseline="30000" dirty="0">
                <a:latin typeface="Lucida Calligraphy" pitchFamily="66" charset="0"/>
              </a:rPr>
              <a:t>st</a:t>
            </a:r>
            <a:r>
              <a:rPr lang="en-US" sz="3200" b="1" dirty="0">
                <a:latin typeface="Lucida Calligraphy" pitchFamily="66" charset="0"/>
              </a:rPr>
              <a:t> Amendment</a:t>
            </a:r>
            <a:endParaRPr lang="en-US" sz="3200" b="1" dirty="0"/>
          </a:p>
        </p:txBody>
      </p:sp>
      <p:pic>
        <p:nvPicPr>
          <p:cNvPr id="12290" name="Picture 2" descr="http://rsrc.psychologytoday.com/files/imagecache/article-inline-half/blogs/38/2008/04/401-74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794" y="1066801"/>
            <a:ext cx="1338740" cy="16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04 Foundations to American History\6f15a36798961322c4d605661ab2b7f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73" y="944778"/>
            <a:ext cx="1504519" cy="19333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imagesCAWSYAD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7" y="3057299"/>
            <a:ext cx="2376384" cy="158137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gopetition.com/images2/static/static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28" y="4876801"/>
            <a:ext cx="1500807" cy="17751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0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5907"/>
            <a:ext cx="6019800" cy="5334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baseline="30000" dirty="0">
                <a:solidFill>
                  <a:srgbClr val="FFFF00"/>
                </a:solidFill>
              </a:rPr>
              <a:t>nd</a:t>
            </a:r>
            <a:r>
              <a:rPr lang="en-US" b="1" dirty="0">
                <a:solidFill>
                  <a:srgbClr val="FFFF00"/>
                </a:solidFill>
              </a:rPr>
              <a:t> - Right to Bear Arms </a:t>
            </a:r>
          </a:p>
          <a:p>
            <a:pPr lvl="1"/>
            <a:r>
              <a:rPr lang="en-US" sz="2600" dirty="0"/>
              <a:t>People have a right to ‘bear arms’.</a:t>
            </a:r>
          </a:p>
          <a:p>
            <a:pPr lvl="1"/>
            <a:r>
              <a:rPr lang="en-US" sz="2600" dirty="0"/>
              <a:t>a well regulated military is necessary to the security of a free state.</a:t>
            </a:r>
          </a:p>
          <a:p>
            <a:pPr lvl="1"/>
            <a:r>
              <a:rPr lang="en-US" sz="2600" dirty="0"/>
              <a:t>What about automatic weapons????</a:t>
            </a:r>
          </a:p>
          <a:p>
            <a:pPr lvl="1"/>
            <a:endParaRPr lang="en-US" sz="2200" dirty="0"/>
          </a:p>
          <a:p>
            <a:r>
              <a:rPr lang="en-US" sz="2600" dirty="0"/>
              <a:t> </a:t>
            </a:r>
            <a:r>
              <a:rPr lang="en-US" b="1" dirty="0">
                <a:solidFill>
                  <a:srgbClr val="FFFF00"/>
                </a:solidFill>
              </a:rPr>
              <a:t>3</a:t>
            </a:r>
            <a:r>
              <a:rPr lang="en-US" b="1" baseline="30000" dirty="0">
                <a:solidFill>
                  <a:srgbClr val="FFFF00"/>
                </a:solidFill>
              </a:rPr>
              <a:t>rd</a:t>
            </a:r>
            <a:r>
              <a:rPr lang="en-US" b="1" dirty="0">
                <a:solidFill>
                  <a:srgbClr val="FFFF00"/>
                </a:solidFill>
              </a:rPr>
              <a:t> -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Prohibits Quartering of Soldiers</a:t>
            </a:r>
          </a:p>
          <a:p>
            <a:pPr lvl="1"/>
            <a:r>
              <a:rPr lang="en-US" sz="2600" dirty="0"/>
              <a:t>During Revolution the King placed troops in homes of civilians at the homeowners expense.</a:t>
            </a:r>
          </a:p>
          <a:p>
            <a:pPr lvl="1"/>
            <a:r>
              <a:rPr lang="en-US" sz="2600" dirty="0"/>
              <a:t>This prevents the government from placing soldiers in a civilian’s home.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79469" y="152400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2</a:t>
            </a:r>
            <a:r>
              <a:rPr lang="en-US" sz="3200" b="1" baseline="30000" dirty="0">
                <a:latin typeface="Lucida Calligraphy" pitchFamily="66" charset="0"/>
              </a:rPr>
              <a:t>nd</a:t>
            </a:r>
            <a:r>
              <a:rPr lang="en-US" sz="3200" b="1" dirty="0">
                <a:latin typeface="Lucida Calligraphy" pitchFamily="66" charset="0"/>
              </a:rPr>
              <a:t> &amp; 3rd Amendments</a:t>
            </a:r>
            <a:endParaRPr lang="en-US" sz="3200" b="1" dirty="0"/>
          </a:p>
        </p:txBody>
      </p:sp>
      <p:pic>
        <p:nvPicPr>
          <p:cNvPr id="2051" name="Picture 3" descr="F:\04 Foundations to American History\3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53" r="7692" b="5882"/>
          <a:stretch/>
        </p:blipFill>
        <p:spPr bwMode="auto">
          <a:xfrm>
            <a:off x="8251471" y="4023360"/>
            <a:ext cx="2038350" cy="264985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4 Foundations to American History\2nd be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21" y="16002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rep-blog.com/wp-content/uploads/2013/04/second-amendmen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21" y="1400175"/>
            <a:ext cx="2362200" cy="2362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612" y="0"/>
            <a:ext cx="53013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Lucida Calligraphy" pitchFamily="66" charset="0"/>
              </a:rPr>
              <a:t>The Bill of Rights</a:t>
            </a:r>
            <a:endParaRPr lang="en-US" sz="3600" b="1" dirty="0">
              <a:ln w="1905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0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79469" y="1524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4th Amendment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8440" y="2667000"/>
            <a:ext cx="5457497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7689" y="1772052"/>
            <a:ext cx="6019800" cy="4276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</a:rPr>
              <a:t>4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– No Unreasonable Searches</a:t>
            </a:r>
          </a:p>
          <a:p>
            <a:pPr lvl="1"/>
            <a:r>
              <a:rPr lang="en-US" sz="2600" dirty="0"/>
              <a:t>Colonists were smuggling products so as not to pay the British taxes, </a:t>
            </a:r>
          </a:p>
          <a:p>
            <a:pPr lvl="1"/>
            <a:r>
              <a:rPr lang="en-US" sz="2600" dirty="0"/>
              <a:t>British government officials would randomly search a colonists property looking for smuggled goods.</a:t>
            </a:r>
          </a:p>
          <a:p>
            <a:pPr lvl="1"/>
            <a:r>
              <a:rPr lang="en-US" sz="2600" dirty="0"/>
              <a:t>Now a judge has to sign a ‘</a:t>
            </a:r>
            <a:r>
              <a:rPr lang="en-US" sz="2600" b="1" dirty="0"/>
              <a:t>search warrant</a:t>
            </a:r>
            <a:r>
              <a:rPr lang="en-US" sz="2600" dirty="0"/>
              <a:t>’ before your property can be legally searched</a:t>
            </a:r>
          </a:p>
        </p:txBody>
      </p:sp>
      <p:pic>
        <p:nvPicPr>
          <p:cNvPr id="3074" name="Picture 2" descr="http://joeforamerica.com/wp-content/uploads/2013/04/Fourth-Amend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4"/>
          <a:stretch/>
        </p:blipFill>
        <p:spPr bwMode="auto">
          <a:xfrm>
            <a:off x="7923212" y="2581276"/>
            <a:ext cx="2560320" cy="37433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sodahead.com/polls/000234872/polls_warrant_4256_268448_answer_1_xlarg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1887" r="8309" b="22729"/>
          <a:stretch/>
        </p:blipFill>
        <p:spPr bwMode="auto">
          <a:xfrm>
            <a:off x="8361641" y="5743918"/>
            <a:ext cx="1683462" cy="10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4612" y="0"/>
            <a:ext cx="53013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Lucida Calligraphy" pitchFamily="66" charset="0"/>
              </a:rPr>
              <a:t>The Bill of Rights</a:t>
            </a:r>
            <a:endParaRPr lang="en-US" sz="3600" b="1" dirty="0">
              <a:ln w="1905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6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0295 0.2694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illageofalsip.org/images/judge_gavel_mw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91" y="4800601"/>
            <a:ext cx="1950225" cy="16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2230194"/>
            <a:ext cx="6850679" cy="46481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FF00"/>
                </a:solidFill>
              </a:rPr>
              <a:t>Eminent Domain </a:t>
            </a:r>
            <a:r>
              <a:rPr lang="en-US" sz="2600" dirty="0"/>
              <a:t>gives government the right to take private property for public use, but they must give you fair </a:t>
            </a:r>
            <a:r>
              <a:rPr lang="en-US" sz="2600" u="sng" dirty="0"/>
              <a:t>compensation</a:t>
            </a:r>
            <a:r>
              <a:rPr lang="en-US" sz="2600" dirty="0"/>
              <a:t> </a:t>
            </a:r>
            <a:r>
              <a:rPr lang="en-US" sz="1900" dirty="0"/>
              <a:t>(payment) </a:t>
            </a:r>
            <a:r>
              <a:rPr lang="en-US" sz="2600" dirty="0"/>
              <a:t>for the property. Like taking your home to build a road.</a:t>
            </a:r>
          </a:p>
          <a:p>
            <a:r>
              <a:rPr lang="en-US" sz="3000" b="1" dirty="0">
                <a:solidFill>
                  <a:srgbClr val="FFFF00"/>
                </a:solidFill>
              </a:rPr>
              <a:t>Double Jeopardy </a:t>
            </a:r>
            <a:r>
              <a:rPr lang="en-US" sz="2600" dirty="0"/>
              <a:t>cannot be tried for the same crime twice.  Like OJ Simpson.</a:t>
            </a:r>
          </a:p>
          <a:p>
            <a:r>
              <a:rPr lang="en-US" sz="3000" b="1" dirty="0">
                <a:solidFill>
                  <a:srgbClr val="FFFF00"/>
                </a:solidFill>
              </a:rPr>
              <a:t>Grand Jury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is required to issue an</a:t>
            </a:r>
            <a:r>
              <a:rPr lang="en-US" sz="2600" b="1" dirty="0"/>
              <a:t> indictment </a:t>
            </a:r>
            <a:r>
              <a:rPr lang="en-US" sz="2600" dirty="0"/>
              <a:t>before you can be tried for a serious crime.</a:t>
            </a:r>
            <a:endParaRPr lang="en-US" sz="2600" b="1" dirty="0"/>
          </a:p>
          <a:p>
            <a:r>
              <a:rPr lang="en-US" sz="3000" b="1" dirty="0">
                <a:solidFill>
                  <a:srgbClr val="FFFF00"/>
                </a:solidFill>
              </a:rPr>
              <a:t>Self-Incrimination</a:t>
            </a:r>
            <a:r>
              <a:rPr lang="en-US" sz="2600" b="1" dirty="0"/>
              <a:t> </a:t>
            </a:r>
            <a:r>
              <a:rPr lang="en-US" sz="2600" dirty="0"/>
              <a:t>cannot be forced to testify against yourself.  Supreme Court ruling of  </a:t>
            </a:r>
            <a:r>
              <a:rPr lang="en-US" sz="2600" b="1" i="1" u="sng" dirty="0"/>
              <a:t>Miranda v. Arizona</a:t>
            </a:r>
            <a:r>
              <a:rPr lang="en-US" sz="2600" dirty="0"/>
              <a:t> says you must be informed of your rights or what you say cannot be used.</a:t>
            </a:r>
          </a:p>
          <a:p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9469" y="762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5th Amendment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76301"/>
            <a:ext cx="8839199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5</a:t>
            </a:r>
            <a:r>
              <a:rPr lang="en-US" sz="2800" b="1" baseline="30000" dirty="0"/>
              <a:t>th</a:t>
            </a:r>
            <a:r>
              <a:rPr lang="en-US" sz="2800" dirty="0"/>
              <a:t> - A person cannot be deprived of life, liberty, or property without “</a:t>
            </a:r>
            <a:r>
              <a:rPr lang="en-US" sz="2800" b="1" dirty="0">
                <a:solidFill>
                  <a:srgbClr val="FF0000"/>
                </a:solidFill>
              </a:rPr>
              <a:t>due process of law</a:t>
            </a:r>
            <a:r>
              <a:rPr lang="en-US" sz="2800" dirty="0"/>
              <a:t>”. Certain legal procedures must be carried out before a person can be punished.</a:t>
            </a:r>
          </a:p>
        </p:txBody>
      </p:sp>
      <p:pic>
        <p:nvPicPr>
          <p:cNvPr id="1026" name="Picture 2" descr="E:\04 Foundations to American History\eminent_domai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94" y="2209801"/>
            <a:ext cx="1883818" cy="225644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4 Foundations to American History\Miranda Warning ch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49" y="4800600"/>
            <a:ext cx="2458225" cy="19155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9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34" y="1373445"/>
            <a:ext cx="6172200" cy="499208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6</a:t>
            </a:r>
            <a:r>
              <a:rPr lang="en-US" b="1" baseline="30000" dirty="0">
                <a:solidFill>
                  <a:srgbClr val="FFFF00"/>
                </a:solidFill>
              </a:rPr>
              <a:t>th</a:t>
            </a:r>
            <a:r>
              <a:rPr lang="en-US" b="1" dirty="0">
                <a:solidFill>
                  <a:srgbClr val="FFFF00"/>
                </a:solidFill>
              </a:rPr>
              <a:t> Fair and Impartial Trial</a:t>
            </a:r>
          </a:p>
          <a:p>
            <a:pPr lvl="1"/>
            <a:r>
              <a:rPr lang="en-US" dirty="0"/>
              <a:t>Must be told of charges against them</a:t>
            </a:r>
          </a:p>
          <a:p>
            <a:pPr lvl="1"/>
            <a:r>
              <a:rPr lang="en-US" dirty="0"/>
              <a:t>Right to a trial by jury</a:t>
            </a:r>
          </a:p>
          <a:p>
            <a:pPr lvl="1"/>
            <a:r>
              <a:rPr lang="en-US" dirty="0"/>
              <a:t>Right to be represented by a lawyer</a:t>
            </a:r>
          </a:p>
          <a:p>
            <a:pPr marL="274320" lvl="1" indent="0">
              <a:buNone/>
            </a:pPr>
            <a:endParaRPr lang="en-US" dirty="0"/>
          </a:p>
          <a:p>
            <a:pPr marL="0" lvl="1" indent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 7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Amendment</a:t>
            </a:r>
          </a:p>
          <a:p>
            <a:pPr marL="617220" lvl="2" indent="-342900">
              <a:buFont typeface="Cambria" panose="02040503050406030204" pitchFamily="18" charset="0"/>
              <a:buChar char="‾"/>
            </a:pPr>
            <a:r>
              <a:rPr lang="en-US" dirty="0"/>
              <a:t>Right to jury trial in federal courts to settle all disputes about property worth more that $20</a:t>
            </a:r>
          </a:p>
          <a:p>
            <a:pPr lvl="1"/>
            <a:endParaRPr lang="en-US" sz="2200" dirty="0"/>
          </a:p>
          <a:p>
            <a:r>
              <a:rPr lang="en-US" b="1" dirty="0">
                <a:solidFill>
                  <a:srgbClr val="FFFF00"/>
                </a:solidFill>
              </a:rPr>
              <a:t>8</a:t>
            </a:r>
            <a:r>
              <a:rPr lang="en-US" b="1" baseline="30000" dirty="0">
                <a:solidFill>
                  <a:srgbClr val="FFFF00"/>
                </a:solidFill>
              </a:rPr>
              <a:t>th</a:t>
            </a:r>
            <a:r>
              <a:rPr lang="en-US" b="1" dirty="0">
                <a:solidFill>
                  <a:srgbClr val="FFFF00"/>
                </a:solidFill>
              </a:rPr>
              <a:t> No Cruel or Unusual Punishment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No high bail</a:t>
            </a:r>
          </a:p>
          <a:p>
            <a:pPr lvl="1"/>
            <a:r>
              <a:rPr lang="en-US" dirty="0"/>
              <a:t>Punishment must fit the crime</a:t>
            </a:r>
          </a:p>
          <a:p>
            <a:pPr lvl="1"/>
            <a:r>
              <a:rPr lang="en-US" dirty="0"/>
              <a:t>No cruel punishments</a:t>
            </a:r>
          </a:p>
          <a:p>
            <a:pPr lvl="1"/>
            <a:r>
              <a:rPr lang="en-US" dirty="0"/>
              <a:t>No torture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79469" y="152400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6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 , 7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,  8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 Amendments</a:t>
            </a:r>
            <a:endParaRPr lang="en-US" sz="3200" b="1" dirty="0"/>
          </a:p>
        </p:txBody>
      </p:sp>
      <p:pic>
        <p:nvPicPr>
          <p:cNvPr id="4098" name="Picture 2" descr="http://www.revolutionary-war-and-beyond.com/image-files/wit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51" y="1849166"/>
            <a:ext cx="1500763" cy="127635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3fWY6ba8SdU/TKk_qexXB2I/AAAAAAAAABQ/H_-09LCUf8c/s1600/6thamendmentartwor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2086" r="17915" b="2647"/>
          <a:stretch/>
        </p:blipFill>
        <p:spPr bwMode="auto">
          <a:xfrm>
            <a:off x="8878251" y="1332513"/>
            <a:ext cx="1635760" cy="24536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TSKIv6KbHhf0O51dYqbzcrpwZsgWX9TjEZDapfWM8Qo5EV_xqx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63" y="4267201"/>
            <a:ext cx="2266950" cy="14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brennabaker.wikispaces.com/file/view/8_fines.JPG/105847603/315x246/8_fi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5410200"/>
            <a:ext cx="1556656" cy="1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erspectivaciudadana.com/images/071117/tortur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82" y="3869488"/>
            <a:ext cx="1915098" cy="27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4612" y="0"/>
            <a:ext cx="53013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Lucida Calligraphy" pitchFamily="66" charset="0"/>
              </a:rPr>
              <a:t>The Bill of Rights</a:t>
            </a:r>
            <a:endParaRPr lang="en-US" sz="3600" b="1" dirty="0">
              <a:ln w="1905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1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teamboatsmyhome.com/blog/wp-content/uploads/2013/03/multicolored-people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383229"/>
            <a:ext cx="3428999" cy="14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8347"/>
            <a:ext cx="6259458" cy="50292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FFFF00"/>
                </a:solidFill>
              </a:rPr>
              <a:t>9</a:t>
            </a:r>
            <a:r>
              <a:rPr lang="en-US" sz="3000" b="1" baseline="30000" dirty="0">
                <a:solidFill>
                  <a:srgbClr val="FFFF00"/>
                </a:solidFill>
              </a:rPr>
              <a:t>th</a:t>
            </a:r>
            <a:r>
              <a:rPr lang="en-US" sz="3000" b="1" dirty="0">
                <a:solidFill>
                  <a:srgbClr val="FFFF00"/>
                </a:solidFill>
              </a:rPr>
              <a:t> Amendment</a:t>
            </a:r>
          </a:p>
          <a:p>
            <a:pPr lvl="1"/>
            <a:r>
              <a:rPr lang="en-US" sz="2600" dirty="0"/>
              <a:t>Just because the Constitution doesn’t list a right doesn’t mean we don’t have it.</a:t>
            </a:r>
          </a:p>
          <a:p>
            <a:pPr lvl="1"/>
            <a:r>
              <a:rPr lang="en-US" sz="2600" dirty="0"/>
              <a:t>the people have all rights not specifically given to the government.</a:t>
            </a:r>
          </a:p>
          <a:p>
            <a:endParaRPr lang="en-US" b="1" dirty="0"/>
          </a:p>
          <a:p>
            <a:r>
              <a:rPr lang="en-US" sz="3000" b="1" dirty="0">
                <a:solidFill>
                  <a:srgbClr val="FFFF00"/>
                </a:solidFill>
              </a:rPr>
              <a:t>10</a:t>
            </a:r>
            <a:r>
              <a:rPr lang="en-US" sz="3000" b="1" baseline="30000" dirty="0">
                <a:solidFill>
                  <a:srgbClr val="FFFF00"/>
                </a:solidFill>
              </a:rPr>
              <a:t>th</a:t>
            </a:r>
            <a:r>
              <a:rPr lang="en-US" sz="3000" b="1" dirty="0">
                <a:solidFill>
                  <a:srgbClr val="FFFF00"/>
                </a:solidFill>
              </a:rPr>
              <a:t> Amendment</a:t>
            </a:r>
          </a:p>
          <a:p>
            <a:pPr lvl="1"/>
            <a:r>
              <a:rPr lang="en-US" sz="2600" dirty="0"/>
              <a:t>The federal government has only those powers specifically given to it in the Constitution.</a:t>
            </a:r>
          </a:p>
          <a:p>
            <a:pPr lvl="1"/>
            <a:r>
              <a:rPr lang="en-US" sz="2600" dirty="0"/>
              <a:t>All other powers are reserved for the states or the people!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79469" y="111844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9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  &amp; 10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 Amendments</a:t>
            </a:r>
            <a:endParaRPr lang="en-US" sz="3200" b="1" dirty="0"/>
          </a:p>
        </p:txBody>
      </p:sp>
      <p:pic>
        <p:nvPicPr>
          <p:cNvPr id="5122" name="Picture 2" descr="http://t3.gstatic.com/images?q=tbn:ANd9GcSdbNJEH3oNF7Uk88mtJsu5YUnaoRczAmYueNsDVZnUG6i2x2Lt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4" y="1752600"/>
            <a:ext cx="2362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08595.medialib.glogster.com/media/46/46bbafb271d9041a0c43a5827a877bffac51fd571ff07057afc7cf7b73e14c90/000-0824181032-states-rights-bumper-stick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38682" r="8911" b="36891"/>
          <a:stretch/>
        </p:blipFill>
        <p:spPr bwMode="auto">
          <a:xfrm>
            <a:off x="7477211" y="4267200"/>
            <a:ext cx="2901128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714" y="868482"/>
            <a:ext cx="868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</a:t>
            </a:r>
            <a:r>
              <a:rPr lang="en-US" sz="2800" b="1" baseline="30000" dirty="0"/>
              <a:t>th</a:t>
            </a:r>
            <a:r>
              <a:rPr lang="en-US" sz="2800" b="1" dirty="0"/>
              <a:t> &amp; 10</a:t>
            </a:r>
            <a:r>
              <a:rPr lang="en-US" sz="2800" b="1" baseline="30000" dirty="0"/>
              <a:t>th</a:t>
            </a:r>
            <a:r>
              <a:rPr lang="en-US" sz="2800" b="1" dirty="0"/>
              <a:t> attempt to limit the powers of the government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612" y="0"/>
            <a:ext cx="53013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Lucida Calligraphy" pitchFamily="66" charset="0"/>
              </a:rPr>
              <a:t>The Bill of Rights</a:t>
            </a:r>
            <a:endParaRPr lang="en-US" sz="3600" b="1" dirty="0">
              <a:ln w="1905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3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Later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762000"/>
            <a:ext cx="7684752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11</a:t>
            </a:r>
            <a:r>
              <a:rPr lang="en-US" sz="2400" b="1" baseline="30000" dirty="0">
                <a:solidFill>
                  <a:srgbClr val="FFFF00"/>
                </a:solidFill>
              </a:rPr>
              <a:t>th</a:t>
            </a:r>
            <a:r>
              <a:rPr lang="en-US" sz="2400" b="1" dirty="0">
                <a:solidFill>
                  <a:srgbClr val="FFFF00"/>
                </a:solidFill>
              </a:rPr>
              <a:t> Amendment</a:t>
            </a:r>
          </a:p>
          <a:p>
            <a:pPr lvl="1"/>
            <a:r>
              <a:rPr lang="en-US" sz="2000" dirty="0"/>
              <a:t>Prohibits a state from being sued in federal court by citizens of another state or another nation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0812" y="2667000"/>
            <a:ext cx="7008812" cy="19050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274320" lvl="1" indent="0">
              <a:buFont typeface="Cambria" pitchFamily="18" charset="0"/>
              <a:buNone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073856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12th Amendment</a:t>
            </a:r>
          </a:p>
          <a:p>
            <a:pPr lvl="1"/>
            <a:r>
              <a:rPr lang="en-US" sz="2000" dirty="0"/>
              <a:t>Calls for the Electoral College to use separate ballots in voting for president and vice president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515" y="3276600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13th Amendment</a:t>
            </a:r>
          </a:p>
          <a:p>
            <a:pPr lvl="1"/>
            <a:r>
              <a:rPr lang="en-US" sz="2000" dirty="0"/>
              <a:t>Banned slavery in the United States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4388476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14th Amendment</a:t>
            </a:r>
          </a:p>
          <a:p>
            <a:pPr lvl="1"/>
            <a:r>
              <a:rPr lang="en-US" sz="2000" dirty="0"/>
              <a:t>Granted citizenship to former slaves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6060" y="5463147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15th Amendment</a:t>
            </a:r>
          </a:p>
          <a:p>
            <a:pPr lvl="1"/>
            <a:r>
              <a:rPr lang="en-US" sz="2000" dirty="0"/>
              <a:t>Voting rights for former slaves</a:t>
            </a:r>
          </a:p>
        </p:txBody>
      </p:sp>
      <p:pic>
        <p:nvPicPr>
          <p:cNvPr id="4" name="Picture 3" descr="Dr. Walter Williams, Professor of Economics at George Mason Universit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3330285"/>
            <a:ext cx="6002673" cy="35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  <p:bldP spid="10" grpId="0" uiExpand="1" build="p"/>
      <p:bldP spid="11" grpId="0" uiExpand="1" build="p"/>
      <p:bldP spid="1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Later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762000"/>
            <a:ext cx="7684752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16</a:t>
            </a:r>
            <a:r>
              <a:rPr lang="en-US" sz="2400" b="1" baseline="30000" dirty="0">
                <a:solidFill>
                  <a:srgbClr val="FFFF00"/>
                </a:solidFill>
              </a:rPr>
              <a:t>th</a:t>
            </a:r>
            <a:r>
              <a:rPr lang="en-US" sz="2400" b="1" dirty="0">
                <a:solidFill>
                  <a:srgbClr val="FFFF00"/>
                </a:solidFill>
              </a:rPr>
              <a:t> Amendment</a:t>
            </a:r>
          </a:p>
          <a:p>
            <a:pPr lvl="1"/>
            <a:r>
              <a:rPr lang="en-US" sz="2000" dirty="0"/>
              <a:t>Established the federal government to tax a person income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0812" y="2667000"/>
            <a:ext cx="7008812" cy="19050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274320" lvl="1" indent="0">
              <a:buFont typeface="Cambria" pitchFamily="18" charset="0"/>
              <a:buNone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073856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17th Amendment</a:t>
            </a:r>
          </a:p>
          <a:p>
            <a:pPr lvl="1"/>
            <a:r>
              <a:rPr lang="en-US" sz="2000" dirty="0"/>
              <a:t>Direct election of US senators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515" y="3276600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18th Amendment</a:t>
            </a:r>
          </a:p>
          <a:p>
            <a:pPr lvl="1"/>
            <a:r>
              <a:rPr lang="en-US" sz="2000" dirty="0"/>
              <a:t>Made the manufacturing, transportation, or sell of alcohol illegal  (Prohibition, repealed by the 21</a:t>
            </a:r>
            <a:r>
              <a:rPr lang="en-US" sz="2000" baseline="30000" dirty="0"/>
              <a:t>st</a:t>
            </a:r>
            <a:r>
              <a:rPr lang="en-US" sz="2000" dirty="0"/>
              <a:t> Amendment)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4388476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19th Amendment</a:t>
            </a:r>
          </a:p>
          <a:p>
            <a:pPr lvl="1"/>
            <a:r>
              <a:rPr lang="en-US" sz="2000" dirty="0"/>
              <a:t>Gave women the right to vote in the US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6060" y="5463147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20th Amendment</a:t>
            </a:r>
          </a:p>
          <a:p>
            <a:pPr lvl="1"/>
            <a:r>
              <a:rPr lang="en-US" sz="2000" dirty="0"/>
              <a:t>Set new dates for when the President and vice president are inaugurated and when congress can begin its term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172" y="152400"/>
            <a:ext cx="2956657" cy="20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686880"/>
            <a:ext cx="1780058" cy="177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24" y="3206733"/>
            <a:ext cx="1239881" cy="146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65" y="4441933"/>
            <a:ext cx="1446749" cy="14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76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  <p:bldP spid="10" grpId="0" uiExpand="1" build="p"/>
      <p:bldP spid="11" grpId="0" uiExpand="1" build="p"/>
      <p:bldP spid="1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Later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762000"/>
            <a:ext cx="7684752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22nd Amendment</a:t>
            </a:r>
          </a:p>
          <a:p>
            <a:pPr lvl="1"/>
            <a:r>
              <a:rPr lang="en-US" sz="2000" dirty="0"/>
              <a:t>Limits the President term in office to two elected terms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86575" y="2590800"/>
            <a:ext cx="7008812" cy="19050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274320" lvl="1" indent="0">
              <a:buFont typeface="Cambria" pitchFamily="18" charset="0"/>
              <a:buNone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073856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23rd Amendment</a:t>
            </a:r>
          </a:p>
          <a:p>
            <a:pPr lvl="1"/>
            <a:r>
              <a:rPr lang="en-US" sz="2000" dirty="0"/>
              <a:t>Granted voters in Washington, D.C. the right to vote for president and vice president</a:t>
            </a:r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515" y="3276600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24th Amendment</a:t>
            </a:r>
          </a:p>
          <a:p>
            <a:pPr lvl="1"/>
            <a:r>
              <a:rPr lang="en-US" sz="2000" dirty="0"/>
              <a:t>Forbade requiring the payment of a poll tax to vote in a federal election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176" y="4639256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25th Amendment</a:t>
            </a:r>
          </a:p>
          <a:p>
            <a:pPr lvl="1"/>
            <a:r>
              <a:rPr lang="en-US" sz="2000" dirty="0"/>
              <a:t>Provided for succession to the office of president in the event of death or incapacity and for filling vacancies in the office of vice president</a:t>
            </a:r>
          </a:p>
        </p:txBody>
      </p:sp>
      <p:pic>
        <p:nvPicPr>
          <p:cNvPr id="4" name="Picture 3" descr="gif of the Magi (pretty sure I’ve used this title before but WHATEV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533400"/>
            <a:ext cx="1876425" cy="2499398"/>
          </a:xfrm>
          <a:prstGeom prst="rect">
            <a:avLst/>
          </a:prstGeom>
        </p:spPr>
      </p:pic>
      <p:pic>
        <p:nvPicPr>
          <p:cNvPr id="6" name="Picture 5" descr="John F. Kennedy (May 29, 1917 – November 22, 1963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4216953"/>
            <a:ext cx="2406650" cy="25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3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  <p:bldP spid="10" grpId="0" uiExpand="1" build="p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Structure of the U.S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731125" cy="4800600"/>
          </a:xfrm>
        </p:spPr>
        <p:txBody>
          <a:bodyPr>
            <a:noAutofit/>
          </a:bodyPr>
          <a:lstStyle/>
          <a:p>
            <a:r>
              <a:rPr lang="en-US" sz="2400" dirty="0"/>
              <a:t>The new country was a combination of their experiences under the </a:t>
            </a:r>
            <a:r>
              <a:rPr lang="en-US" sz="2400" b="1" dirty="0">
                <a:solidFill>
                  <a:srgbClr val="FFFF00"/>
                </a:solidFill>
              </a:rPr>
              <a:t>Articles</a:t>
            </a:r>
            <a:r>
              <a:rPr lang="en-US" sz="2400" dirty="0"/>
              <a:t> and as a </a:t>
            </a:r>
            <a:r>
              <a:rPr lang="en-US" sz="2400" b="1" dirty="0">
                <a:solidFill>
                  <a:srgbClr val="FFFF00"/>
                </a:solidFill>
              </a:rPr>
              <a:t>British</a:t>
            </a:r>
            <a:r>
              <a:rPr lang="en-US" sz="2400" dirty="0"/>
              <a:t> colony</a:t>
            </a:r>
          </a:p>
          <a:p>
            <a:r>
              <a:rPr lang="en-US" sz="2400" dirty="0"/>
              <a:t>The Founders solution to all the problems they experienced was a central government with </a:t>
            </a:r>
            <a:r>
              <a:rPr lang="en-US" sz="2400" b="1" dirty="0">
                <a:solidFill>
                  <a:srgbClr val="FFFF00"/>
                </a:solidFill>
              </a:rPr>
              <a:t>limited</a:t>
            </a:r>
            <a:r>
              <a:rPr lang="en-US" sz="2400" dirty="0"/>
              <a:t> powers</a:t>
            </a:r>
          </a:p>
          <a:p>
            <a:r>
              <a:rPr lang="en-US" sz="2400" dirty="0"/>
              <a:t>They divided power between </a:t>
            </a:r>
            <a:r>
              <a:rPr lang="en-US" sz="2400" b="1" dirty="0">
                <a:solidFill>
                  <a:srgbClr val="FFFF00"/>
                </a:solidFill>
              </a:rPr>
              <a:t>three</a:t>
            </a:r>
            <a:r>
              <a:rPr lang="en-US" sz="2400" dirty="0"/>
              <a:t> branches with a system to </a:t>
            </a:r>
            <a:r>
              <a:rPr lang="en-US" sz="2400" b="1" dirty="0">
                <a:solidFill>
                  <a:srgbClr val="FFFF00"/>
                </a:solidFill>
              </a:rPr>
              <a:t>check</a:t>
            </a:r>
            <a:r>
              <a:rPr lang="en-US" sz="2400" dirty="0"/>
              <a:t> the other two branches</a:t>
            </a:r>
          </a:p>
          <a:p>
            <a:r>
              <a:rPr lang="en-US" sz="2400" dirty="0"/>
              <a:t>Power was divided between the </a:t>
            </a:r>
            <a:r>
              <a:rPr lang="en-US" sz="2400" b="1" dirty="0">
                <a:solidFill>
                  <a:srgbClr val="FFFF00"/>
                </a:solidFill>
              </a:rPr>
              <a:t>states</a:t>
            </a:r>
            <a:r>
              <a:rPr lang="en-US" sz="2400" dirty="0"/>
              <a:t> and federal government</a:t>
            </a:r>
          </a:p>
          <a:p>
            <a:r>
              <a:rPr lang="en-US" sz="2400" dirty="0"/>
              <a:t>The Constitution presents the government’s </a:t>
            </a:r>
            <a:r>
              <a:rPr lang="en-US" sz="2400" b="1" dirty="0">
                <a:solidFill>
                  <a:srgbClr val="FFFF00"/>
                </a:solidFill>
              </a:rPr>
              <a:t>purposes</a:t>
            </a:r>
            <a:r>
              <a:rPr lang="en-US" sz="2400" dirty="0"/>
              <a:t>, principles, </a:t>
            </a:r>
            <a:r>
              <a:rPr lang="en-US" sz="2400" b="1" dirty="0">
                <a:solidFill>
                  <a:srgbClr val="FFFF00"/>
                </a:solidFill>
              </a:rPr>
              <a:t>powers</a:t>
            </a:r>
            <a:r>
              <a:rPr lang="en-US" sz="2400" dirty="0"/>
              <a:t>, and limitations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Clayton's Thoughts On Life: Lifestyles, Beliefs and the American Way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67" y="2286000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1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Later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762000"/>
            <a:ext cx="7684752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26th Amendment</a:t>
            </a:r>
          </a:p>
          <a:p>
            <a:pPr lvl="1"/>
            <a:r>
              <a:rPr lang="en-US" sz="2000" dirty="0"/>
              <a:t>Lowered the voting age from 21 to 18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86575" y="2590800"/>
            <a:ext cx="7008812" cy="19050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274320" lvl="1" indent="0">
              <a:buFont typeface="Cambria" pitchFamily="18" charset="0"/>
              <a:buNone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176" y="3967051"/>
            <a:ext cx="7684752" cy="1219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27thAmendment</a:t>
            </a:r>
          </a:p>
          <a:p>
            <a:pPr lvl="1"/>
            <a:r>
              <a:rPr lang="en-US" sz="2000" dirty="0"/>
              <a:t>Banned Congress from increasing its members salaries until after the next election</a:t>
            </a:r>
            <a:endParaRPr lang="en-US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607044"/>
            <a:ext cx="2770656" cy="27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file has been superseded by File:US Congressional Seal.svg . It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55" y="4267200"/>
            <a:ext cx="2232644" cy="22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7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 State Constitutions and Local Charters</a:t>
            </a:r>
          </a:p>
        </p:txBody>
      </p:sp>
      <p:pic>
        <p:nvPicPr>
          <p:cNvPr id="3" name="Picture 2" descr="APGovernmentCHS - Important Clauses of the Constitution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968500"/>
            <a:ext cx="8128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The Structures of State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2820"/>
            <a:ext cx="7161211" cy="297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Legislative Branch</a:t>
            </a:r>
          </a:p>
          <a:p>
            <a:r>
              <a:rPr lang="en-US" sz="2400" dirty="0"/>
              <a:t>Pass laws that deal with a variety of </a:t>
            </a:r>
            <a:r>
              <a:rPr lang="en-US" sz="2400" b="1" dirty="0">
                <a:solidFill>
                  <a:srgbClr val="FFFF00"/>
                </a:solidFill>
              </a:rPr>
              <a:t>matters</a:t>
            </a:r>
          </a:p>
          <a:p>
            <a:r>
              <a:rPr lang="en-US" sz="2400" dirty="0"/>
              <a:t>State legislatures have </a:t>
            </a:r>
            <a:r>
              <a:rPr lang="en-US" sz="2400" b="1" dirty="0">
                <a:solidFill>
                  <a:srgbClr val="FFFF00"/>
                </a:solidFill>
              </a:rPr>
              <a:t>more</a:t>
            </a:r>
            <a:r>
              <a:rPr lang="en-US" sz="2400" dirty="0"/>
              <a:t> power than US Congress</a:t>
            </a:r>
          </a:p>
          <a:p>
            <a:r>
              <a:rPr lang="en-US" sz="2400" dirty="0"/>
              <a:t>Each legislature have </a:t>
            </a:r>
            <a:r>
              <a:rPr lang="en-US" sz="2400" b="1" dirty="0">
                <a:solidFill>
                  <a:srgbClr val="FFFF00"/>
                </a:solidFill>
              </a:rPr>
              <a:t>bicameral</a:t>
            </a:r>
            <a:r>
              <a:rPr lang="en-US" sz="2400" dirty="0"/>
              <a:t>, Nebraska only has one chamber</a:t>
            </a:r>
          </a:p>
        </p:txBody>
      </p:sp>
      <p:pic>
        <p:nvPicPr>
          <p:cNvPr id="4" name="Picture 3" descr="Texas Congress Stre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1" y="1879209"/>
            <a:ext cx="5027613" cy="33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The Structures of State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7313612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The Executive Branch</a:t>
            </a:r>
          </a:p>
          <a:p>
            <a:r>
              <a:rPr lang="en-US" sz="2400" dirty="0"/>
              <a:t>Called the </a:t>
            </a:r>
            <a:r>
              <a:rPr lang="en-US" sz="2400" b="1" dirty="0">
                <a:solidFill>
                  <a:srgbClr val="FFFF00"/>
                </a:solidFill>
              </a:rPr>
              <a:t>Governor</a:t>
            </a:r>
          </a:p>
          <a:p>
            <a:r>
              <a:rPr lang="en-US" sz="2400" dirty="0"/>
              <a:t>Power to </a:t>
            </a:r>
            <a:r>
              <a:rPr lang="en-US" sz="2400" b="1" dirty="0">
                <a:solidFill>
                  <a:srgbClr val="FFFF00"/>
                </a:solidFill>
              </a:rPr>
              <a:t>carry</a:t>
            </a:r>
            <a:r>
              <a:rPr lang="en-US" sz="2400" dirty="0"/>
              <a:t> out state laws</a:t>
            </a:r>
          </a:p>
          <a:p>
            <a:r>
              <a:rPr lang="en-US" sz="2400" dirty="0"/>
              <a:t>Responsibilities</a:t>
            </a:r>
          </a:p>
          <a:p>
            <a:pPr lvl="1"/>
            <a:r>
              <a:rPr lang="en-US" sz="2000" dirty="0"/>
              <a:t>Sign legislation</a:t>
            </a:r>
          </a:p>
          <a:p>
            <a:pPr lvl="1"/>
            <a:r>
              <a:rPr lang="en-US" sz="2000" dirty="0"/>
              <a:t>Budgeting</a:t>
            </a:r>
          </a:p>
          <a:p>
            <a:pPr lvl="1"/>
            <a:r>
              <a:rPr lang="en-US" sz="2000" dirty="0"/>
              <a:t>Appointing officials</a:t>
            </a:r>
          </a:p>
          <a:p>
            <a:pPr lvl="1"/>
            <a:r>
              <a:rPr lang="en-US" sz="2000" dirty="0"/>
              <a:t>Planning economic growth</a:t>
            </a:r>
          </a:p>
          <a:p>
            <a:pPr lvl="1"/>
            <a:r>
              <a:rPr lang="en-US" sz="2000" dirty="0"/>
              <a:t>Coordinate the work of executive departments</a:t>
            </a:r>
          </a:p>
        </p:txBody>
      </p:sp>
      <p:pic>
        <p:nvPicPr>
          <p:cNvPr id="5" name="Picture 4" descr="Governor Goodhair? We Can Do a Lot Better! | The Texas Piney Wood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762000"/>
            <a:ext cx="2078398" cy="2590800"/>
          </a:xfrm>
          <a:prstGeom prst="rect">
            <a:avLst/>
          </a:prstGeom>
        </p:spPr>
      </p:pic>
      <p:pic>
        <p:nvPicPr>
          <p:cNvPr id="6" name="Picture 5" descr="Arnold Schwarzenegger Bodybuilder, Actor, Governor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12" y="3581400"/>
            <a:ext cx="2514600" cy="3176778"/>
          </a:xfrm>
          <a:prstGeom prst="rect">
            <a:avLst/>
          </a:prstGeom>
        </p:spPr>
      </p:pic>
      <p:pic>
        <p:nvPicPr>
          <p:cNvPr id="7" name="Picture 6" descr="File:Seal of the Governor of Texas.svg - Wikipedia, the fre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62" y="1009650"/>
            <a:ext cx="2095500" cy="20955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1588" y="4419600"/>
            <a:ext cx="9659200" cy="2438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Amount of control over the </a:t>
            </a:r>
            <a:r>
              <a:rPr lang="en-US" sz="2200" b="1" dirty="0">
                <a:solidFill>
                  <a:srgbClr val="FFFF00"/>
                </a:solidFill>
              </a:rPr>
              <a:t>executive</a:t>
            </a:r>
            <a:r>
              <a:rPr lang="en-US" sz="2200" dirty="0"/>
              <a:t> branch varies between the states</a:t>
            </a:r>
          </a:p>
          <a:p>
            <a:r>
              <a:rPr lang="en-US" sz="2200" dirty="0"/>
              <a:t>In some states the people vote for all </a:t>
            </a:r>
            <a:r>
              <a:rPr lang="en-US" sz="2200" b="1" dirty="0">
                <a:solidFill>
                  <a:srgbClr val="FFFF00"/>
                </a:solidFill>
              </a:rPr>
              <a:t>members</a:t>
            </a:r>
            <a:r>
              <a:rPr lang="en-US" sz="2200" dirty="0"/>
              <a:t> of the executive branch</a:t>
            </a:r>
          </a:p>
          <a:p>
            <a:r>
              <a:rPr lang="en-US" sz="2200" dirty="0"/>
              <a:t>Governors must work close with the </a:t>
            </a:r>
            <a:r>
              <a:rPr lang="en-US" sz="2200" b="1" dirty="0">
                <a:solidFill>
                  <a:srgbClr val="FFFF00"/>
                </a:solidFill>
              </a:rPr>
              <a:t>national</a:t>
            </a:r>
            <a:r>
              <a:rPr lang="en-US" sz="2200" dirty="0"/>
              <a:t> government especially when it comes to federal funding</a:t>
            </a:r>
          </a:p>
          <a:p>
            <a:r>
              <a:rPr lang="en-US" sz="2200" dirty="0"/>
              <a:t>They are commander and chief of the </a:t>
            </a:r>
            <a:r>
              <a:rPr lang="en-US" sz="2200" b="1" dirty="0">
                <a:solidFill>
                  <a:srgbClr val="FFFF00"/>
                </a:solidFill>
              </a:rPr>
              <a:t>national</a:t>
            </a:r>
            <a:r>
              <a:rPr lang="en-US" sz="2200" dirty="0"/>
              <a:t> guard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5392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The Structures of State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565" y="1143000"/>
            <a:ext cx="7161211" cy="47265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The Judicial Branch</a:t>
            </a:r>
          </a:p>
          <a:p>
            <a:r>
              <a:rPr lang="en-US" sz="2400" dirty="0"/>
              <a:t>They uphold and </a:t>
            </a:r>
            <a:r>
              <a:rPr lang="en-US" sz="2400" b="1" dirty="0">
                <a:solidFill>
                  <a:srgbClr val="FFFF00"/>
                </a:solidFill>
              </a:rPr>
              <a:t>interpret</a:t>
            </a:r>
            <a:r>
              <a:rPr lang="en-US" sz="2400" dirty="0"/>
              <a:t> state laws</a:t>
            </a:r>
          </a:p>
          <a:p>
            <a:r>
              <a:rPr lang="en-US" sz="2400" dirty="0"/>
              <a:t>Help to resolve </a:t>
            </a:r>
            <a:r>
              <a:rPr lang="en-US" sz="2400" b="1" dirty="0">
                <a:solidFill>
                  <a:srgbClr val="FFFF00"/>
                </a:solidFill>
              </a:rPr>
              <a:t>conflicts</a:t>
            </a:r>
            <a:r>
              <a:rPr lang="en-US" sz="2400" dirty="0"/>
              <a:t> with citizens or business </a:t>
            </a:r>
            <a:r>
              <a:rPr lang="en-US" sz="2400" b="1" dirty="0">
                <a:solidFill>
                  <a:srgbClr val="FFFF00"/>
                </a:solidFill>
              </a:rPr>
              <a:t>disagreements</a:t>
            </a:r>
          </a:p>
          <a:p>
            <a:r>
              <a:rPr lang="en-US" sz="2400" dirty="0"/>
              <a:t>Courts can </a:t>
            </a:r>
            <a:r>
              <a:rPr lang="en-US" sz="2400" b="1" dirty="0">
                <a:solidFill>
                  <a:srgbClr val="FFFF00"/>
                </a:solidFill>
              </a:rPr>
              <a:t>punish</a:t>
            </a:r>
            <a:r>
              <a:rPr lang="en-US" sz="2400" dirty="0"/>
              <a:t> criminals </a:t>
            </a:r>
          </a:p>
          <a:p>
            <a:r>
              <a:rPr lang="en-US" sz="2400" dirty="0"/>
              <a:t>Level of courts:</a:t>
            </a:r>
          </a:p>
          <a:p>
            <a:pPr lvl="1"/>
            <a:r>
              <a:rPr lang="en-US" sz="2000" dirty="0"/>
              <a:t>Minor Courts</a:t>
            </a:r>
          </a:p>
          <a:p>
            <a:pPr lvl="1"/>
            <a:r>
              <a:rPr lang="en-US" sz="2000" dirty="0"/>
              <a:t>Trial Courts</a:t>
            </a:r>
          </a:p>
          <a:p>
            <a:pPr lvl="1"/>
            <a:r>
              <a:rPr lang="en-US" sz="2000" dirty="0"/>
              <a:t>Appellate Courts</a:t>
            </a:r>
          </a:p>
          <a:p>
            <a:pPr lvl="1"/>
            <a:r>
              <a:rPr lang="en-US" sz="2000" dirty="0"/>
              <a:t>Highest Court:  Supreme Court</a:t>
            </a:r>
          </a:p>
        </p:txBody>
      </p:sp>
      <p:pic>
        <p:nvPicPr>
          <p:cNvPr id="5" name="Picture 4" descr="George L. Allen, Sr. Courts Building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744040"/>
            <a:ext cx="4140200" cy="3105150"/>
          </a:xfrm>
          <a:prstGeom prst="rect">
            <a:avLst/>
          </a:prstGeom>
        </p:spPr>
      </p:pic>
      <p:pic>
        <p:nvPicPr>
          <p:cNvPr id="6" name="Picture 5" descr="Random News Article Discussion II - P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06" y="3823432"/>
            <a:ext cx="4103719" cy="30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14212" cy="635000"/>
          </a:xfrm>
        </p:spPr>
        <p:txBody>
          <a:bodyPr>
            <a:normAutofit/>
          </a:bodyPr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Rights and Amendments in State Constitutions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5845"/>
            <a:ext cx="7161211" cy="1678580"/>
          </a:xfrm>
        </p:spPr>
        <p:txBody>
          <a:bodyPr>
            <a:noAutofit/>
          </a:bodyPr>
          <a:lstStyle/>
          <a:p>
            <a:r>
              <a:rPr lang="en-US" sz="2400" dirty="0"/>
              <a:t>All states contain a </a:t>
            </a:r>
            <a:r>
              <a:rPr lang="en-US" sz="2400" b="1" dirty="0">
                <a:solidFill>
                  <a:srgbClr val="FFFF00"/>
                </a:solidFill>
              </a:rPr>
              <a:t>bill of rights</a:t>
            </a:r>
          </a:p>
          <a:p>
            <a:r>
              <a:rPr lang="en-US" sz="2400" dirty="0"/>
              <a:t>State Constitutions tend to have </a:t>
            </a:r>
            <a:r>
              <a:rPr lang="en-US" sz="2400" b="1" dirty="0">
                <a:solidFill>
                  <a:srgbClr val="FFFF00"/>
                </a:solidFill>
              </a:rPr>
              <a:t>enormous</a:t>
            </a:r>
            <a:r>
              <a:rPr lang="en-US" sz="2400" dirty="0"/>
              <a:t> number of amendment</a:t>
            </a:r>
          </a:p>
          <a:p>
            <a:pPr lvl="1"/>
            <a:r>
              <a:rPr lang="en-US" sz="2000" dirty="0"/>
              <a:t>Average: 115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551061"/>
            <a:ext cx="7161211" cy="167858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Amendments might change the </a:t>
            </a:r>
            <a:r>
              <a:rPr lang="en-US" sz="2400" b="1" dirty="0">
                <a:solidFill>
                  <a:srgbClr val="FFFF00"/>
                </a:solidFill>
              </a:rPr>
              <a:t>structure</a:t>
            </a:r>
            <a:r>
              <a:rPr lang="en-US" sz="2400" dirty="0"/>
              <a:t> of the state government, redefine the powers allocated to the </a:t>
            </a:r>
            <a:r>
              <a:rPr lang="en-US" sz="2400" b="1" dirty="0">
                <a:solidFill>
                  <a:srgbClr val="FFFF00"/>
                </a:solidFill>
              </a:rPr>
              <a:t>different</a:t>
            </a:r>
            <a:r>
              <a:rPr lang="en-US" sz="2400" dirty="0"/>
              <a:t> parts of government, or expand/restructure individual </a:t>
            </a:r>
            <a:r>
              <a:rPr lang="en-US" sz="2400" b="1" dirty="0">
                <a:solidFill>
                  <a:srgbClr val="FFFF00"/>
                </a:solidFill>
              </a:rPr>
              <a:t>rights</a:t>
            </a:r>
          </a:p>
        </p:txBody>
      </p:sp>
      <p:pic>
        <p:nvPicPr>
          <p:cNvPr id="6" name="Picture 5" descr="Why Texas ? Why??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60" y="1559161"/>
            <a:ext cx="4876801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Local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466012" cy="4876800"/>
          </a:xfrm>
        </p:spPr>
        <p:txBody>
          <a:bodyPr>
            <a:noAutofit/>
          </a:bodyPr>
          <a:lstStyle/>
          <a:p>
            <a:r>
              <a:rPr lang="en-US" sz="2400" dirty="0"/>
              <a:t>Exist only if a state constitution </a:t>
            </a:r>
            <a:r>
              <a:rPr lang="en-US" sz="2400" b="1" dirty="0">
                <a:solidFill>
                  <a:srgbClr val="FFFF00"/>
                </a:solidFill>
              </a:rPr>
              <a:t>creates</a:t>
            </a:r>
            <a:r>
              <a:rPr lang="en-US" sz="2400" dirty="0"/>
              <a:t> them and gives them local </a:t>
            </a:r>
            <a:r>
              <a:rPr lang="en-US" sz="2400" b="1" dirty="0">
                <a:solidFill>
                  <a:srgbClr val="FFFF00"/>
                </a:solidFill>
              </a:rPr>
              <a:t>authority</a:t>
            </a:r>
          </a:p>
          <a:p>
            <a:r>
              <a:rPr lang="en-US" sz="2400" dirty="0"/>
              <a:t>Types of local government are based on their </a:t>
            </a:r>
            <a:r>
              <a:rPr lang="en-US" sz="2400" b="1" dirty="0">
                <a:solidFill>
                  <a:srgbClr val="FFFF00"/>
                </a:solidFill>
              </a:rPr>
              <a:t>size</a:t>
            </a:r>
            <a:r>
              <a:rPr lang="en-US" sz="2400" dirty="0"/>
              <a:t> and population</a:t>
            </a:r>
          </a:p>
          <a:p>
            <a:r>
              <a:rPr lang="en-US" sz="2400" dirty="0"/>
              <a:t>State constitutions create </a:t>
            </a:r>
            <a:r>
              <a:rPr lang="en-US" sz="2400" b="1" dirty="0">
                <a:solidFill>
                  <a:srgbClr val="FFFF00"/>
                </a:solidFill>
              </a:rPr>
              <a:t>cities</a:t>
            </a:r>
            <a:r>
              <a:rPr lang="en-US" sz="2400" dirty="0"/>
              <a:t>, counties, townships, </a:t>
            </a:r>
            <a:r>
              <a:rPr lang="en-US" sz="2400" b="1" dirty="0">
                <a:solidFill>
                  <a:srgbClr val="FFFF00"/>
                </a:solidFill>
              </a:rPr>
              <a:t>municipalities</a:t>
            </a:r>
            <a:r>
              <a:rPr lang="en-US" sz="2400" dirty="0"/>
              <a:t>, special districts, </a:t>
            </a:r>
            <a:r>
              <a:rPr lang="en-US" sz="2400" b="1" dirty="0">
                <a:solidFill>
                  <a:srgbClr val="FFFF00"/>
                </a:solidFill>
              </a:rPr>
              <a:t>parishes</a:t>
            </a:r>
            <a:r>
              <a:rPr lang="en-US" sz="2400" dirty="0"/>
              <a:t>, and boroughs</a:t>
            </a:r>
          </a:p>
          <a:p>
            <a:r>
              <a:rPr lang="en-US" sz="2400" dirty="0"/>
              <a:t>State constitutions can </a:t>
            </a:r>
            <a:r>
              <a:rPr lang="en-US" sz="2400" b="1" dirty="0">
                <a:solidFill>
                  <a:srgbClr val="FFFF00"/>
                </a:solidFill>
              </a:rPr>
              <a:t>regulate</a:t>
            </a:r>
            <a:r>
              <a:rPr lang="en-US" sz="2400" dirty="0"/>
              <a:t> the ways local governments can raise and spend money</a:t>
            </a:r>
          </a:p>
          <a:p>
            <a:r>
              <a:rPr lang="en-US" sz="2400" dirty="0"/>
              <a:t>They are limited in their </a:t>
            </a:r>
            <a:r>
              <a:rPr lang="en-US" sz="2400" b="1" dirty="0">
                <a:solidFill>
                  <a:srgbClr val="FFFF00"/>
                </a:solidFill>
              </a:rPr>
              <a:t>taxing</a:t>
            </a:r>
            <a:r>
              <a:rPr lang="en-US" sz="2400" dirty="0"/>
              <a:t> powers</a:t>
            </a:r>
          </a:p>
        </p:txBody>
      </p:sp>
      <p:pic>
        <p:nvPicPr>
          <p:cNvPr id="5" name="Picture 4" descr="city of Mesquite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1219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8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Local Charters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6" y="2133600"/>
            <a:ext cx="7466012" cy="3352800"/>
          </a:xfrm>
        </p:spPr>
        <p:txBody>
          <a:bodyPr>
            <a:noAutofit/>
          </a:bodyPr>
          <a:lstStyle/>
          <a:p>
            <a:r>
              <a:rPr lang="en-US" sz="2400" dirty="0"/>
              <a:t>Documents that state </a:t>
            </a:r>
            <a:r>
              <a:rPr lang="en-US" sz="2400" b="1" dirty="0">
                <a:solidFill>
                  <a:srgbClr val="FFFF00"/>
                </a:solidFill>
              </a:rPr>
              <a:t>government</a:t>
            </a:r>
            <a:r>
              <a:rPr lang="en-US" sz="2400" dirty="0"/>
              <a:t> issues to local governments</a:t>
            </a:r>
          </a:p>
          <a:p>
            <a:r>
              <a:rPr lang="en-US" sz="2400" dirty="0"/>
              <a:t>They grant communities a </a:t>
            </a:r>
            <a:r>
              <a:rPr lang="en-US" sz="2400" b="1" dirty="0">
                <a:solidFill>
                  <a:srgbClr val="FFFF00"/>
                </a:solidFill>
              </a:rPr>
              <a:t>legal</a:t>
            </a:r>
            <a:r>
              <a:rPr lang="en-US" sz="2400" dirty="0"/>
              <a:t> status and allow them to have separate governments</a:t>
            </a:r>
          </a:p>
          <a:p>
            <a:r>
              <a:rPr lang="en-US" sz="2400" dirty="0"/>
              <a:t>They explain the </a:t>
            </a:r>
            <a:r>
              <a:rPr lang="en-US" sz="2400" b="1" dirty="0">
                <a:solidFill>
                  <a:srgbClr val="FFFF00"/>
                </a:solidFill>
              </a:rPr>
              <a:t>powers</a:t>
            </a:r>
            <a:r>
              <a:rPr lang="en-US" sz="2400" dirty="0"/>
              <a:t> and responsibilities of the local government</a:t>
            </a:r>
          </a:p>
          <a:p>
            <a:r>
              <a:rPr lang="en-US" sz="2400" dirty="0"/>
              <a:t>Explains how they </a:t>
            </a:r>
            <a:r>
              <a:rPr lang="en-US" sz="2400" b="1" dirty="0">
                <a:solidFill>
                  <a:srgbClr val="FFFF00"/>
                </a:solidFill>
              </a:rPr>
              <a:t>elect</a:t>
            </a:r>
            <a:r>
              <a:rPr lang="en-US" sz="2400" dirty="0"/>
              <a:t> officials</a:t>
            </a:r>
          </a:p>
        </p:txBody>
      </p:sp>
      <p:pic>
        <p:nvPicPr>
          <p:cNvPr id="4" name="Picture 3" descr="Finance | Mesquite, TX - Official Websi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905000"/>
            <a:ext cx="4696497" cy="33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Structure of the U.S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9137"/>
            <a:ext cx="7731125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FFFF00"/>
                </a:solidFill>
              </a:rPr>
              <a:t>The Preamble </a:t>
            </a:r>
          </a:p>
          <a:p>
            <a:r>
              <a:rPr lang="en-US" sz="2400" dirty="0"/>
              <a:t>Explains why the Constitution was written and spells out the purposes of the government</a:t>
            </a:r>
          </a:p>
          <a:p>
            <a:endParaRPr lang="en-US" sz="2400" dirty="0"/>
          </a:p>
        </p:txBody>
      </p:sp>
      <p:pic>
        <p:nvPicPr>
          <p:cNvPr id="4" name="Picture 3" descr="US Constitution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5" y="1752600"/>
            <a:ext cx="4648200" cy="34861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905000"/>
            <a:ext cx="7731125" cy="48768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u="sng" dirty="0">
                <a:solidFill>
                  <a:srgbClr val="FFFF00"/>
                </a:solidFill>
              </a:rPr>
              <a:t>Articles</a:t>
            </a:r>
            <a:endParaRPr lang="en-US" sz="2400" dirty="0"/>
          </a:p>
          <a:p>
            <a:r>
              <a:rPr lang="en-US" sz="2400" dirty="0"/>
              <a:t>Each article covers a different topic about how the government is structured</a:t>
            </a:r>
          </a:p>
          <a:p>
            <a:r>
              <a:rPr lang="en-US" sz="2400" dirty="0"/>
              <a:t>Articles 1-3 create the three branches</a:t>
            </a:r>
          </a:p>
          <a:p>
            <a:r>
              <a:rPr lang="en-US" sz="2400" dirty="0"/>
              <a:t>Article 4 explains the relationship of the states to one another  and to the national government</a:t>
            </a:r>
          </a:p>
          <a:p>
            <a:r>
              <a:rPr lang="en-US" sz="2400" dirty="0"/>
              <a:t>Article 5 explains the ways that Constitution can be amended</a:t>
            </a:r>
          </a:p>
          <a:p>
            <a:r>
              <a:rPr lang="en-US" sz="2400" dirty="0"/>
              <a:t>Article 6 established the Constitution as the “supreme Law of the Land”</a:t>
            </a:r>
          </a:p>
          <a:p>
            <a:r>
              <a:rPr lang="en-US" sz="2400" dirty="0"/>
              <a:t>Article 7 addresses ratification </a:t>
            </a:r>
          </a:p>
        </p:txBody>
      </p:sp>
    </p:spTree>
    <p:extLst>
      <p:ext uri="{BB962C8B-B14F-4D97-AF65-F5344CB8AC3E}">
        <p14:creationId xmlns:p14="http://schemas.microsoft.com/office/powerpoint/2010/main" val="285618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Structure of the U.S Constitution</a:t>
            </a:r>
          </a:p>
        </p:txBody>
      </p:sp>
      <p:pic>
        <p:nvPicPr>
          <p:cNvPr id="4" name="Picture 3" descr="US Constitution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5" y="1752600"/>
            <a:ext cx="4648200" cy="34861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33600"/>
            <a:ext cx="7731125" cy="2371725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u="sng" dirty="0">
                <a:solidFill>
                  <a:srgbClr val="FFFF00"/>
                </a:solidFill>
              </a:rPr>
              <a:t>Amendments</a:t>
            </a:r>
            <a:endParaRPr lang="en-US" sz="2400" dirty="0"/>
          </a:p>
          <a:p>
            <a:r>
              <a:rPr lang="en-US" sz="2400" dirty="0"/>
              <a:t>27 amendments</a:t>
            </a:r>
          </a:p>
          <a:p>
            <a:r>
              <a:rPr lang="en-US" sz="2400" dirty="0"/>
              <a:t>Some amendments describe people’s individual rights</a:t>
            </a:r>
          </a:p>
          <a:p>
            <a:r>
              <a:rPr lang="en-US" sz="2400" dirty="0"/>
              <a:t>Most are modifications to the structure of government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2468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04 Foundations to American History\constitution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 b="-115"/>
          <a:stretch/>
        </p:blipFill>
        <p:spPr bwMode="auto">
          <a:xfrm>
            <a:off x="8733627" y="2757240"/>
            <a:ext cx="1946701" cy="19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ke.montgomery\Documents\A+ Pix\Govt\Federal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23" y="4876800"/>
            <a:ext cx="2841625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4015"/>
            <a:ext cx="10426700" cy="609600"/>
          </a:xfrm>
        </p:spPr>
        <p:txBody>
          <a:bodyPr>
            <a:noAutofit/>
          </a:bodyPr>
          <a:lstStyle/>
          <a:p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Imprint MT Shadow" pitchFamily="82" charset="0"/>
              </a:rPr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920235" cy="58674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Limited Government </a:t>
            </a:r>
            <a:r>
              <a:rPr lang="en-US" dirty="0"/>
              <a:t>– powers are limited by the Constitution.  King John signed Magna Carta in 1215 limiting the powers of the ruler.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Popular Sovereignty </a:t>
            </a:r>
            <a:r>
              <a:rPr lang="en-US" dirty="0"/>
              <a:t>– the people hold the power and give the government its power.  We consent to be governed.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Federalism</a:t>
            </a:r>
            <a:r>
              <a:rPr lang="en-US" dirty="0"/>
              <a:t> – power is divided between the national government and the states. Some are shared, some only for national government, some only for the states.</a:t>
            </a:r>
          </a:p>
        </p:txBody>
      </p:sp>
      <p:pic>
        <p:nvPicPr>
          <p:cNvPr id="7174" name="Picture 6" descr="http://i.telegraph.co.uk/multimedia/archive/02439/BM4BMK_2439855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739931"/>
            <a:ext cx="2635936" cy="172053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1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ike.montgomery\Documents\A+ Pix\Govt\ChksNBa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4832"/>
          <a:stretch/>
        </p:blipFill>
        <p:spPr bwMode="auto">
          <a:xfrm>
            <a:off x="6475412" y="2879662"/>
            <a:ext cx="2210672" cy="17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ke.montgomery\Documents\A+ Pix\Govt\SepPowers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792162"/>
            <a:ext cx="23614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37812" cy="792162"/>
          </a:xfrm>
        </p:spPr>
        <p:txBody>
          <a:bodyPr>
            <a:noAutofit/>
          </a:bodyPr>
          <a:lstStyle/>
          <a:p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Imprint MT Shadow" pitchFamily="82" charset="0"/>
              </a:rPr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988" y="1947128"/>
            <a:ext cx="6324600" cy="4465638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Separation of Powers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– federal government is divided into three separate branches.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Checks and Balances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– prevents any one branch from becoming too powerful, each branch can stop or ‘check’ the other two.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Republicanism</a:t>
            </a:r>
            <a:r>
              <a:rPr lang="en-US" dirty="0"/>
              <a:t>– the people elect representatives to rule on their behalf</a:t>
            </a:r>
          </a:p>
          <a:p>
            <a:endParaRPr lang="en-US" dirty="0"/>
          </a:p>
        </p:txBody>
      </p:sp>
      <p:pic>
        <p:nvPicPr>
          <p:cNvPr id="4" name="Picture 3" descr="File:Your Vote Counts Badge.jpg - Wikipedia, the free encyclo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49" y="4648200"/>
            <a:ext cx="2094484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4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 Three Branches of Government</a:t>
            </a:r>
          </a:p>
        </p:txBody>
      </p:sp>
      <p:pic>
        <p:nvPicPr>
          <p:cNvPr id="3" name="Picture 2" descr="APGovernmentCHS - Important Clauses of the Constitution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968500"/>
            <a:ext cx="8128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0501" cy="635000"/>
          </a:xfrm>
        </p:spPr>
        <p:txBody>
          <a:bodyPr/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The National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7389813" cy="4343400"/>
          </a:xfrm>
        </p:spPr>
        <p:txBody>
          <a:bodyPr>
            <a:noAutofit/>
          </a:bodyPr>
          <a:lstStyle/>
          <a:p>
            <a:r>
              <a:rPr lang="en-US" sz="2400" dirty="0"/>
              <a:t>The Constitution </a:t>
            </a:r>
            <a:r>
              <a:rPr lang="en-US" sz="2400" b="1" dirty="0">
                <a:solidFill>
                  <a:srgbClr val="FFFF00"/>
                </a:solidFill>
              </a:rPr>
              <a:t>balances</a:t>
            </a:r>
            <a:r>
              <a:rPr lang="en-US" sz="2400" dirty="0"/>
              <a:t> powers between the states and the national government</a:t>
            </a:r>
          </a:p>
          <a:p>
            <a:r>
              <a:rPr lang="en-US" sz="2400" dirty="0"/>
              <a:t>It created </a:t>
            </a:r>
            <a:r>
              <a:rPr lang="en-US" sz="2400" b="1" dirty="0">
                <a:solidFill>
                  <a:srgbClr val="FFFF00"/>
                </a:solidFill>
              </a:rPr>
              <a:t>three</a:t>
            </a:r>
            <a:r>
              <a:rPr lang="en-US" sz="2400" dirty="0"/>
              <a:t> branches of government each having its own power</a:t>
            </a:r>
          </a:p>
          <a:p>
            <a:r>
              <a:rPr lang="en-US" sz="2400" dirty="0"/>
              <a:t>The structure of this systems was to ensure that not one </a:t>
            </a:r>
            <a:r>
              <a:rPr lang="en-US" sz="2400" b="1" dirty="0">
                <a:solidFill>
                  <a:srgbClr val="FFFF00"/>
                </a:solidFill>
              </a:rPr>
              <a:t>group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FF00"/>
                </a:solidFill>
              </a:rPr>
              <a:t>person</a:t>
            </a:r>
            <a:r>
              <a:rPr lang="en-US" sz="2400" dirty="0"/>
              <a:t> could have all the power</a:t>
            </a:r>
          </a:p>
          <a:p>
            <a:r>
              <a:rPr lang="en-US" sz="2400" dirty="0"/>
              <a:t>To ensure the principle of </a:t>
            </a:r>
            <a:r>
              <a:rPr lang="en-US" sz="2400" b="1" dirty="0">
                <a:solidFill>
                  <a:srgbClr val="FFFF00"/>
                </a:solidFill>
              </a:rPr>
              <a:t>limited</a:t>
            </a:r>
            <a:r>
              <a:rPr lang="en-US" sz="2400" dirty="0"/>
              <a:t> government the Founders assigned different powers to the three branches and gave each branch a way to </a:t>
            </a:r>
            <a:r>
              <a:rPr lang="en-US" sz="2400" b="1" dirty="0">
                <a:solidFill>
                  <a:srgbClr val="FFFF00"/>
                </a:solidFill>
              </a:rPr>
              <a:t>check</a:t>
            </a:r>
            <a:r>
              <a:rPr lang="en-US" sz="2400" dirty="0"/>
              <a:t> the power of the other</a:t>
            </a:r>
          </a:p>
        </p:txBody>
      </p:sp>
      <p:pic>
        <p:nvPicPr>
          <p:cNvPr id="4" name="Picture 3" descr="APGovernmentCHS - Problems of Congress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057400"/>
            <a:ext cx="44577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2251</Words>
  <Application>Microsoft Office PowerPoint</Application>
  <PresentationFormat>Custom</PresentationFormat>
  <Paragraphs>291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Cambria</vt:lpstr>
      <vt:lpstr>Imprint MT Shadow</vt:lpstr>
      <vt:lpstr>Lucida Calligraphy</vt:lpstr>
      <vt:lpstr>Red Radial 16x9</vt:lpstr>
      <vt:lpstr>Foundations of Government</vt:lpstr>
      <vt:lpstr>Lesson 1:  Structure and Principles of the Constitution</vt:lpstr>
      <vt:lpstr>Structure of the U.S Constitution</vt:lpstr>
      <vt:lpstr>Structure of the U.S Constitution</vt:lpstr>
      <vt:lpstr>Structure of the U.S Constitution</vt:lpstr>
      <vt:lpstr>Principles of The Constitution</vt:lpstr>
      <vt:lpstr>Principles of The Constitution</vt:lpstr>
      <vt:lpstr>Lesson 2:  Three Branches of Government</vt:lpstr>
      <vt:lpstr>The National Government</vt:lpstr>
      <vt:lpstr>Legislative Branch</vt:lpstr>
      <vt:lpstr>Legislative Branch</vt:lpstr>
      <vt:lpstr>Executive Branch</vt:lpstr>
      <vt:lpstr>Executive Branch</vt:lpstr>
      <vt:lpstr>Judicial Branch</vt:lpstr>
      <vt:lpstr>Judicial Branch</vt:lpstr>
      <vt:lpstr>Relations Among the Branches</vt:lpstr>
      <vt:lpstr>Relations Among the Branches</vt:lpstr>
      <vt:lpstr>Lesson 3:  Amendments </vt:lpstr>
      <vt:lpstr>Proposing and Ratifying Amendments</vt:lpstr>
      <vt:lpstr>The Bill of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Later Amendments</vt:lpstr>
      <vt:lpstr>Later Amendments</vt:lpstr>
      <vt:lpstr>Later Amendments</vt:lpstr>
      <vt:lpstr>Later Amendments</vt:lpstr>
      <vt:lpstr>Lesson 4:  State Constitutions and Local Charters</vt:lpstr>
      <vt:lpstr>The Structures of State Governments</vt:lpstr>
      <vt:lpstr>The Structures of State Governments</vt:lpstr>
      <vt:lpstr>The Structures of State Governments</vt:lpstr>
      <vt:lpstr>Rights and Amendments in State Constitutions</vt:lpstr>
      <vt:lpstr>Local Governments</vt:lpstr>
      <vt:lpstr>Local Charters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2016-08-11T16:52:03Z</dcterms:created>
  <dcterms:modified xsi:type="dcterms:W3CDTF">2016-08-14T22:45:20Z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