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0" d="100"/>
          <a:sy n="50" d="100"/>
        </p:scale>
        <p:origin x="-120"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notesMaster" Target="notesMasters/notesMaster1.xml"/><Relationship Id="rId54" Type="http://schemas.openxmlformats.org/officeDocument/2006/relationships/printerSettings" Target="printerSettings/printerSettings1.bin"/><Relationship Id="rId55" Type="http://schemas.openxmlformats.org/officeDocument/2006/relationships/presProps" Target="presProps.xml"/><Relationship Id="rId56" Type="http://schemas.openxmlformats.org/officeDocument/2006/relationships/viewProps" Target="viewProps.xml"/><Relationship Id="rId57" Type="http://schemas.openxmlformats.org/officeDocument/2006/relationships/theme" Target="theme/theme1.xml"/><Relationship Id="rId58"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B11BF7-622F-694C-904C-1657B0D5E233}" type="datetimeFigureOut">
              <a:rPr lang="en-US" smtClean="0"/>
              <a:t>4/24/18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FBCF10-3074-2240-9773-E9FA40622483}" type="slidenum">
              <a:rPr lang="en-US" smtClean="0"/>
              <a:t>‹#›</a:t>
            </a:fld>
            <a:endParaRPr lang="en-US"/>
          </a:p>
        </p:txBody>
      </p:sp>
    </p:spTree>
    <p:extLst>
      <p:ext uri="{BB962C8B-B14F-4D97-AF65-F5344CB8AC3E}">
        <p14:creationId xmlns:p14="http://schemas.microsoft.com/office/powerpoint/2010/main" val="70278747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FBCF10-3074-2240-9773-E9FA40622483}" type="slidenum">
              <a:rPr lang="en-US" smtClean="0"/>
              <a:t>2</a:t>
            </a:fld>
            <a:endParaRPr lang="en-US"/>
          </a:p>
        </p:txBody>
      </p:sp>
    </p:spTree>
    <p:extLst>
      <p:ext uri="{BB962C8B-B14F-4D97-AF65-F5344CB8AC3E}">
        <p14:creationId xmlns:p14="http://schemas.microsoft.com/office/powerpoint/2010/main" val="3625529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FBCF10-3074-2240-9773-E9FA40622483}" type="slidenum">
              <a:rPr lang="en-US" smtClean="0"/>
              <a:t>4</a:t>
            </a:fld>
            <a:endParaRPr lang="en-US"/>
          </a:p>
        </p:txBody>
      </p:sp>
    </p:spTree>
    <p:extLst>
      <p:ext uri="{BB962C8B-B14F-4D97-AF65-F5344CB8AC3E}">
        <p14:creationId xmlns:p14="http://schemas.microsoft.com/office/powerpoint/2010/main" val="2259404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FBCF10-3074-2240-9773-E9FA40622483}" type="slidenum">
              <a:rPr lang="en-US" smtClean="0"/>
              <a:t>14</a:t>
            </a:fld>
            <a:endParaRPr lang="en-US"/>
          </a:p>
        </p:txBody>
      </p:sp>
    </p:spTree>
    <p:extLst>
      <p:ext uri="{BB962C8B-B14F-4D97-AF65-F5344CB8AC3E}">
        <p14:creationId xmlns:p14="http://schemas.microsoft.com/office/powerpoint/2010/main" val="39281961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FBCF10-3074-2240-9773-E9FA40622483}" type="slidenum">
              <a:rPr lang="en-US" smtClean="0"/>
              <a:t>20</a:t>
            </a:fld>
            <a:endParaRPr lang="en-US"/>
          </a:p>
        </p:txBody>
      </p:sp>
    </p:spTree>
    <p:extLst>
      <p:ext uri="{BB962C8B-B14F-4D97-AF65-F5344CB8AC3E}">
        <p14:creationId xmlns:p14="http://schemas.microsoft.com/office/powerpoint/2010/main" val="762145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150D65-C64D-44FB-9152-4CC2DE0C9198}" type="datetime1">
              <a:rPr lang="en-US" smtClean="0"/>
              <a:pPr/>
              <a:t>4/24/18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635EB0-D091-417E-ACD5-D65E1C7D8524}" type="datetime1">
              <a:rPr lang="en-US" smtClean="0"/>
              <a:pPr/>
              <a:t>4/24/18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CA09F9-C7D6-4C52-A7E8-5101239A0BA2}" type="datetime1">
              <a:rPr lang="en-US" smtClean="0"/>
              <a:pPr/>
              <a:t>4/24/18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E64A4-35FB-42B6-9183-2C0CE0E36649}" type="datetime1">
              <a:rPr lang="en-US" smtClean="0"/>
              <a:pPr/>
              <a:t>4/24/18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2683B9-6ECA-47FA-93CF-B124A0FAC208}" type="datetime1">
              <a:rPr lang="en-US" smtClean="0"/>
              <a:pPr/>
              <a:t>4/24/18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5FF66B-9476-4BB3-85E9-E01854F07F90}" type="datetime1">
              <a:rPr lang="en-US" smtClean="0"/>
              <a:pPr/>
              <a:t>4/24/18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B23FBD-8F7D-4F85-8085-67BFDB05CB71}" type="datetime1">
              <a:rPr lang="en-US" smtClean="0"/>
              <a:pPr/>
              <a:t>4/24/18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EBEB0A-9E3D-4B14-9782-E2AE3DA60D96}"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5D789A-1220-4441-8676-44A034051BFD}" type="datetime1">
              <a:rPr lang="en-US" smtClean="0"/>
              <a:pPr/>
              <a:t>4/24/18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8A266-E364-4B5E-98DD-432668182E1E}" type="datetime1">
              <a:rPr lang="en-US" smtClean="0"/>
              <a:pPr/>
              <a:t>4/24/18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F2040-9975-4642-A906-1DF87F8BE202}" type="datetime1">
              <a:rPr lang="en-US" smtClean="0"/>
              <a:pPr/>
              <a:t>4/24/18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52B4A-BA08-4841-AB08-A0D822ABC34D}" type="datetime1">
              <a:rPr lang="en-US" smtClean="0"/>
              <a:pPr/>
              <a:t>4/24/18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75D48070-6A81-47D0-9810-1540B9FEFF61}" type="datetime1">
              <a:rPr lang="en-US" smtClean="0"/>
              <a:pPr/>
              <a:t>4/24/18</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FEBEB0A-9E3D-4B14-9782-E2AE3DA60D96}" type="slidenum">
              <a:rPr lang="en-US" smtClean="0"/>
              <a:pPr/>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www.youtube.com/watch?v=OVBNakfhoJc"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www.youtube.com/watch?v=3ugDU2qNcyg"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www.youtube.com/watch?v=2Dq6r8qLnjI" TargetMode="External"/><Relationship Id="rId3" Type="http://schemas.openxmlformats.org/officeDocument/2006/relationships/image" Target="../media/image3.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s://www.cdtfa.ca.gov/formspubs/l510.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dtfa.ca.gov/formspubs/l510.pdf"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Chapter 21</a:t>
            </a:r>
            <a:endParaRPr lang="en-US" dirty="0"/>
          </a:p>
        </p:txBody>
      </p:sp>
      <p:sp>
        <p:nvSpPr>
          <p:cNvPr id="3" name="Subtitle 2"/>
          <p:cNvSpPr>
            <a:spLocks noGrp="1"/>
          </p:cNvSpPr>
          <p:nvPr>
            <p:ph type="subTitle" idx="1"/>
          </p:nvPr>
        </p:nvSpPr>
        <p:spPr>
          <a:xfrm>
            <a:off x="1168400" y="4724400"/>
            <a:ext cx="6451600" cy="990600"/>
          </a:xfrm>
        </p:spPr>
        <p:txBody>
          <a:bodyPr/>
          <a:lstStyle/>
          <a:p>
            <a:r>
              <a:rPr lang="en-US" dirty="0" smtClean="0"/>
              <a:t>Financing </a:t>
            </a:r>
            <a:r>
              <a:rPr lang="en-US" dirty="0" smtClean="0"/>
              <a:t>Government</a:t>
            </a:r>
            <a:endParaRPr lang="en-US" dirty="0"/>
          </a:p>
        </p:txBody>
      </p:sp>
    </p:spTree>
    <p:extLst>
      <p:ext uri="{BB962C8B-B14F-4D97-AF65-F5344CB8AC3E}">
        <p14:creationId xmlns:p14="http://schemas.microsoft.com/office/powerpoint/2010/main" val="3746419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Entitlements</a:t>
            </a:r>
            <a:endParaRPr lang="en-US" dirty="0"/>
          </a:p>
        </p:txBody>
      </p:sp>
      <p:sp>
        <p:nvSpPr>
          <p:cNvPr id="3" name="Rectangle 2"/>
          <p:cNvSpPr/>
          <p:nvPr/>
        </p:nvSpPr>
        <p:spPr>
          <a:xfrm>
            <a:off x="355600" y="482600"/>
            <a:ext cx="8128000" cy="4154983"/>
          </a:xfrm>
          <a:prstGeom prst="rect">
            <a:avLst/>
          </a:prstGeom>
        </p:spPr>
        <p:txBody>
          <a:bodyPr wrap="square">
            <a:spAutoFit/>
          </a:bodyPr>
          <a:lstStyle/>
          <a:p>
            <a:pPr fontAlgn="base"/>
            <a:r>
              <a:rPr lang="en-US" sz="2400" dirty="0"/>
              <a:t>Entitlements have become a big part of the federal budget. In fact, almost half of every dollar goes for such items. The biggest entitlement program is </a:t>
            </a:r>
            <a:r>
              <a:rPr lang="en-US" sz="2400" b="1" dirty="0"/>
              <a:t>Social Security</a:t>
            </a:r>
            <a:r>
              <a:rPr lang="en-US" sz="2400" dirty="0"/>
              <a:t>. In 2012 the government paid $774.6 billion in benefits.</a:t>
            </a:r>
          </a:p>
          <a:p>
            <a:pPr fontAlgn="base"/>
            <a:r>
              <a:rPr lang="en-US" sz="2400" dirty="0"/>
              <a:t>The other important uncontrollable item in the budget is the </a:t>
            </a:r>
            <a:r>
              <a:rPr lang="en-US" sz="2400" b="1" dirty="0"/>
              <a:t>interest</a:t>
            </a:r>
            <a:r>
              <a:rPr lang="en-US" sz="2400" dirty="0"/>
              <a:t> that must be paid on the national debt. As yearly budgets have forced the federal government to borrow more and more money, interest on the debt has grown. In fiscal year 2012, the U.S. spent around $220 billion on interest on the debt, which was equal to about </a:t>
            </a:r>
            <a:r>
              <a:rPr lang="en-US" sz="2400" b="1" dirty="0"/>
              <a:t>6 percent</a:t>
            </a:r>
            <a:r>
              <a:rPr lang="en-US" sz="2400" dirty="0"/>
              <a:t> of the total spending for the federal government that year.</a:t>
            </a:r>
          </a:p>
        </p:txBody>
      </p:sp>
    </p:spTree>
    <p:extLst>
      <p:ext uri="{BB962C8B-B14F-4D97-AF65-F5344CB8AC3E}">
        <p14:creationId xmlns:p14="http://schemas.microsoft.com/office/powerpoint/2010/main" val="1996504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257800"/>
            <a:ext cx="6781800" cy="1600200"/>
          </a:xfrm>
        </p:spPr>
        <p:txBody>
          <a:bodyPr>
            <a:normAutofit fontScale="90000"/>
          </a:bodyPr>
          <a:lstStyle/>
          <a:p>
            <a:r>
              <a:rPr lang="en-US" dirty="0" smtClean="0"/>
              <a:t>Discretionary Spending</a:t>
            </a:r>
            <a:endParaRPr lang="en-US" dirty="0"/>
          </a:p>
        </p:txBody>
      </p:sp>
      <p:sp>
        <p:nvSpPr>
          <p:cNvPr id="3" name="Rectangle 2"/>
          <p:cNvSpPr/>
          <p:nvPr/>
        </p:nvSpPr>
        <p:spPr>
          <a:xfrm>
            <a:off x="330200" y="482600"/>
            <a:ext cx="8153400" cy="5632310"/>
          </a:xfrm>
          <a:prstGeom prst="rect">
            <a:avLst/>
          </a:prstGeom>
        </p:spPr>
        <p:txBody>
          <a:bodyPr wrap="square">
            <a:spAutoFit/>
          </a:bodyPr>
          <a:lstStyle/>
          <a:p>
            <a:pPr fontAlgn="base"/>
            <a:r>
              <a:rPr lang="en-US" sz="2400" b="1" dirty="0"/>
              <a:t>Discretionary</a:t>
            </a:r>
            <a:r>
              <a:rPr lang="en-US" sz="2400" dirty="0"/>
              <a:t> spending is usually thought of in two categories—defense and nondefense. One of the larger portions of the budget pays for national defense and the </a:t>
            </a:r>
            <a:r>
              <a:rPr lang="en-US" sz="2400" b="1" dirty="0"/>
              <a:t>Department of Defense</a:t>
            </a:r>
            <a:r>
              <a:rPr lang="en-US" sz="2400" dirty="0"/>
              <a:t> (DOD) budget. These expenditures fund the U.S. military and the weapons, aircraft, ships, and troops necessary to fight in wars and defend the United States.</a:t>
            </a:r>
          </a:p>
          <a:p>
            <a:pPr fontAlgn="base"/>
            <a:r>
              <a:rPr lang="en-US" sz="2400" dirty="0"/>
              <a:t>The federal government also spends a sizable portion of tax revenues on the </a:t>
            </a:r>
            <a:r>
              <a:rPr lang="en-US" sz="2400" b="1" dirty="0"/>
              <a:t>environment</a:t>
            </a:r>
            <a:r>
              <a:rPr lang="en-US" sz="2400" dirty="0"/>
              <a:t>, </a:t>
            </a:r>
            <a:r>
              <a:rPr lang="en-US" sz="2400" b="1" dirty="0"/>
              <a:t>transportation</a:t>
            </a:r>
            <a:r>
              <a:rPr lang="en-US" sz="2400" dirty="0"/>
              <a:t>, </a:t>
            </a:r>
            <a:r>
              <a:rPr lang="en-US" sz="2400" b="1" dirty="0"/>
              <a:t>criminal justice</a:t>
            </a:r>
            <a:r>
              <a:rPr lang="en-US" sz="2400" dirty="0"/>
              <a:t>, and other areas. Much of this discretionary spending is in the form of grants to states and localities. State and local governments use federal grants for road repair, public housing, police training, school lunch programs, flood insurance, and so on. States and communities have come to rely on this intergovernmental revenue for an increasing share of their total revenue.</a:t>
            </a:r>
          </a:p>
        </p:txBody>
      </p:sp>
    </p:spTree>
    <p:extLst>
      <p:ext uri="{BB962C8B-B14F-4D97-AF65-F5344CB8AC3E}">
        <p14:creationId xmlns:p14="http://schemas.microsoft.com/office/powerpoint/2010/main" val="3260068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8178800" cy="1600200"/>
          </a:xfrm>
        </p:spPr>
        <p:txBody>
          <a:bodyPr>
            <a:normAutofit/>
          </a:bodyPr>
          <a:lstStyle/>
          <a:p>
            <a:r>
              <a:rPr lang="en-US" dirty="0" smtClean="0"/>
              <a:t>Lesson 2 </a:t>
            </a:r>
            <a:r>
              <a:rPr lang="mr-IN" dirty="0" smtClean="0"/>
              <a:t>–</a:t>
            </a:r>
            <a:r>
              <a:rPr lang="en-US" dirty="0" smtClean="0"/>
              <a:t> Raising </a:t>
            </a:r>
            <a:r>
              <a:rPr lang="en-US" dirty="0" err="1" smtClean="0"/>
              <a:t>Reveune</a:t>
            </a:r>
            <a:endParaRPr lang="en-US" dirty="0"/>
          </a:p>
        </p:txBody>
      </p:sp>
      <p:sp>
        <p:nvSpPr>
          <p:cNvPr id="3" name="Rectangle 2"/>
          <p:cNvSpPr/>
          <p:nvPr/>
        </p:nvSpPr>
        <p:spPr>
          <a:xfrm>
            <a:off x="431800" y="482601"/>
            <a:ext cx="8153400" cy="5016757"/>
          </a:xfrm>
          <a:prstGeom prst="rect">
            <a:avLst/>
          </a:prstGeom>
        </p:spPr>
        <p:txBody>
          <a:bodyPr wrap="square">
            <a:spAutoFit/>
          </a:bodyPr>
          <a:lstStyle/>
          <a:p>
            <a:r>
              <a:rPr lang="en-US" sz="3200" b="1" dirty="0"/>
              <a:t>Taxes</a:t>
            </a:r>
            <a:r>
              <a:rPr lang="en-US" sz="3200" dirty="0"/>
              <a:t> are payments made by individuals and businesses to support government activities and provide government services. As you will learn, decisions about how to raise and spend government funds are almost always </a:t>
            </a:r>
            <a:r>
              <a:rPr lang="en-US" sz="3200" b="1" dirty="0"/>
              <a:t>political</a:t>
            </a:r>
            <a:r>
              <a:rPr lang="en-US" sz="3200" dirty="0"/>
              <a:t>. Every time a tax law is changed or created, someone wins and someone loses. Government officials, political parties, business leaders, and average citizens all have different ideas about taxes </a:t>
            </a:r>
          </a:p>
        </p:txBody>
      </p:sp>
    </p:spTree>
    <p:extLst>
      <p:ext uri="{BB962C8B-B14F-4D97-AF65-F5344CB8AC3E}">
        <p14:creationId xmlns:p14="http://schemas.microsoft.com/office/powerpoint/2010/main" val="3259166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4000" y="751344"/>
            <a:ext cx="8432800" cy="4893647"/>
          </a:xfrm>
          <a:prstGeom prst="rect">
            <a:avLst/>
          </a:prstGeom>
        </p:spPr>
        <p:txBody>
          <a:bodyPr wrap="square">
            <a:spAutoFit/>
          </a:bodyPr>
          <a:lstStyle/>
          <a:p>
            <a:r>
              <a:rPr lang="en-US" sz="2400" dirty="0"/>
              <a:t>When you think of taxes today, the individual income tax likely comes to mind. The individual income tax as we know it today is a relatively recent addition to our government, however. Until the 1890s, the federal government relied on tariffs, or taxes levied on imported goods, for revenue. These are also called </a:t>
            </a:r>
            <a:r>
              <a:rPr lang="en-US" sz="2400" i="1" dirty="0"/>
              <a:t>customs duties</a:t>
            </a:r>
            <a:r>
              <a:rPr lang="en-US" sz="2400" dirty="0"/>
              <a:t> or </a:t>
            </a:r>
            <a:r>
              <a:rPr lang="en-US" sz="2400" i="1" dirty="0"/>
              <a:t>import duties</a:t>
            </a:r>
            <a:r>
              <a:rPr lang="en-US" sz="2400" dirty="0"/>
              <a:t>. Congress has placed excise taxes on many goods. </a:t>
            </a:r>
            <a:r>
              <a:rPr lang="en-US" sz="2400" b="1" dirty="0"/>
              <a:t>Excise taxes</a:t>
            </a:r>
            <a:r>
              <a:rPr lang="en-US" sz="2400" dirty="0"/>
              <a:t> are taxes on the manufacture, transportation, sale, or consumption of goods and the performance of services—gas and cigarette taxes are excise taxes, for example. Early targets included taxes on horse carriages, snuff (smokeless tobacco), and liquor. The federal government </a:t>
            </a:r>
            <a:r>
              <a:rPr lang="en-US" sz="2400" b="1" dirty="0"/>
              <a:t>imposes</a:t>
            </a:r>
            <a:r>
              <a:rPr lang="en-US" sz="2400" dirty="0"/>
              <a:t> excise taxes to raise revenue or to protect </a:t>
            </a:r>
            <a:r>
              <a:rPr lang="en-US" sz="2400" b="1" dirty="0"/>
              <a:t>domestic business</a:t>
            </a:r>
            <a:r>
              <a:rPr lang="en-US" sz="2400" dirty="0"/>
              <a:t> and agriculture from foreign competition.</a:t>
            </a:r>
          </a:p>
        </p:txBody>
      </p:sp>
    </p:spTree>
    <p:extLst>
      <p:ext uri="{BB962C8B-B14F-4D97-AF65-F5344CB8AC3E}">
        <p14:creationId xmlns:p14="http://schemas.microsoft.com/office/powerpoint/2010/main" val="3820285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6400" y="660401"/>
            <a:ext cx="8356600" cy="6463309"/>
          </a:xfrm>
          <a:prstGeom prst="rect">
            <a:avLst/>
          </a:prstGeom>
        </p:spPr>
        <p:txBody>
          <a:bodyPr wrap="square">
            <a:spAutoFit/>
          </a:bodyPr>
          <a:lstStyle/>
          <a:p>
            <a:r>
              <a:rPr lang="en-US" dirty="0"/>
              <a:t>The Constitution places some limits on Congress’s power to tax, however. These limits meant that Congress could not institute an income tax until the </a:t>
            </a:r>
            <a:r>
              <a:rPr lang="en-US" b="1" dirty="0"/>
              <a:t>Sixteenth Amendment</a:t>
            </a:r>
            <a:r>
              <a:rPr lang="en-US" dirty="0"/>
              <a:t> was ratified, authorizing one. In the early years, the income tax applied only to wealthy people. Most Americans were not required to pay an income tax until </a:t>
            </a:r>
            <a:r>
              <a:rPr lang="en-US" b="1" dirty="0"/>
              <a:t>World War II</a:t>
            </a:r>
            <a:r>
              <a:rPr lang="en-US" dirty="0"/>
              <a:t>, when the government desperately needed funds to pay for the war. By the middle of the twentieth century, the income tax was firmly entrenched as a large source of </a:t>
            </a:r>
            <a:r>
              <a:rPr lang="en-US" b="1" dirty="0"/>
              <a:t>government revenue</a:t>
            </a:r>
            <a:r>
              <a:rPr lang="en-US" dirty="0" smtClean="0"/>
              <a:t>.</a:t>
            </a:r>
            <a:endParaRPr lang="en-US" dirty="0"/>
          </a:p>
          <a:p>
            <a:pPr fontAlgn="base"/>
            <a:r>
              <a:rPr lang="en-US" dirty="0"/>
              <a:t>In 2012 the federal government took in about $2.45 trillion in revenues—an average of $7,617 for each </a:t>
            </a:r>
            <a:r>
              <a:rPr lang="en-US" b="1" dirty="0"/>
              <a:t>person</a:t>
            </a:r>
            <a:r>
              <a:rPr lang="en-US" dirty="0"/>
              <a:t> in the nation. In the post-World War II period, the government’s revenue has not kept up with its spending, so the federal government has had to </a:t>
            </a:r>
            <a:r>
              <a:rPr lang="en-US" b="1" dirty="0"/>
              <a:t>borrow money</a:t>
            </a:r>
            <a:r>
              <a:rPr lang="en-US" dirty="0"/>
              <a:t> to make up the difference. While income taxes on individuals and corporations make up the largest part of government revenue, they are not the only source.</a:t>
            </a:r>
          </a:p>
          <a:p>
            <a:r>
              <a:rPr lang="en-US" dirty="0"/>
              <a:t>There are </a:t>
            </a:r>
            <a:r>
              <a:rPr lang="en-US" b="1" dirty="0"/>
              <a:t>five</a:t>
            </a:r>
            <a:r>
              <a:rPr lang="en-US" dirty="0"/>
              <a:t> main types of federal taxes today—</a:t>
            </a:r>
            <a:r>
              <a:rPr lang="en-US" b="1" dirty="0"/>
              <a:t>excise taxe</a:t>
            </a:r>
            <a:r>
              <a:rPr lang="en-US" dirty="0"/>
              <a:t>s, </a:t>
            </a:r>
            <a:r>
              <a:rPr lang="en-US" b="1" dirty="0"/>
              <a:t>customs duties</a:t>
            </a:r>
            <a:r>
              <a:rPr lang="en-US" dirty="0"/>
              <a:t>, </a:t>
            </a:r>
            <a:r>
              <a:rPr lang="en-US" b="1" dirty="0"/>
              <a:t>estate</a:t>
            </a:r>
            <a:r>
              <a:rPr lang="en-US" dirty="0"/>
              <a:t> and </a:t>
            </a:r>
            <a:r>
              <a:rPr lang="en-US" b="1" dirty="0"/>
              <a:t>gift taxes</a:t>
            </a:r>
            <a:r>
              <a:rPr lang="en-US" dirty="0"/>
              <a:t>, </a:t>
            </a:r>
            <a:r>
              <a:rPr lang="en-US" b="1" dirty="0"/>
              <a:t>income taxes</a:t>
            </a:r>
            <a:r>
              <a:rPr lang="en-US" dirty="0"/>
              <a:t>, and </a:t>
            </a:r>
            <a:r>
              <a:rPr lang="en-US" b="1" dirty="0"/>
              <a:t>social insurance taxes</a:t>
            </a:r>
            <a:r>
              <a:rPr lang="en-US" dirty="0"/>
              <a:t>. Excise taxes were an important source of government income in early America, but now they are much less important. Today excise taxes are imposed on gas, tobacco, liquor, airline tickets, and on some luxury goods. Customs duties, also called tariffs, are taxes on imported goods. </a:t>
            </a:r>
            <a:r>
              <a:rPr lang="en-US" b="1" dirty="0"/>
              <a:t>Congress</a:t>
            </a:r>
            <a:r>
              <a:rPr lang="en-US" dirty="0"/>
              <a:t> has the authority to decide which imports will be taxed and at what rate. Congress has also given the president authority to revise tariff rates through executive orders. In doing so, the president takes trade agreements with other nations into account. A high customs duty is called a </a:t>
            </a:r>
            <a:r>
              <a:rPr lang="en-US" b="1" dirty="0"/>
              <a:t>protective tariff</a:t>
            </a:r>
            <a:r>
              <a:rPr lang="en-US" dirty="0"/>
              <a:t> and is often popular with </a:t>
            </a:r>
            <a:r>
              <a:rPr lang="en-US" b="1" dirty="0"/>
              <a:t>business</a:t>
            </a:r>
            <a:r>
              <a:rPr lang="en-US" dirty="0"/>
              <a:t>, </a:t>
            </a:r>
            <a:r>
              <a:rPr lang="en-US" b="1" dirty="0"/>
              <a:t>labor</a:t>
            </a:r>
            <a:r>
              <a:rPr lang="en-US" dirty="0"/>
              <a:t>, and </a:t>
            </a:r>
            <a:r>
              <a:rPr lang="en-US" b="1" dirty="0"/>
              <a:t>farm</a:t>
            </a:r>
            <a:r>
              <a:rPr lang="en-US" dirty="0"/>
              <a:t> groups. </a:t>
            </a:r>
          </a:p>
          <a:p>
            <a:r>
              <a:rPr lang="en-US" dirty="0"/>
              <a:t> </a:t>
            </a:r>
          </a:p>
        </p:txBody>
      </p:sp>
    </p:spTree>
    <p:extLst>
      <p:ext uri="{BB962C8B-B14F-4D97-AF65-F5344CB8AC3E}">
        <p14:creationId xmlns:p14="http://schemas.microsoft.com/office/powerpoint/2010/main" val="4093607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Liar, liar</a:t>
            </a:r>
            <a:r>
              <a:rPr lang="mr-IN" dirty="0" smtClean="0"/>
              <a:t>…</a:t>
            </a:r>
            <a:endParaRPr lang="en-US" dirty="0"/>
          </a:p>
        </p:txBody>
      </p:sp>
      <p:sp>
        <p:nvSpPr>
          <p:cNvPr id="3" name="Text Placeholder 2"/>
          <p:cNvSpPr>
            <a:spLocks noGrp="1"/>
          </p:cNvSpPr>
          <p:nvPr>
            <p:ph type="body" idx="1"/>
          </p:nvPr>
        </p:nvSpPr>
        <p:spPr/>
        <p:txBody>
          <a:bodyPr/>
          <a:lstStyle/>
          <a:p>
            <a:endParaRPr lang="en-US"/>
          </a:p>
        </p:txBody>
      </p:sp>
      <p:sp>
        <p:nvSpPr>
          <p:cNvPr id="4" name="Content Placeholder 3"/>
          <p:cNvSpPr>
            <a:spLocks noGrp="1"/>
          </p:cNvSpPr>
          <p:nvPr>
            <p:ph sz="half" idx="2"/>
          </p:nvPr>
        </p:nvSpPr>
        <p:spPr/>
        <p:txBody>
          <a:bodyPr>
            <a:normAutofit fontScale="85000" lnSpcReduction="20000"/>
          </a:bodyPr>
          <a:lstStyle/>
          <a:p>
            <a:r>
              <a:rPr lang="en-US" dirty="0"/>
              <a:t>Both income and social insurance taxes are levied as a </a:t>
            </a:r>
            <a:r>
              <a:rPr lang="en-US" b="1" dirty="0"/>
              <a:t>percentage</a:t>
            </a:r>
            <a:r>
              <a:rPr lang="en-US" dirty="0"/>
              <a:t> of a taxpayer’s income, so people with no income do not pay these taxes. Income taxes go to the government’s general fund, </a:t>
            </a:r>
            <a:r>
              <a:rPr lang="en-US" u="sng" dirty="0"/>
              <a:t>while social insurance taxes are reserved to pay for social insurance programs like Social Security and Medicare</a:t>
            </a:r>
            <a:r>
              <a:rPr lang="en-US" dirty="0"/>
              <a:t>.</a:t>
            </a:r>
          </a:p>
          <a:p>
            <a:endParaRPr lang="en-US" sz="2800" dirty="0"/>
          </a:p>
        </p:txBody>
      </p:sp>
      <p:sp>
        <p:nvSpPr>
          <p:cNvPr id="5" name="Text Placeholder 4"/>
          <p:cNvSpPr>
            <a:spLocks noGrp="1"/>
          </p:cNvSpPr>
          <p:nvPr>
            <p:ph type="body" sz="quarter" idx="3"/>
          </p:nvPr>
        </p:nvSpPr>
        <p:spPr/>
        <p:txBody>
          <a:bodyPr/>
          <a:lstStyle/>
          <a:p>
            <a:r>
              <a:rPr lang="en-US" dirty="0" smtClean="0"/>
              <a:t>BTW, this is a lie!!!</a:t>
            </a:r>
            <a:endParaRPr lang="en-US" dirty="0"/>
          </a:p>
        </p:txBody>
      </p:sp>
      <p:pic>
        <p:nvPicPr>
          <p:cNvPr id="7" name="Content Placeholder 6" descr="Jim Carrey.jpg"/>
          <p:cNvPicPr>
            <a:picLocks noGrp="1" noChangeAspect="1"/>
          </p:cNvPicPr>
          <p:nvPr>
            <p:ph sz="quarter" idx="4"/>
          </p:nvPr>
        </p:nvPicPr>
        <p:blipFill>
          <a:blip r:embed="rId2">
            <a:extLst>
              <a:ext uri="{28A0092B-C50C-407E-A947-70E740481C1C}">
                <a14:useLocalDpi xmlns:a14="http://schemas.microsoft.com/office/drawing/2010/main" val="0"/>
              </a:ext>
            </a:extLst>
          </a:blip>
          <a:srcRect l="5818" r="5818"/>
          <a:stretch>
            <a:fillRect/>
          </a:stretch>
        </p:blipFill>
        <p:spPr/>
      </p:pic>
    </p:spTree>
    <p:extLst>
      <p:ext uri="{BB962C8B-B14F-4D97-AF65-F5344CB8AC3E}">
        <p14:creationId xmlns:p14="http://schemas.microsoft.com/office/powerpoint/2010/main" val="33088291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Income Tax</a:t>
            </a:r>
            <a:endParaRPr lang="en-US" dirty="0"/>
          </a:p>
        </p:txBody>
      </p:sp>
      <p:sp>
        <p:nvSpPr>
          <p:cNvPr id="3" name="Text Placeholder 2"/>
          <p:cNvSpPr>
            <a:spLocks noGrp="1"/>
          </p:cNvSpPr>
          <p:nvPr>
            <p:ph type="body" idx="1"/>
          </p:nvPr>
        </p:nvSpPr>
        <p:spPr/>
        <p:txBody>
          <a:bodyPr/>
          <a:lstStyle/>
          <a:p>
            <a:r>
              <a:rPr lang="en-US" dirty="0" smtClean="0"/>
              <a:t>So, how does this tax &amp; spend work?</a:t>
            </a:r>
            <a:endParaRPr lang="en-US" dirty="0"/>
          </a:p>
        </p:txBody>
      </p:sp>
      <p:sp>
        <p:nvSpPr>
          <p:cNvPr id="4" name="Content Placeholder 3"/>
          <p:cNvSpPr>
            <a:spLocks noGrp="1"/>
          </p:cNvSpPr>
          <p:nvPr>
            <p:ph sz="half" idx="2"/>
          </p:nvPr>
        </p:nvSpPr>
        <p:spPr>
          <a:xfrm>
            <a:off x="758952" y="1329264"/>
            <a:ext cx="3657600" cy="3953936"/>
          </a:xfrm>
        </p:spPr>
        <p:txBody>
          <a:bodyPr>
            <a:normAutofit fontScale="77500" lnSpcReduction="20000"/>
          </a:bodyPr>
          <a:lstStyle/>
          <a:p>
            <a:r>
              <a:rPr lang="en-US" sz="2800" dirty="0"/>
              <a:t>The income tax is a </a:t>
            </a:r>
            <a:r>
              <a:rPr lang="en-US" sz="2800" b="1" dirty="0"/>
              <a:t>progressive tax</a:t>
            </a:r>
            <a:r>
              <a:rPr lang="en-US" sz="2800" dirty="0"/>
              <a:t>. This means that people with higher incomes pay a larger share of their income in tax than do people with lower incomes. A </a:t>
            </a:r>
            <a:r>
              <a:rPr lang="en-US" sz="2800" b="1" dirty="0"/>
              <a:t>regressive tax</a:t>
            </a:r>
            <a:r>
              <a:rPr lang="en-US" sz="2800" dirty="0"/>
              <a:t> would make people with lower incomes pay a larger share of their income in taxes than people with higher incomes</a:t>
            </a:r>
            <a:r>
              <a:rPr lang="en-US" dirty="0"/>
              <a:t>. </a:t>
            </a:r>
          </a:p>
        </p:txBody>
      </p:sp>
      <p:sp>
        <p:nvSpPr>
          <p:cNvPr id="5" name="Text Placeholder 4"/>
          <p:cNvSpPr>
            <a:spLocks noGrp="1"/>
          </p:cNvSpPr>
          <p:nvPr>
            <p:ph type="body" sz="quarter" idx="3"/>
          </p:nvPr>
        </p:nvSpPr>
        <p:spPr/>
        <p:txBody>
          <a:bodyPr/>
          <a:lstStyle/>
          <a:p>
            <a:r>
              <a:rPr lang="en-US" dirty="0" smtClean="0"/>
              <a:t>Lobbyist direct the spending</a:t>
            </a:r>
            <a:r>
              <a:rPr lang="mr-IN" dirty="0" smtClean="0"/>
              <a:t>…</a:t>
            </a:r>
            <a:endParaRPr lang="en-US" dirty="0"/>
          </a:p>
        </p:txBody>
      </p:sp>
      <p:sp>
        <p:nvSpPr>
          <p:cNvPr id="6" name="Content Placeholder 5"/>
          <p:cNvSpPr>
            <a:spLocks noGrp="1"/>
          </p:cNvSpPr>
          <p:nvPr>
            <p:ph sz="quarter" idx="4"/>
          </p:nvPr>
        </p:nvSpPr>
        <p:spPr>
          <a:xfrm>
            <a:off x="4645152" y="1329264"/>
            <a:ext cx="3657600" cy="3953936"/>
          </a:xfrm>
        </p:spPr>
        <p:txBody>
          <a:bodyPr>
            <a:normAutofit fontScale="77500" lnSpcReduction="20000"/>
          </a:bodyPr>
          <a:lstStyle/>
          <a:p>
            <a:r>
              <a:rPr lang="en-US" dirty="0"/>
              <a:t>. A higher tax rate kicks in only on the income over a certain </a:t>
            </a:r>
            <a:r>
              <a:rPr lang="en-US" b="1" dirty="0"/>
              <a:t>threshold</a:t>
            </a:r>
            <a:r>
              <a:rPr lang="en-US" dirty="0"/>
              <a:t>. For example, in 2013 the first $8,925 a single person earned was taxed at 10 percent whether that person earned $50,000 or $500,000. The next highest rate, 15 percent, applied to income over $8,925 but less than $36,250. The rates increased stepwise, until the top rate of 39.6 percent, which applied only to income over $400,000 for a single person. These brackets are known as </a:t>
            </a:r>
            <a:r>
              <a:rPr lang="en-US" b="1" dirty="0"/>
              <a:t>marginal tax rates</a:t>
            </a:r>
            <a:r>
              <a:rPr lang="en-US" dirty="0"/>
              <a:t>.</a:t>
            </a:r>
          </a:p>
          <a:p>
            <a:endParaRPr lang="en-US" dirty="0"/>
          </a:p>
        </p:txBody>
      </p:sp>
    </p:spTree>
    <p:extLst>
      <p:ext uri="{BB962C8B-B14F-4D97-AF65-F5344CB8AC3E}">
        <p14:creationId xmlns:p14="http://schemas.microsoft.com/office/powerpoint/2010/main" val="21066148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8800" y="508000"/>
            <a:ext cx="8153400" cy="5693867"/>
          </a:xfrm>
          <a:prstGeom prst="rect">
            <a:avLst/>
          </a:prstGeom>
        </p:spPr>
        <p:txBody>
          <a:bodyPr wrap="square">
            <a:spAutoFit/>
          </a:bodyPr>
          <a:lstStyle/>
          <a:p>
            <a:pPr fontAlgn="base"/>
            <a:r>
              <a:rPr lang="en-US" sz="2800" b="1" dirty="0"/>
              <a:t>Income tax</a:t>
            </a:r>
            <a:r>
              <a:rPr lang="en-US" sz="2800" dirty="0"/>
              <a:t> is calculated based on a person’s </a:t>
            </a:r>
            <a:r>
              <a:rPr lang="en-US" sz="2800" b="1" dirty="0"/>
              <a:t>taxable income</a:t>
            </a:r>
            <a:r>
              <a:rPr lang="en-US" sz="2800" dirty="0"/>
              <a:t>. It includes wages (or salary), tips, commission, investment income, lottery or gambling winnings, and more. Tax laws allow people to reduce their total taxable income through a variety of deductions and exemptions. People can deduct certain expenses that the government has decided not to tax, like contributions to charity. Exemptions also reduce taxable income. The most common is an exemption for taxpayers’ </a:t>
            </a:r>
            <a:r>
              <a:rPr lang="en-US" sz="2800" b="1" dirty="0"/>
              <a:t>dependents</a:t>
            </a:r>
            <a:r>
              <a:rPr lang="en-US" sz="2800" dirty="0"/>
              <a:t>—someone who depends primarily on another person for basic items such as food, clothing, and shelter. Usually, dependents are children under the age of 18.</a:t>
            </a:r>
          </a:p>
        </p:txBody>
      </p:sp>
    </p:spTree>
    <p:extLst>
      <p:ext uri="{BB962C8B-B14F-4D97-AF65-F5344CB8AC3E}">
        <p14:creationId xmlns:p14="http://schemas.microsoft.com/office/powerpoint/2010/main" val="129619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5600" y="660401"/>
            <a:ext cx="8534400" cy="6370974"/>
          </a:xfrm>
          <a:prstGeom prst="rect">
            <a:avLst/>
          </a:prstGeom>
        </p:spPr>
        <p:txBody>
          <a:bodyPr wrap="square">
            <a:spAutoFit/>
          </a:bodyPr>
          <a:lstStyle/>
          <a:p>
            <a:r>
              <a:rPr lang="en-US" sz="2400" dirty="0"/>
              <a:t>Throughout the year, employers take money out of workers’ paychecks and send it to the federal government. This </a:t>
            </a:r>
            <a:r>
              <a:rPr lang="en-US" sz="2400" b="1" dirty="0"/>
              <a:t>withholding</a:t>
            </a:r>
            <a:r>
              <a:rPr lang="en-US" sz="2400" dirty="0"/>
              <a:t> pays the anticipated taxes owed. Then at the end of the year, nearly everyone who had an income that year must file a report with the federal government—a tax return. The deadline for filing income tax returns each year is April 15. If a worker’s paycheck withholding was too small, the taxpayer will owe the government money. If it was too large, the taxpayer must file for a </a:t>
            </a:r>
            <a:r>
              <a:rPr lang="en-US" sz="2400" b="1" dirty="0"/>
              <a:t>refund</a:t>
            </a:r>
            <a:r>
              <a:rPr lang="en-US" sz="2400" dirty="0"/>
              <a:t>. </a:t>
            </a:r>
          </a:p>
          <a:p>
            <a:r>
              <a:rPr lang="en-US" sz="2400" dirty="0"/>
              <a:t> </a:t>
            </a:r>
            <a:endParaRPr lang="en-US" sz="2400" dirty="0" smtClean="0"/>
          </a:p>
          <a:p>
            <a:r>
              <a:rPr lang="en-US" sz="2400" dirty="0"/>
              <a:t>Income tax </a:t>
            </a:r>
            <a:r>
              <a:rPr lang="en-US" sz="2400" b="1" dirty="0"/>
              <a:t>deductions</a:t>
            </a:r>
            <a:r>
              <a:rPr lang="en-US" sz="2400" dirty="0"/>
              <a:t> reduce the amount of someone’s income that is subject to tax. For example, people who own homes and are paying a mortgage on their home can deduct the interest they pay to the lender from their total income. People who receive health insurance through their employer are also able to deduct some </a:t>
            </a:r>
            <a:r>
              <a:rPr lang="en-US" sz="2400" b="1" dirty="0"/>
              <a:t>premiums</a:t>
            </a:r>
            <a:r>
              <a:rPr lang="en-US" sz="2400" dirty="0"/>
              <a:t> from their total income. </a:t>
            </a:r>
          </a:p>
          <a:p>
            <a:endParaRPr lang="en-US" sz="2400" dirty="0"/>
          </a:p>
        </p:txBody>
      </p:sp>
    </p:spTree>
    <p:extLst>
      <p:ext uri="{BB962C8B-B14F-4D97-AF65-F5344CB8AC3E}">
        <p14:creationId xmlns:p14="http://schemas.microsoft.com/office/powerpoint/2010/main" val="9027488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9400" y="508000"/>
            <a:ext cx="8509000" cy="7109637"/>
          </a:xfrm>
          <a:prstGeom prst="rect">
            <a:avLst/>
          </a:prstGeom>
        </p:spPr>
        <p:txBody>
          <a:bodyPr wrap="square">
            <a:spAutoFit/>
          </a:bodyPr>
          <a:lstStyle/>
          <a:p>
            <a:r>
              <a:rPr lang="en-US" sz="2400" dirty="0"/>
              <a:t>Exemptions are a </a:t>
            </a:r>
            <a:r>
              <a:rPr lang="en-US" sz="2400" b="1" dirty="0"/>
              <a:t>privilege</a:t>
            </a:r>
            <a:r>
              <a:rPr lang="en-US" sz="2400" dirty="0"/>
              <a:t> granted by government that legally excludes certain types of property, sales, or income from taxpaying obligations. Most states, for example, exempt educational and religious groups from paying property taxes. Over the years, railroads, airlines, farmers, businesses, builders, defense contractors, the unemployed, the elderly, and veterans have received tax exemptions. Some people believe that taxation of any kind is actually </a:t>
            </a:r>
            <a:r>
              <a:rPr lang="en-US" sz="2400" b="1" dirty="0"/>
              <a:t>theft</a:t>
            </a:r>
            <a:r>
              <a:rPr lang="en-US" sz="2400" dirty="0" smtClean="0"/>
              <a:t>.</a:t>
            </a:r>
          </a:p>
          <a:p>
            <a:r>
              <a:rPr lang="en-US" sz="2400" dirty="0"/>
              <a:t>Tax credits directly reduce the amount of tax a taxpayer owes. Some tax credits are available for people with </a:t>
            </a:r>
            <a:r>
              <a:rPr lang="en-US" sz="2400" b="1" dirty="0"/>
              <a:t>dependents</a:t>
            </a:r>
            <a:r>
              <a:rPr lang="en-US" sz="2400" dirty="0"/>
              <a:t>, child care expenses, or educational expenses. Certain elderly and retired people may also be entitled to a tax credit, depending on the </a:t>
            </a:r>
            <a:r>
              <a:rPr lang="en-US" sz="2400" b="1" dirty="0"/>
              <a:t>amount</a:t>
            </a:r>
            <a:r>
              <a:rPr lang="en-US" sz="2400" dirty="0"/>
              <a:t> of their income. One tax credit, the </a:t>
            </a:r>
            <a:r>
              <a:rPr lang="en-US" sz="2400" b="1" dirty="0"/>
              <a:t>earned-income credit</a:t>
            </a:r>
            <a:r>
              <a:rPr lang="en-US" sz="2400" dirty="0"/>
              <a:t>, will even return more money than a low-income family owed in taxes.</a:t>
            </a:r>
          </a:p>
          <a:p>
            <a:r>
              <a:rPr lang="en-US" sz="2400" dirty="0"/>
              <a:t> </a:t>
            </a:r>
          </a:p>
          <a:p>
            <a:endParaRPr lang="en-US" sz="2400" dirty="0" smtClean="0"/>
          </a:p>
          <a:p>
            <a:endParaRPr lang="en-US" sz="2400" dirty="0"/>
          </a:p>
          <a:p>
            <a:r>
              <a:rPr lang="en-US" sz="2400" dirty="0"/>
              <a:t> </a:t>
            </a:r>
          </a:p>
        </p:txBody>
      </p:sp>
    </p:spTree>
    <p:extLst>
      <p:ext uri="{BB962C8B-B14F-4D97-AF65-F5344CB8AC3E}">
        <p14:creationId xmlns:p14="http://schemas.microsoft.com/office/powerpoint/2010/main" val="1899449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ways in which the federal government collects and spends money reflect many economic goals. The nation’s </a:t>
            </a:r>
            <a:r>
              <a:rPr lang="en-US" b="1" dirty="0"/>
              <a:t>budget</a:t>
            </a:r>
            <a:r>
              <a:rPr lang="en-US" dirty="0"/>
              <a:t> is its plan for how much </a:t>
            </a:r>
            <a:r>
              <a:rPr lang="en-US" b="1" dirty="0"/>
              <a:t>revenue</a:t>
            </a:r>
            <a:r>
              <a:rPr lang="en-US" dirty="0"/>
              <a:t> it expects to take in and how it plans to spend money. The budget is created by elected and appointed officials in the executive and legislative branches, along with their staff. The budget reflects their values and the needs of their constituents. Staff members in each branch play a big role, too, as do special interest groups who want the budget to favor their priorities.</a:t>
            </a:r>
          </a:p>
          <a:p>
            <a:endParaRPr lang="en-US" dirty="0"/>
          </a:p>
        </p:txBody>
      </p:sp>
      <p:sp>
        <p:nvSpPr>
          <p:cNvPr id="4" name="Title 3"/>
          <p:cNvSpPr>
            <a:spLocks noGrp="1"/>
          </p:cNvSpPr>
          <p:nvPr>
            <p:ph type="title"/>
          </p:nvPr>
        </p:nvSpPr>
        <p:spPr/>
        <p:txBody>
          <a:bodyPr>
            <a:normAutofit/>
          </a:bodyPr>
          <a:lstStyle/>
          <a:p>
            <a:r>
              <a:rPr lang="en-US" sz="4000" dirty="0" smtClean="0"/>
              <a:t>Lesson 1 </a:t>
            </a:r>
            <a:r>
              <a:rPr lang="mr-IN" sz="4000" dirty="0" smtClean="0"/>
              <a:t>–</a:t>
            </a:r>
            <a:r>
              <a:rPr lang="en-US" sz="4000" dirty="0" smtClean="0"/>
              <a:t> Economic Goals &amp; the Federal Budget</a:t>
            </a:r>
            <a:endParaRPr lang="en-US" sz="4000" dirty="0"/>
          </a:p>
        </p:txBody>
      </p:sp>
    </p:spTree>
    <p:extLst>
      <p:ext uri="{BB962C8B-B14F-4D97-AF65-F5344CB8AC3E}">
        <p14:creationId xmlns:p14="http://schemas.microsoft.com/office/powerpoint/2010/main" val="4422164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Taxes &amp; Public Policy</a:t>
            </a:r>
            <a:endParaRPr lang="en-US" dirty="0"/>
          </a:p>
        </p:txBody>
      </p:sp>
      <p:sp>
        <p:nvSpPr>
          <p:cNvPr id="3" name="Rectangle 2"/>
          <p:cNvSpPr/>
          <p:nvPr/>
        </p:nvSpPr>
        <p:spPr>
          <a:xfrm>
            <a:off x="355600" y="282644"/>
            <a:ext cx="8585200" cy="5262979"/>
          </a:xfrm>
          <a:prstGeom prst="rect">
            <a:avLst/>
          </a:prstGeom>
        </p:spPr>
        <p:txBody>
          <a:bodyPr wrap="square">
            <a:spAutoFit/>
          </a:bodyPr>
          <a:lstStyle/>
          <a:p>
            <a:pPr fontAlgn="base"/>
            <a:r>
              <a:rPr lang="en-US" sz="2400" dirty="0"/>
              <a:t>Tax deductions, exemptions, and credits function as a government </a:t>
            </a:r>
            <a:r>
              <a:rPr lang="en-US" sz="2400" b="1" dirty="0"/>
              <a:t>subsidy </a:t>
            </a:r>
            <a:r>
              <a:rPr lang="en-US" sz="2400" dirty="0"/>
              <a:t>to encourage a type of behavior or activity. Tax deductions for home mortgage interest, for example, encourage people to buy homes. That, in turn, helps the construction industry and promotes stable communities. A tax </a:t>
            </a:r>
            <a:r>
              <a:rPr lang="en-US" sz="2400" b="1" dirty="0"/>
              <a:t>exemption</a:t>
            </a:r>
            <a:r>
              <a:rPr lang="en-US" sz="2400" dirty="0"/>
              <a:t> on oil exploration encourages people to invest their money in businesses that search for new energy sources.</a:t>
            </a:r>
          </a:p>
          <a:p>
            <a:pPr fontAlgn="base"/>
            <a:r>
              <a:rPr lang="en-US" sz="2400" dirty="0"/>
              <a:t>Each exemption or deduction favors some people or activities at the expense of others. In these examples, people who own homes are given a tax break not available to those who </a:t>
            </a:r>
            <a:r>
              <a:rPr lang="en-US" sz="2400" b="1" dirty="0"/>
              <a:t>rent</a:t>
            </a:r>
            <a:r>
              <a:rPr lang="en-US" sz="2400" dirty="0"/>
              <a:t>. Oil exploration outfits are given a break not available to other energy sector businesses. Sometimes exemptions granted to one group negatively affect another group. </a:t>
            </a:r>
            <a:r>
              <a:rPr lang="en-US" sz="2400" b="1" dirty="0"/>
              <a:t>Tax subsidies</a:t>
            </a:r>
            <a:r>
              <a:rPr lang="en-US" sz="2400" dirty="0"/>
              <a:t> for the airline industry, for example, might adversely affect the railroad industry.</a:t>
            </a:r>
          </a:p>
        </p:txBody>
      </p:sp>
    </p:spTree>
    <p:extLst>
      <p:ext uri="{BB962C8B-B14F-4D97-AF65-F5344CB8AC3E}">
        <p14:creationId xmlns:p14="http://schemas.microsoft.com/office/powerpoint/2010/main" val="6762210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Taxes &amp; Public Policy</a:t>
            </a:r>
            <a:endParaRPr lang="en-US" dirty="0"/>
          </a:p>
        </p:txBody>
      </p:sp>
      <p:sp>
        <p:nvSpPr>
          <p:cNvPr id="3" name="Content Placeholder 2"/>
          <p:cNvSpPr>
            <a:spLocks noGrp="1"/>
          </p:cNvSpPr>
          <p:nvPr>
            <p:ph idx="1"/>
          </p:nvPr>
        </p:nvSpPr>
        <p:spPr/>
        <p:txBody>
          <a:bodyPr/>
          <a:lstStyle/>
          <a:p>
            <a:pPr fontAlgn="base"/>
            <a:r>
              <a:rPr lang="en-US" dirty="0"/>
              <a:t>Finally, every tax break “costs” the government money in lost </a:t>
            </a:r>
            <a:r>
              <a:rPr lang="en-US" b="1" dirty="0"/>
              <a:t>revenue</a:t>
            </a:r>
            <a:r>
              <a:rPr lang="en-US" dirty="0"/>
              <a:t>. For example, recall the tax break for retirement accounts: the government misses out on all the money it would have collected if contributions to retirement accounts were taxed.</a:t>
            </a:r>
          </a:p>
          <a:p>
            <a:r>
              <a:rPr lang="en-US" dirty="0"/>
              <a:t>Even though people with higher incomes often take advantage of deductions that lower their taxes, the top 10% of taxpayers pay about </a:t>
            </a:r>
            <a:r>
              <a:rPr lang="en-US" b="1" dirty="0"/>
              <a:t>two-thirds</a:t>
            </a:r>
            <a:r>
              <a:rPr lang="en-US" dirty="0"/>
              <a:t> of all income taxes. The figure is actually higher, around </a:t>
            </a:r>
            <a:r>
              <a:rPr lang="en-US" b="1" dirty="0"/>
              <a:t>90%</a:t>
            </a:r>
            <a:r>
              <a:rPr lang="en-US" dirty="0"/>
              <a:t> of all income tax are paid by the top 10%.</a:t>
            </a:r>
          </a:p>
          <a:p>
            <a:endParaRPr lang="en-US" dirty="0"/>
          </a:p>
        </p:txBody>
      </p:sp>
    </p:spTree>
    <p:extLst>
      <p:ext uri="{BB962C8B-B14F-4D97-AF65-F5344CB8AC3E}">
        <p14:creationId xmlns:p14="http://schemas.microsoft.com/office/powerpoint/2010/main" val="11817732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Income Tax Reforms</a:t>
            </a:r>
            <a:endParaRPr lang="en-US" dirty="0"/>
          </a:p>
        </p:txBody>
      </p:sp>
      <p:sp>
        <p:nvSpPr>
          <p:cNvPr id="3" name="Content Placeholder 2"/>
          <p:cNvSpPr>
            <a:spLocks noGrp="1"/>
          </p:cNvSpPr>
          <p:nvPr>
            <p:ph idx="1"/>
          </p:nvPr>
        </p:nvSpPr>
        <p:spPr>
          <a:xfrm>
            <a:off x="584200" y="558800"/>
            <a:ext cx="7721600" cy="5054600"/>
          </a:xfrm>
        </p:spPr>
        <p:txBody>
          <a:bodyPr>
            <a:normAutofit fontScale="85000" lnSpcReduction="20000"/>
          </a:bodyPr>
          <a:lstStyle/>
          <a:p>
            <a:pPr fontAlgn="base"/>
            <a:r>
              <a:rPr lang="en-US" dirty="0"/>
              <a:t>Today, the federal income tax is a complicated maze of </a:t>
            </a:r>
            <a:r>
              <a:rPr lang="en-US" b="1" dirty="0"/>
              <a:t>rates</a:t>
            </a:r>
            <a:r>
              <a:rPr lang="en-US" dirty="0"/>
              <a:t>, </a:t>
            </a:r>
            <a:r>
              <a:rPr lang="en-US" b="1" dirty="0"/>
              <a:t>exemptions</a:t>
            </a:r>
            <a:r>
              <a:rPr lang="en-US" dirty="0"/>
              <a:t>, and </a:t>
            </a:r>
            <a:r>
              <a:rPr lang="en-US" b="1" dirty="0"/>
              <a:t>deductions</a:t>
            </a:r>
            <a:r>
              <a:rPr lang="en-US" dirty="0"/>
              <a:t>. Critics of the income tax system believe that exemptions are unfair and argue that only </a:t>
            </a:r>
            <a:r>
              <a:rPr lang="en-US" b="1" dirty="0"/>
              <a:t>corporations</a:t>
            </a:r>
            <a:r>
              <a:rPr lang="en-US" dirty="0"/>
              <a:t> or the wealthy take full advantage of them. Some economists and politicians have proposed reforming the tax system to remove most deductions and exemptions so that overall tax rates can be lowered. Calls for comprehensive tax reform have failed to gain traction in Congress, however.</a:t>
            </a:r>
          </a:p>
          <a:p>
            <a:pPr fontAlgn="base"/>
            <a:r>
              <a:rPr lang="en-US" dirty="0"/>
              <a:t>The tax code has been modestly reformed in the past. In 1986 </a:t>
            </a:r>
            <a:r>
              <a:rPr lang="en-US" b="1" dirty="0"/>
              <a:t>President Reagan</a:t>
            </a:r>
            <a:r>
              <a:rPr lang="en-US" dirty="0"/>
              <a:t> and Congress modified the income tax laws to reduce deductions, credits, tax shelters, and the number of tax brackets or rates. In 2001 President George W. Bush and Congress enacted massive </a:t>
            </a:r>
            <a:r>
              <a:rPr lang="en-US" b="1" dirty="0"/>
              <a:t>temporary</a:t>
            </a:r>
            <a:r>
              <a:rPr lang="en-US" dirty="0"/>
              <a:t> tax cuts, and in 2003 they moved to make them permanent. This included a cut in the tax rate paid on a type of investment income called </a:t>
            </a:r>
            <a:r>
              <a:rPr lang="en-US" b="1" dirty="0"/>
              <a:t>capital gains</a:t>
            </a:r>
            <a:r>
              <a:rPr lang="en-US" dirty="0"/>
              <a:t>. Meant to encourage investment in new businesses, lower capital gains rates often favor wealthier people with money to invest. In 2012 President Obama and Congress compromised to raise the income and capital gains tax rates on </a:t>
            </a:r>
            <a:r>
              <a:rPr lang="en-US" b="1" dirty="0"/>
              <a:t>high-income</a:t>
            </a:r>
            <a:r>
              <a:rPr lang="en-US" dirty="0"/>
              <a:t> individuals making over $400,000. </a:t>
            </a:r>
          </a:p>
          <a:p>
            <a:endParaRPr lang="en-US" sz="2900" dirty="0"/>
          </a:p>
        </p:txBody>
      </p:sp>
    </p:spTree>
    <p:extLst>
      <p:ext uri="{BB962C8B-B14F-4D97-AF65-F5344CB8AC3E}">
        <p14:creationId xmlns:p14="http://schemas.microsoft.com/office/powerpoint/2010/main" val="16124341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Income Tax Reform</a:t>
            </a:r>
            <a:endParaRPr lang="en-US" dirty="0"/>
          </a:p>
        </p:txBody>
      </p:sp>
      <p:sp>
        <p:nvSpPr>
          <p:cNvPr id="3" name="Content Placeholder 2"/>
          <p:cNvSpPr>
            <a:spLocks noGrp="1"/>
          </p:cNvSpPr>
          <p:nvPr>
            <p:ph sz="half" idx="1"/>
          </p:nvPr>
        </p:nvSpPr>
        <p:spPr>
          <a:xfrm>
            <a:off x="762000" y="609600"/>
            <a:ext cx="3657600" cy="4648199"/>
          </a:xfrm>
        </p:spPr>
        <p:txBody>
          <a:bodyPr>
            <a:normAutofit fontScale="70000" lnSpcReduction="20000"/>
          </a:bodyPr>
          <a:lstStyle/>
          <a:p>
            <a:r>
              <a:rPr lang="en-US" dirty="0"/>
              <a:t>In 2017 </a:t>
            </a:r>
            <a:r>
              <a:rPr lang="en-US" b="1" dirty="0"/>
              <a:t>President Trump</a:t>
            </a:r>
            <a:r>
              <a:rPr lang="en-US" dirty="0"/>
              <a:t> and Congress enacted the biggest tax cut in history.  These tax cuts went into affect February 2018 and gave </a:t>
            </a:r>
            <a:r>
              <a:rPr lang="en-US" b="1" dirty="0"/>
              <a:t>90%</a:t>
            </a:r>
            <a:r>
              <a:rPr lang="en-US" dirty="0"/>
              <a:t> of Americans some degree of tax relief, but more importantly, businesses began to repatriate their money back to the US because our corporate tax rate, which had been the highest in the developed world, was now at </a:t>
            </a:r>
            <a:r>
              <a:rPr lang="en-US" b="1" dirty="0"/>
              <a:t>22%</a:t>
            </a:r>
            <a:r>
              <a:rPr lang="en-US" dirty="0"/>
              <a:t>.  Many companies began giving bonuses to their employees and some raised their </a:t>
            </a:r>
            <a:r>
              <a:rPr lang="en-US" b="1" dirty="0"/>
              <a:t>minimum wage</a:t>
            </a:r>
            <a:r>
              <a:rPr lang="en-US" dirty="0"/>
              <a:t> to $15 per hour.</a:t>
            </a:r>
          </a:p>
          <a:p>
            <a:endParaRPr lang="en-US" dirty="0"/>
          </a:p>
        </p:txBody>
      </p:sp>
      <p:sp>
        <p:nvSpPr>
          <p:cNvPr id="4" name="Content Placeholder 3"/>
          <p:cNvSpPr>
            <a:spLocks noGrp="1"/>
          </p:cNvSpPr>
          <p:nvPr>
            <p:ph sz="half" idx="2"/>
          </p:nvPr>
        </p:nvSpPr>
        <p:spPr/>
        <p:txBody>
          <a:bodyPr>
            <a:normAutofit fontScale="70000" lnSpcReduction="20000"/>
          </a:bodyPr>
          <a:lstStyle/>
          <a:p>
            <a:endParaRPr lang="en-US" dirty="0" smtClean="0">
              <a:hlinkClick r:id="rId2"/>
            </a:endParaRPr>
          </a:p>
          <a:p>
            <a:r>
              <a:rPr lang="en-US" dirty="0" smtClean="0">
                <a:hlinkClick r:id="rId2"/>
              </a:rPr>
              <a:t>https</a:t>
            </a:r>
            <a:r>
              <a:rPr lang="en-US" dirty="0">
                <a:hlinkClick r:id="rId2"/>
              </a:rPr>
              <a:t>://www.youtube.com/watch?v=</a:t>
            </a:r>
            <a:r>
              <a:rPr lang="en-US" dirty="0" smtClean="0">
                <a:hlinkClick r:id="rId2"/>
              </a:rPr>
              <a:t>OVBNakfhoJc</a:t>
            </a:r>
            <a:endParaRPr lang="en-US" dirty="0" smtClean="0"/>
          </a:p>
          <a:p>
            <a:endParaRPr lang="en-US" dirty="0"/>
          </a:p>
        </p:txBody>
      </p:sp>
    </p:spTree>
    <p:extLst>
      <p:ext uri="{BB962C8B-B14F-4D97-AF65-F5344CB8AC3E}">
        <p14:creationId xmlns:p14="http://schemas.microsoft.com/office/powerpoint/2010/main" val="7704316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Borrowing for Revenue</a:t>
            </a:r>
            <a:endParaRPr lang="en-US" dirty="0"/>
          </a:p>
        </p:txBody>
      </p:sp>
      <p:sp>
        <p:nvSpPr>
          <p:cNvPr id="3" name="Content Placeholder 2"/>
          <p:cNvSpPr>
            <a:spLocks noGrp="1"/>
          </p:cNvSpPr>
          <p:nvPr>
            <p:ph sz="half" idx="1"/>
          </p:nvPr>
        </p:nvSpPr>
        <p:spPr>
          <a:xfrm>
            <a:off x="762000" y="609600"/>
            <a:ext cx="3657600" cy="4775199"/>
          </a:xfrm>
        </p:spPr>
        <p:txBody>
          <a:bodyPr>
            <a:normAutofit fontScale="70000" lnSpcReduction="20000"/>
          </a:bodyPr>
          <a:lstStyle/>
          <a:p>
            <a:r>
              <a:rPr lang="en-US" dirty="0"/>
              <a:t>If the government spends more than it collects, as it has done in most recent years, it runs a </a:t>
            </a:r>
            <a:r>
              <a:rPr lang="en-US" b="1" dirty="0"/>
              <a:t>budget deficit</a:t>
            </a:r>
            <a:r>
              <a:rPr lang="en-US" dirty="0"/>
              <a:t>. To make up the difference, the government borrows money by having the </a:t>
            </a:r>
            <a:r>
              <a:rPr lang="en-US" b="1" dirty="0"/>
              <a:t>Treasury</a:t>
            </a:r>
            <a:r>
              <a:rPr lang="en-US" dirty="0"/>
              <a:t> Department issue </a:t>
            </a:r>
            <a:r>
              <a:rPr lang="en-US" b="1" dirty="0"/>
              <a:t>securities</a:t>
            </a:r>
            <a:r>
              <a:rPr lang="en-US" dirty="0"/>
              <a:t> in the form of bonds, notes, and treasury bills. Anyone can buy these securities, in effect lending money to the government. The government then pays the money back, with interest, over time. Because the federal government has borrowed so much money in the past, today it pays a huge amount of </a:t>
            </a:r>
            <a:r>
              <a:rPr lang="en-US" b="1" dirty="0"/>
              <a:t>interest</a:t>
            </a:r>
            <a:r>
              <a:rPr lang="en-US" dirty="0"/>
              <a:t>.</a:t>
            </a:r>
          </a:p>
          <a:p>
            <a:endParaRPr lang="en-US" dirty="0"/>
          </a:p>
        </p:txBody>
      </p:sp>
      <p:sp>
        <p:nvSpPr>
          <p:cNvPr id="4" name="Content Placeholder 3"/>
          <p:cNvSpPr>
            <a:spLocks noGrp="1"/>
          </p:cNvSpPr>
          <p:nvPr>
            <p:ph sz="half" idx="2"/>
          </p:nvPr>
        </p:nvSpPr>
        <p:spPr/>
        <p:txBody>
          <a:bodyPr>
            <a:normAutofit fontScale="70000" lnSpcReduction="20000"/>
          </a:bodyPr>
          <a:lstStyle/>
          <a:p>
            <a:r>
              <a:rPr lang="en-US" dirty="0">
                <a:hlinkClick r:id="rId2"/>
              </a:rPr>
              <a:t>https://www.youtube.com/watch?v=</a:t>
            </a:r>
            <a:r>
              <a:rPr lang="en-US" dirty="0" smtClean="0">
                <a:hlinkClick r:id="rId2"/>
              </a:rPr>
              <a:t>3ugDU2qNcyg</a:t>
            </a:r>
            <a:endParaRPr lang="en-US" dirty="0" smtClean="0"/>
          </a:p>
          <a:p>
            <a:endParaRPr lang="en-US" dirty="0"/>
          </a:p>
        </p:txBody>
      </p:sp>
    </p:spTree>
    <p:extLst>
      <p:ext uri="{BB962C8B-B14F-4D97-AF65-F5344CB8AC3E}">
        <p14:creationId xmlns:p14="http://schemas.microsoft.com/office/powerpoint/2010/main" val="37822854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Borrowing for Revenue</a:t>
            </a:r>
            <a:endParaRPr lang="en-US" dirty="0"/>
          </a:p>
        </p:txBody>
      </p:sp>
      <p:sp>
        <p:nvSpPr>
          <p:cNvPr id="3" name="Content Placeholder 2"/>
          <p:cNvSpPr>
            <a:spLocks noGrp="1"/>
          </p:cNvSpPr>
          <p:nvPr>
            <p:ph sz="half" idx="1"/>
          </p:nvPr>
        </p:nvSpPr>
        <p:spPr>
          <a:xfrm>
            <a:off x="762000" y="609600"/>
            <a:ext cx="3657600" cy="4876799"/>
          </a:xfrm>
        </p:spPr>
        <p:txBody>
          <a:bodyPr>
            <a:normAutofit fontScale="55000" lnSpcReduction="20000"/>
          </a:bodyPr>
          <a:lstStyle/>
          <a:p>
            <a:r>
              <a:rPr lang="en-US" sz="2900" dirty="0"/>
              <a:t>Government borrowing to fund annual budget deficits over time creates the public, or national debt.</a:t>
            </a:r>
            <a:r>
              <a:rPr lang="en-US" sz="2900" b="1" dirty="0"/>
              <a:t> </a:t>
            </a:r>
            <a:r>
              <a:rPr lang="en-US" sz="2900" dirty="0"/>
              <a:t>About</a:t>
            </a:r>
            <a:r>
              <a:rPr lang="en-US" sz="2900" b="1" dirty="0"/>
              <a:t> half</a:t>
            </a:r>
            <a:r>
              <a:rPr lang="en-US" sz="2900" dirty="0"/>
              <a:t> of the government’s public debt is held by </a:t>
            </a:r>
            <a:r>
              <a:rPr lang="en-US" sz="2900" b="1" dirty="0"/>
              <a:t>foreign investors</a:t>
            </a:r>
            <a:r>
              <a:rPr lang="en-US" sz="2900" dirty="0"/>
              <a:t> and other countries that buy U.S treasury bonds. Congress has tried to control the size of the debt by setting a </a:t>
            </a:r>
            <a:r>
              <a:rPr lang="en-US" sz="2900" b="1" dirty="0"/>
              <a:t>debt ceiling</a:t>
            </a:r>
            <a:r>
              <a:rPr lang="en-US" sz="2900" dirty="0"/>
              <a:t>, or legal limit to the amount the federal government can borrow. The debt ceiling has not been very effective in the past, because the government would have to shut down if the Treasury was unable to borrow enough money to pay its bills. As a result, the debt ceiling has been </a:t>
            </a:r>
            <a:r>
              <a:rPr lang="en-US" sz="2900" b="1" dirty="0"/>
              <a:t>raised many times</a:t>
            </a:r>
            <a:r>
              <a:rPr lang="en-US" sz="2900" dirty="0"/>
              <a:t> and has become a contentious issue as concerns about the size of the national debt have grown. Economists generally agree that too much debt can be bad for the country, but no one knows exactly how much debt is too much.</a:t>
            </a:r>
          </a:p>
          <a:p>
            <a:endParaRPr lang="en-US" dirty="0"/>
          </a:p>
        </p:txBody>
      </p:sp>
      <p:sp>
        <p:nvSpPr>
          <p:cNvPr id="4" name="Content Placeholder 3"/>
          <p:cNvSpPr>
            <a:spLocks noGrp="1"/>
          </p:cNvSpPr>
          <p:nvPr>
            <p:ph sz="half" idx="2"/>
          </p:nvPr>
        </p:nvSpPr>
        <p:spPr>
          <a:xfrm>
            <a:off x="4648200" y="0"/>
            <a:ext cx="3657600" cy="5486399"/>
          </a:xfrm>
        </p:spPr>
        <p:txBody>
          <a:bodyPr>
            <a:noAutofit/>
          </a:bodyPr>
          <a:lstStyle/>
          <a:p>
            <a:r>
              <a:rPr lang="en-US" sz="1600" dirty="0"/>
              <a:t>The good news is that tax revenues resulting from the 2017 tax cuts hit a record high in the month of February of 2018 allowing for a payment of </a:t>
            </a:r>
            <a:r>
              <a:rPr lang="en-US" sz="1600" b="1" dirty="0"/>
              <a:t>$49 billion</a:t>
            </a:r>
            <a:r>
              <a:rPr lang="en-US" sz="1600" dirty="0"/>
              <a:t> against the </a:t>
            </a:r>
            <a:r>
              <a:rPr lang="en-US" sz="1600" b="1" dirty="0"/>
              <a:t>national debt</a:t>
            </a:r>
            <a:r>
              <a:rPr lang="en-US" sz="1600" dirty="0"/>
              <a:t>.  You may wonder how a tax cut would generate more tax revenue?  The </a:t>
            </a:r>
            <a:r>
              <a:rPr lang="en-US" sz="1600" b="1" dirty="0"/>
              <a:t>2017 Tax Reform Ac</a:t>
            </a:r>
            <a:r>
              <a:rPr lang="en-US" sz="1600" dirty="0"/>
              <a:t>t allowed consumers to have more spendable income, while corporations to greatly reduce their tax burden and pass that savings on to their employees in the form of </a:t>
            </a:r>
            <a:r>
              <a:rPr lang="en-US" sz="1600" b="1" dirty="0"/>
              <a:t>higher wages</a:t>
            </a:r>
            <a:r>
              <a:rPr lang="en-US" sz="1600" dirty="0"/>
              <a:t> and bonuses and to repatriate (bring back to the US from overseas) </a:t>
            </a:r>
            <a:r>
              <a:rPr lang="en-US" sz="1600" b="1" dirty="0"/>
              <a:t>investment capital</a:t>
            </a:r>
            <a:r>
              <a:rPr lang="en-US" sz="1600" dirty="0"/>
              <a:t> to grow their businesses in America, thereby expanding the tax base and increasing additional tax revenue.</a:t>
            </a:r>
          </a:p>
          <a:p>
            <a:endParaRPr lang="en-US" sz="1600" dirty="0"/>
          </a:p>
        </p:txBody>
      </p:sp>
    </p:spTree>
    <p:extLst>
      <p:ext uri="{BB962C8B-B14F-4D97-AF65-F5344CB8AC3E}">
        <p14:creationId xmlns:p14="http://schemas.microsoft.com/office/powerpoint/2010/main" val="21139054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Lesson 3 </a:t>
            </a:r>
            <a:r>
              <a:rPr lang="mr-IN" sz="4000" dirty="0" smtClean="0"/>
              <a:t>–</a:t>
            </a:r>
            <a:r>
              <a:rPr lang="en-US" sz="4000" dirty="0" smtClean="0"/>
              <a:t> Managing the Economy</a:t>
            </a:r>
            <a:endParaRPr lang="en-US" sz="4000" dirty="0"/>
          </a:p>
        </p:txBody>
      </p:sp>
      <p:sp>
        <p:nvSpPr>
          <p:cNvPr id="3" name="Content Placeholder 2"/>
          <p:cNvSpPr>
            <a:spLocks noGrp="1"/>
          </p:cNvSpPr>
          <p:nvPr>
            <p:ph idx="1"/>
          </p:nvPr>
        </p:nvSpPr>
        <p:spPr/>
        <p:txBody>
          <a:bodyPr>
            <a:normAutofit fontScale="92500" lnSpcReduction="20000"/>
          </a:bodyPr>
          <a:lstStyle/>
          <a:p>
            <a:r>
              <a:rPr lang="en-US" dirty="0"/>
              <a:t>As candidates, politicians often set out economic plans—actions they want to take to improve some sector of the economy. The amount of influence they can actually have as lawmakers, however, varies widely. There are many ways that federal government actions influence the economy—from what programs money is spent on to how revenue is raised and taxes are assessed to how much debt is carried and how much money and credit is available to borrowers. Many Americans </a:t>
            </a:r>
            <a:r>
              <a:rPr lang="en-US" b="1" dirty="0"/>
              <a:t>disagree</a:t>
            </a:r>
            <a:r>
              <a:rPr lang="en-US" dirty="0"/>
              <a:t> on what role the government should play in managing the economy. Our modified free enterprise system—sometimes called a </a:t>
            </a:r>
            <a:r>
              <a:rPr lang="en-US" b="1" i="1" dirty="0"/>
              <a:t>mixed economy</a:t>
            </a:r>
            <a:r>
              <a:rPr lang="en-US" dirty="0"/>
              <a:t>—means that the control over the economy is divided between </a:t>
            </a:r>
            <a:r>
              <a:rPr lang="en-US" b="1" dirty="0"/>
              <a:t>government</a:t>
            </a:r>
            <a:r>
              <a:rPr lang="en-US" dirty="0"/>
              <a:t> and the </a:t>
            </a:r>
            <a:r>
              <a:rPr lang="en-US" b="1" dirty="0"/>
              <a:t>private sector</a:t>
            </a:r>
            <a:r>
              <a:rPr lang="en-US" dirty="0"/>
              <a:t>. </a:t>
            </a:r>
          </a:p>
          <a:p>
            <a:endParaRPr lang="en-US" dirty="0"/>
          </a:p>
        </p:txBody>
      </p:sp>
    </p:spTree>
    <p:extLst>
      <p:ext uri="{BB962C8B-B14F-4D97-AF65-F5344CB8AC3E}">
        <p14:creationId xmlns:p14="http://schemas.microsoft.com/office/powerpoint/2010/main" val="32652560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4000" y="361753"/>
            <a:ext cx="8610600" cy="5940088"/>
          </a:xfrm>
          <a:prstGeom prst="rect">
            <a:avLst/>
          </a:prstGeom>
        </p:spPr>
        <p:txBody>
          <a:bodyPr wrap="square">
            <a:spAutoFit/>
          </a:bodyPr>
          <a:lstStyle/>
          <a:p>
            <a:pPr fontAlgn="base"/>
            <a:r>
              <a:rPr lang="en-US" sz="2000" dirty="0"/>
              <a:t>The American economy is massive, involving hundreds of millions of people and trillions of dollars. It can be difficult to know whether the overall economy is healthy or faltering from each individual person’s perspective. In order to get a sense of how things are going, government officials and the public refer to a variety of </a:t>
            </a:r>
            <a:r>
              <a:rPr lang="en-US" sz="2000" b="1" dirty="0"/>
              <a:t>economic indicators</a:t>
            </a:r>
            <a:r>
              <a:rPr lang="en-US" sz="2000" dirty="0"/>
              <a:t>. These are market conditions, reports, or figures that give information about how the economy is performing. They include things like stock market </a:t>
            </a:r>
            <a:r>
              <a:rPr lang="en-US" sz="2000" b="1" dirty="0"/>
              <a:t>indices</a:t>
            </a:r>
            <a:r>
              <a:rPr lang="en-US" sz="2000" dirty="0"/>
              <a:t>, reports about employment levels, surveys about how consumers feel about the economy, information about construction and purchase of homes, reports on changing prices for goods and services, and more. If one or more of these indicators behave in an alarming manner, the government might want to take action to try to change economic conditions.</a:t>
            </a:r>
          </a:p>
          <a:p>
            <a:pPr fontAlgn="base"/>
            <a:r>
              <a:rPr lang="en-US" sz="2000" dirty="0"/>
              <a:t>Beginning with the Great Depression of the 1930s, the federal government has played an </a:t>
            </a:r>
            <a:r>
              <a:rPr lang="en-US" sz="2000" b="1" dirty="0"/>
              <a:t>increasing</a:t>
            </a:r>
            <a:r>
              <a:rPr lang="en-US" sz="2000" dirty="0"/>
              <a:t> role in managing the nation’s economy. The government can influence the economy in two main ways: by using </a:t>
            </a:r>
            <a:r>
              <a:rPr lang="en-US" sz="2000" b="1" dirty="0"/>
              <a:t>fiscal</a:t>
            </a:r>
            <a:r>
              <a:rPr lang="en-US" sz="2000" dirty="0"/>
              <a:t> policy or </a:t>
            </a:r>
            <a:r>
              <a:rPr lang="en-US" sz="2000" b="1" dirty="0"/>
              <a:t>monetary </a:t>
            </a:r>
            <a:r>
              <a:rPr lang="en-US" sz="2000" dirty="0"/>
              <a:t>policy. </a:t>
            </a:r>
            <a:r>
              <a:rPr lang="en-US" sz="2000" b="1" dirty="0"/>
              <a:t>Fiscal policy</a:t>
            </a:r>
            <a:r>
              <a:rPr lang="en-US" sz="2000" dirty="0"/>
              <a:t> involves using government spending and taxation to influence the economy. </a:t>
            </a:r>
            <a:r>
              <a:rPr lang="en-US" sz="2000" b="1" dirty="0"/>
              <a:t>Monetary policy</a:t>
            </a:r>
            <a:r>
              <a:rPr lang="en-US" sz="2000" dirty="0"/>
              <a:t> involves controlling the supply of money and credit to influence the economy. However, U.S. monetary policy is exercised by the Federal Reserve System, which is an </a:t>
            </a:r>
            <a:r>
              <a:rPr lang="en-US" sz="2000" b="1" dirty="0"/>
              <a:t>independent </a:t>
            </a:r>
            <a:r>
              <a:rPr lang="en-US" sz="2000" dirty="0"/>
              <a:t>agency of the federal government.</a:t>
            </a:r>
          </a:p>
        </p:txBody>
      </p:sp>
    </p:spTree>
    <p:extLst>
      <p:ext uri="{BB962C8B-B14F-4D97-AF65-F5344CB8AC3E}">
        <p14:creationId xmlns:p14="http://schemas.microsoft.com/office/powerpoint/2010/main" val="29805077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Get you some Fiscal Policy!</a:t>
            </a:r>
            <a:endParaRPr lang="en-US" sz="4000" dirty="0"/>
          </a:p>
        </p:txBody>
      </p:sp>
      <p:sp>
        <p:nvSpPr>
          <p:cNvPr id="3" name="Rectangle 2"/>
          <p:cNvSpPr/>
          <p:nvPr/>
        </p:nvSpPr>
        <p:spPr>
          <a:xfrm>
            <a:off x="254000" y="406400"/>
            <a:ext cx="8051800" cy="4708981"/>
          </a:xfrm>
          <a:prstGeom prst="rect">
            <a:avLst/>
          </a:prstGeom>
        </p:spPr>
        <p:txBody>
          <a:bodyPr wrap="square">
            <a:spAutoFit/>
          </a:bodyPr>
          <a:lstStyle/>
          <a:p>
            <a:pPr fontAlgn="base"/>
            <a:r>
              <a:rPr lang="en-US" sz="2000" dirty="0"/>
              <a:t>The </a:t>
            </a:r>
            <a:r>
              <a:rPr lang="en-US" sz="2000" b="1" dirty="0"/>
              <a:t>federal budget</a:t>
            </a:r>
            <a:r>
              <a:rPr lang="en-US" sz="2000" dirty="0"/>
              <a:t> is a major tool of fiscal policy because it shapes how much money the government plans to spend and how much it plans to collect through </a:t>
            </a:r>
            <a:r>
              <a:rPr lang="en-US" sz="2000" b="1" dirty="0"/>
              <a:t>taxes</a:t>
            </a:r>
            <a:r>
              <a:rPr lang="en-US" sz="2000" dirty="0"/>
              <a:t> and </a:t>
            </a:r>
            <a:r>
              <a:rPr lang="en-US" sz="2000" b="1" dirty="0"/>
              <a:t>borrowing</a:t>
            </a:r>
            <a:r>
              <a:rPr lang="en-US" sz="2000" dirty="0"/>
              <a:t>. The president and Congress can use the budget to pump money into the economy to </a:t>
            </a:r>
            <a:r>
              <a:rPr lang="en-US" sz="2000" b="1" dirty="0"/>
              <a:t>stimulate</a:t>
            </a:r>
            <a:r>
              <a:rPr lang="en-US" sz="2000" dirty="0"/>
              <a:t> it or to take money out of the economy to </a:t>
            </a:r>
            <a:r>
              <a:rPr lang="en-US" sz="2000" b="1" dirty="0"/>
              <a:t>slow </a:t>
            </a:r>
            <a:r>
              <a:rPr lang="en-US" sz="2000" dirty="0"/>
              <a:t>it down.</a:t>
            </a:r>
          </a:p>
          <a:p>
            <a:pPr fontAlgn="base"/>
            <a:r>
              <a:rPr lang="en-US" sz="2000" dirty="0"/>
              <a:t>To stimulate the economy, the government could spend money on various projects. Through increased spending, the government tries to put more people to work and increase economic activity. When the government spends more money, it buys things—labor, equipment, materials, or services for government programs. Instead of </a:t>
            </a:r>
            <a:r>
              <a:rPr lang="en-US" sz="2000" b="1" dirty="0"/>
              <a:t>spending more</a:t>
            </a:r>
            <a:r>
              <a:rPr lang="en-US" sz="2000" dirty="0"/>
              <a:t>, the government could also </a:t>
            </a:r>
            <a:r>
              <a:rPr lang="en-US" sz="2000" b="1" dirty="0"/>
              <a:t>reduce taxes</a:t>
            </a:r>
            <a:r>
              <a:rPr lang="en-US" sz="2000" dirty="0"/>
              <a:t>. Lower taxes give </a:t>
            </a:r>
            <a:r>
              <a:rPr lang="en-US" sz="2000" b="1" dirty="0"/>
              <a:t>consumers</a:t>
            </a:r>
            <a:r>
              <a:rPr lang="en-US" sz="2000" dirty="0"/>
              <a:t> and </a:t>
            </a:r>
            <a:r>
              <a:rPr lang="en-US" sz="2000" b="1" dirty="0"/>
              <a:t>investors</a:t>
            </a:r>
            <a:r>
              <a:rPr lang="en-US" sz="2000" dirty="0"/>
              <a:t> more purchasing power. People would have more money in their pockets and be able to buy more goods and services. Either increased spending or reduced taxes or both at the same time can increase overall demand for goods and services in the economy.</a:t>
            </a:r>
          </a:p>
        </p:txBody>
      </p:sp>
    </p:spTree>
    <p:extLst>
      <p:ext uri="{BB962C8B-B14F-4D97-AF65-F5344CB8AC3E}">
        <p14:creationId xmlns:p14="http://schemas.microsoft.com/office/powerpoint/2010/main" val="10153470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Indicators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a:t>Demands for </a:t>
            </a:r>
            <a:r>
              <a:rPr lang="en-US" b="1" dirty="0"/>
              <a:t>cutting</a:t>
            </a:r>
            <a:r>
              <a:rPr lang="en-US" dirty="0"/>
              <a:t> the deficit and </a:t>
            </a:r>
            <a:r>
              <a:rPr lang="en-US" b="1" dirty="0"/>
              <a:t>balancing</a:t>
            </a:r>
            <a:r>
              <a:rPr lang="en-US" dirty="0"/>
              <a:t> the budget have grown since 1980 even though experts </a:t>
            </a:r>
            <a:r>
              <a:rPr lang="en-US" b="1" dirty="0"/>
              <a:t>disagree</a:t>
            </a:r>
            <a:r>
              <a:rPr lang="en-US" dirty="0"/>
              <a:t> on what levels of debt and deficit </a:t>
            </a:r>
            <a:r>
              <a:rPr lang="en-US" dirty="0" smtClean="0"/>
              <a:t>are sustainable.  Many economists believe that deficits are necessary if the government is going to use fiscal policy to shape the economy.  Others say that the deficit as a percentage of the </a:t>
            </a:r>
            <a:r>
              <a:rPr lang="en-US" b="1" dirty="0" smtClean="0"/>
              <a:t>gross domestic product</a:t>
            </a:r>
            <a:r>
              <a:rPr lang="en-US" dirty="0" smtClean="0"/>
              <a:t> (GDP), the market value of all final goods and services produced in the nation in a year, is more important than the actual size of the deficit.  While there are merits to both positions, in 2013 the </a:t>
            </a:r>
            <a:r>
              <a:rPr lang="en-US" b="1" dirty="0" smtClean="0"/>
              <a:t>deficit </a:t>
            </a:r>
            <a:r>
              <a:rPr lang="en-US" dirty="0" smtClean="0"/>
              <a:t>represented about 6 percent of </a:t>
            </a:r>
            <a:r>
              <a:rPr lang="en-US" b="1" dirty="0" smtClean="0"/>
              <a:t>GDP.  </a:t>
            </a:r>
            <a:r>
              <a:rPr lang="en-US" dirty="0" smtClean="0"/>
              <a:t>This is higher than the historical average, but is much less than in recent times of financial stress.</a:t>
            </a:r>
            <a:endParaRPr lang="en-US" dirty="0"/>
          </a:p>
        </p:txBody>
      </p:sp>
    </p:spTree>
    <p:extLst>
      <p:ext uri="{BB962C8B-B14F-4D97-AF65-F5344CB8AC3E}">
        <p14:creationId xmlns:p14="http://schemas.microsoft.com/office/powerpoint/2010/main" val="3084239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Text Placeholder 2"/>
          <p:cNvSpPr>
            <a:spLocks noGrp="1"/>
          </p:cNvSpPr>
          <p:nvPr>
            <p:ph type="body" orient="vert" idx="4294967295"/>
          </p:nvPr>
        </p:nvSpPr>
        <p:spPr>
          <a:xfrm>
            <a:off x="0" y="685800"/>
            <a:ext cx="9144000" cy="5435600"/>
          </a:xfrm>
        </p:spPr>
        <p:txBody>
          <a:bodyPr>
            <a:normAutofit/>
          </a:bodyPr>
          <a:lstStyle/>
          <a:p>
            <a:r>
              <a:rPr lang="en-US" dirty="0"/>
              <a:t>When revenue and spending are equal, the budget is balanced. When there is extra money left, it is called a </a:t>
            </a:r>
            <a:r>
              <a:rPr lang="en-US" b="1" dirty="0"/>
              <a:t>budget surplus</a:t>
            </a:r>
            <a:r>
              <a:rPr lang="en-US" dirty="0"/>
              <a:t>. Almost every year, however, the federal government spends more than it takes in, creating a </a:t>
            </a:r>
            <a:r>
              <a:rPr lang="en-US" b="1" dirty="0"/>
              <a:t>budget deficit</a:t>
            </a:r>
            <a:r>
              <a:rPr lang="en-US" dirty="0"/>
              <a:t>. When there is a deficit in the federal government, the government borrows money to pay its bills. The total amount of money that the government has borrowed but not paid back in our nation’s history is known as the </a:t>
            </a:r>
            <a:r>
              <a:rPr lang="en-US" b="1" dirty="0"/>
              <a:t>national debt</a:t>
            </a:r>
            <a:r>
              <a:rPr lang="en-US" dirty="0" smtClean="0"/>
              <a:t>.</a:t>
            </a:r>
          </a:p>
          <a:p>
            <a:r>
              <a:rPr lang="en-US" dirty="0"/>
              <a:t>Every year, the government creates a budget that predicts revenue and controls spending for that year. In the case of the federal budget, the year does not begin on January 1. Instead, it begins October 1 and runs through the following September 30. This is called the </a:t>
            </a:r>
            <a:r>
              <a:rPr lang="en-US" b="1" dirty="0"/>
              <a:t>fiscal year</a:t>
            </a:r>
            <a:r>
              <a:rPr lang="en-US" dirty="0"/>
              <a:t>, or FY. For example, the fiscal year that began on October 1, 2013, was FY 2014.</a:t>
            </a:r>
          </a:p>
          <a:p>
            <a:r>
              <a:rPr lang="en-US" dirty="0"/>
              <a:t> </a:t>
            </a:r>
          </a:p>
          <a:p>
            <a:endParaRPr lang="en-US" dirty="0"/>
          </a:p>
          <a:p>
            <a:endParaRPr lang="en-US" dirty="0"/>
          </a:p>
        </p:txBody>
      </p:sp>
    </p:spTree>
    <p:extLst>
      <p:ext uri="{BB962C8B-B14F-4D97-AF65-F5344CB8AC3E}">
        <p14:creationId xmlns:p14="http://schemas.microsoft.com/office/powerpoint/2010/main" val="3170246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Monetary Policy</a:t>
            </a:r>
            <a:endParaRPr lang="en-US" dirty="0"/>
          </a:p>
        </p:txBody>
      </p:sp>
      <p:sp>
        <p:nvSpPr>
          <p:cNvPr id="3" name="Content Placeholder 2"/>
          <p:cNvSpPr>
            <a:spLocks noGrp="1"/>
          </p:cNvSpPr>
          <p:nvPr>
            <p:ph sz="half" idx="1"/>
          </p:nvPr>
        </p:nvSpPr>
        <p:spPr>
          <a:xfrm>
            <a:off x="762000" y="609600"/>
            <a:ext cx="3657600" cy="4749799"/>
          </a:xfrm>
        </p:spPr>
        <p:txBody>
          <a:bodyPr>
            <a:normAutofit fontScale="62500" lnSpcReduction="20000"/>
          </a:bodyPr>
          <a:lstStyle/>
          <a:p>
            <a:r>
              <a:rPr lang="en-US" dirty="0"/>
              <a:t>The American economy is based on a system of </a:t>
            </a:r>
            <a:r>
              <a:rPr lang="en-US" b="1" dirty="0"/>
              <a:t>competitiv</a:t>
            </a:r>
            <a:r>
              <a:rPr lang="en-US" dirty="0"/>
              <a:t>e markets that make extensive use of </a:t>
            </a:r>
            <a:r>
              <a:rPr lang="en-US" b="1" dirty="0"/>
              <a:t>money</a:t>
            </a:r>
            <a:r>
              <a:rPr lang="en-US" dirty="0"/>
              <a:t> and </a:t>
            </a:r>
            <a:r>
              <a:rPr lang="en-US" b="1" dirty="0"/>
              <a:t>credit</a:t>
            </a:r>
            <a:r>
              <a:rPr lang="en-US" dirty="0"/>
              <a:t>. The amount of money and credit available at any given time impacts the amount of borrowing and spending that businesses and individuals are able to do. Money is so important that the Constitution gave the </a:t>
            </a:r>
            <a:r>
              <a:rPr lang="en-US" b="1" dirty="0"/>
              <a:t>national government</a:t>
            </a:r>
            <a:r>
              <a:rPr lang="en-US" dirty="0"/>
              <a:t> authority to “coin money [and] regulate the value thereof.” This </a:t>
            </a:r>
            <a:r>
              <a:rPr lang="en-US" sz="2900" dirty="0"/>
              <a:t>means</a:t>
            </a:r>
            <a:r>
              <a:rPr lang="en-US" dirty="0"/>
              <a:t> the federal government can create money and put it into circulation. This also means that the government can create an independent institution like the Federal Reserve System to manage the </a:t>
            </a:r>
            <a:r>
              <a:rPr lang="en-US" b="1" dirty="0"/>
              <a:t>money supply</a:t>
            </a:r>
            <a:r>
              <a:rPr lang="en-US" dirty="0"/>
              <a:t> and conduct </a:t>
            </a:r>
            <a:r>
              <a:rPr lang="en-US" b="1" dirty="0"/>
              <a:t>monetary policy</a:t>
            </a:r>
            <a:r>
              <a:rPr lang="en-US" dirty="0"/>
              <a:t>.</a:t>
            </a:r>
          </a:p>
          <a:p>
            <a:endParaRPr lang="en-US" dirty="0"/>
          </a:p>
        </p:txBody>
      </p:sp>
      <p:sp>
        <p:nvSpPr>
          <p:cNvPr id="4" name="Content Placeholder 3"/>
          <p:cNvSpPr>
            <a:spLocks noGrp="1"/>
          </p:cNvSpPr>
          <p:nvPr>
            <p:ph sz="half" idx="2"/>
          </p:nvPr>
        </p:nvSpPr>
        <p:spPr>
          <a:xfrm>
            <a:off x="4648200" y="609601"/>
            <a:ext cx="3657600" cy="4749798"/>
          </a:xfrm>
        </p:spPr>
        <p:txBody>
          <a:bodyPr>
            <a:noAutofit/>
          </a:bodyPr>
          <a:lstStyle/>
          <a:p>
            <a:pPr fontAlgn="base"/>
            <a:r>
              <a:rPr lang="en-US" sz="1600" dirty="0"/>
              <a:t>Monetary policy involves managing the supply of money and the cost of borrowing to meet the needs of the economy. In the United States, these responsibilities have been delegated to the </a:t>
            </a:r>
            <a:r>
              <a:rPr lang="en-US" sz="1600" b="1" dirty="0"/>
              <a:t>Federal Reserve System</a:t>
            </a:r>
            <a:r>
              <a:rPr lang="en-US" sz="1600" dirty="0"/>
              <a:t>.</a:t>
            </a:r>
          </a:p>
          <a:p>
            <a:r>
              <a:rPr lang="en-US" sz="1600" dirty="0"/>
              <a:t>The Fed’s </a:t>
            </a:r>
            <a:r>
              <a:rPr lang="en-US" sz="1600" b="1" dirty="0"/>
              <a:t>mandate</a:t>
            </a:r>
            <a:r>
              <a:rPr lang="en-US" sz="1600" dirty="0"/>
              <a:t> is “to promote sustainable growth, high levels of employment, stability of prices to help preserve the purchasing power of the dollar, and </a:t>
            </a:r>
            <a:r>
              <a:rPr lang="en-US" sz="1600" b="1" dirty="0"/>
              <a:t>moderate</a:t>
            </a:r>
            <a:r>
              <a:rPr lang="en-US" sz="1600" dirty="0"/>
              <a:t> long-term interest rates.” What does this mean? The Federal Reserve uses a variety of strategies aimed at keeping the </a:t>
            </a:r>
            <a:r>
              <a:rPr lang="en-US" sz="1600" b="1" dirty="0"/>
              <a:t>inflation rate</a:t>
            </a:r>
            <a:r>
              <a:rPr lang="en-US" sz="1600" dirty="0"/>
              <a:t> (the increase in consumer prices over time) low while helping the economy produce enough jobs for everyone who wants to work.</a:t>
            </a:r>
          </a:p>
          <a:p>
            <a:endParaRPr lang="en-US" sz="1600" dirty="0"/>
          </a:p>
        </p:txBody>
      </p:sp>
    </p:spTree>
    <p:extLst>
      <p:ext uri="{BB962C8B-B14F-4D97-AF65-F5344CB8AC3E}">
        <p14:creationId xmlns:p14="http://schemas.microsoft.com/office/powerpoint/2010/main" val="18623207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Does Congress represent the American people or</a:t>
            </a:r>
            <a:r>
              <a:rPr lang="mr-IN" dirty="0" smtClean="0"/>
              <a:t>…</a:t>
            </a:r>
            <a:endParaRPr lang="en-US" dirty="0"/>
          </a:p>
        </p:txBody>
      </p:sp>
      <p:sp>
        <p:nvSpPr>
          <p:cNvPr id="3" name="Rectangle 2"/>
          <p:cNvSpPr/>
          <p:nvPr/>
        </p:nvSpPr>
        <p:spPr>
          <a:xfrm>
            <a:off x="762000" y="584201"/>
            <a:ext cx="6096000" cy="3539431"/>
          </a:xfrm>
          <a:prstGeom prst="rect">
            <a:avLst/>
          </a:prstGeom>
        </p:spPr>
        <p:txBody>
          <a:bodyPr wrap="square">
            <a:spAutoFit/>
          </a:bodyPr>
          <a:lstStyle/>
          <a:p>
            <a:r>
              <a:rPr lang="en-US" sz="2800" dirty="0"/>
              <a:t>So, what happens when the Federal Reserve tells the US Treasury to print more money?  In short, this action by the Fed devalues the money that we currently hold.  Why would the Fed do this?  Again, in short, because deficit spending by the Congress forces such an action.</a:t>
            </a:r>
          </a:p>
        </p:txBody>
      </p:sp>
    </p:spTree>
    <p:extLst>
      <p:ext uri="{BB962C8B-B14F-4D97-AF65-F5344CB8AC3E}">
        <p14:creationId xmlns:p14="http://schemas.microsoft.com/office/powerpoint/2010/main" val="36482601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Federal Reserve</a:t>
            </a:r>
            <a:endParaRPr lang="en-US" dirty="0"/>
          </a:p>
        </p:txBody>
      </p:sp>
      <p:sp>
        <p:nvSpPr>
          <p:cNvPr id="3" name="Content Placeholder 2"/>
          <p:cNvSpPr>
            <a:spLocks noGrp="1"/>
          </p:cNvSpPr>
          <p:nvPr>
            <p:ph idx="1"/>
          </p:nvPr>
        </p:nvSpPr>
        <p:spPr/>
        <p:txBody>
          <a:bodyPr>
            <a:normAutofit lnSpcReduction="10000"/>
          </a:bodyPr>
          <a:lstStyle/>
          <a:p>
            <a:r>
              <a:rPr lang="en-US" dirty="0"/>
              <a:t>When the Federal Reserve System was established in </a:t>
            </a:r>
            <a:r>
              <a:rPr lang="en-US" b="1" dirty="0"/>
              <a:t>1913</a:t>
            </a:r>
            <a:r>
              <a:rPr lang="en-US" dirty="0"/>
              <a:t>, it was organized as a </a:t>
            </a:r>
            <a:r>
              <a:rPr lang="en-US" b="1" dirty="0"/>
              <a:t>privately-owned</a:t>
            </a:r>
            <a:r>
              <a:rPr lang="en-US" dirty="0"/>
              <a:t> stock corporation. The </a:t>
            </a:r>
            <a:r>
              <a:rPr lang="en-US" b="1" dirty="0"/>
              <a:t>largest bank</a:t>
            </a:r>
            <a:r>
              <a:rPr lang="en-US" dirty="0"/>
              <a:t>s in the country were required to contribute a portion of their financial capital to build the Fed, and in return they received shares of stock ownership. This meant that the Fed was technically </a:t>
            </a:r>
            <a:r>
              <a:rPr lang="en-US" b="1" dirty="0"/>
              <a:t>owned</a:t>
            </a:r>
            <a:r>
              <a:rPr lang="en-US" dirty="0"/>
              <a:t> by private commercial banks, which, as owners, received dividends on their stock ownership shares. However, to make sure that the Fed was operated in the public interest, a </a:t>
            </a:r>
            <a:r>
              <a:rPr lang="en-US" b="1" dirty="0"/>
              <a:t>Board of Governors</a:t>
            </a:r>
            <a:r>
              <a:rPr lang="en-US" dirty="0"/>
              <a:t> was established in Washington, D.C.</a:t>
            </a:r>
          </a:p>
          <a:p>
            <a:endParaRPr lang="en-US" dirty="0"/>
          </a:p>
        </p:txBody>
      </p:sp>
    </p:spTree>
    <p:extLst>
      <p:ext uri="{BB962C8B-B14F-4D97-AF65-F5344CB8AC3E}">
        <p14:creationId xmlns:p14="http://schemas.microsoft.com/office/powerpoint/2010/main" val="36599875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Federal Reserve</a:t>
            </a:r>
            <a:endParaRPr lang="en-US" dirty="0"/>
          </a:p>
        </p:txBody>
      </p:sp>
      <p:sp>
        <p:nvSpPr>
          <p:cNvPr id="3" name="Content Placeholder 2"/>
          <p:cNvSpPr>
            <a:spLocks noGrp="1"/>
          </p:cNvSpPr>
          <p:nvPr>
            <p:ph idx="1"/>
          </p:nvPr>
        </p:nvSpPr>
        <p:spPr/>
        <p:txBody>
          <a:bodyPr>
            <a:noAutofit/>
          </a:bodyPr>
          <a:lstStyle/>
          <a:p>
            <a:r>
              <a:rPr lang="en-US" sz="2800" dirty="0"/>
              <a:t>The </a:t>
            </a:r>
            <a:r>
              <a:rPr lang="en-US" sz="2800" b="1" dirty="0"/>
              <a:t>seven-member </a:t>
            </a:r>
            <a:r>
              <a:rPr lang="en-US" sz="2800" dirty="0"/>
              <a:t>Board of Governors supervises the entire Federal Reserve System. The president selects these members whose appointments must be ratified, or </a:t>
            </a:r>
            <a:r>
              <a:rPr lang="en-US" sz="2800" b="1" dirty="0"/>
              <a:t>approved</a:t>
            </a:r>
            <a:r>
              <a:rPr lang="en-US" sz="2800" dirty="0"/>
              <a:t>, by the Senate. The president then selects one of the board members to chair the Board of Governors for a four-year term. Once appointed, board members and the chair are </a:t>
            </a:r>
            <a:r>
              <a:rPr lang="en-US" sz="2800" b="1" dirty="0"/>
              <a:t>independent</a:t>
            </a:r>
            <a:r>
              <a:rPr lang="en-US" sz="2800" dirty="0"/>
              <a:t> of the rest of the government. </a:t>
            </a:r>
          </a:p>
        </p:txBody>
      </p:sp>
    </p:spTree>
    <p:extLst>
      <p:ext uri="{BB962C8B-B14F-4D97-AF65-F5344CB8AC3E}">
        <p14:creationId xmlns:p14="http://schemas.microsoft.com/office/powerpoint/2010/main" val="35706887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Federal Reserve makes Monetary Policy</a:t>
            </a:r>
            <a:endParaRPr lang="en-US" dirty="0"/>
          </a:p>
        </p:txBody>
      </p:sp>
      <p:sp>
        <p:nvSpPr>
          <p:cNvPr id="3" name="Content Placeholder 2"/>
          <p:cNvSpPr>
            <a:spLocks noGrp="1"/>
          </p:cNvSpPr>
          <p:nvPr>
            <p:ph sz="half" idx="1"/>
          </p:nvPr>
        </p:nvSpPr>
        <p:spPr/>
        <p:txBody>
          <a:bodyPr>
            <a:normAutofit fontScale="77500" lnSpcReduction="20000"/>
          </a:bodyPr>
          <a:lstStyle/>
          <a:p>
            <a:pPr fontAlgn="base"/>
            <a:r>
              <a:rPr lang="en-US" dirty="0"/>
              <a:t>This allows the Board of Governors to make economic decisions largely independent of </a:t>
            </a:r>
            <a:r>
              <a:rPr lang="en-US" b="1" dirty="0"/>
              <a:t>political pressure</a:t>
            </a:r>
            <a:r>
              <a:rPr lang="en-US" dirty="0"/>
              <a:t>. Because of the unique nature of ownership and management, the Fed is often said to be a "privately-owned, publicly-controlled institution."</a:t>
            </a:r>
          </a:p>
          <a:p>
            <a:pPr fontAlgn="base"/>
            <a:r>
              <a:rPr lang="en-US" u="sng" dirty="0">
                <a:hlinkClick r:id="rId2"/>
              </a:rPr>
              <a:t>https://www.youtube.com/watch?v=2Dq6r8qLnjI</a:t>
            </a:r>
            <a:endParaRPr lang="en-US" dirty="0"/>
          </a:p>
          <a:p>
            <a:endParaRPr lang="en-US" dirty="0"/>
          </a:p>
        </p:txBody>
      </p:sp>
      <p:pic>
        <p:nvPicPr>
          <p:cNvPr id="5" name="Content Placeholder 4"/>
          <p:cNvPicPr>
            <a:picLocks noGrp="1"/>
          </p:cNvPicPr>
          <p:nvPr>
            <p:ph sz="half" idx="2"/>
          </p:nvPr>
        </p:nvPicPr>
        <p:blipFill>
          <a:blip r:embed="rId3">
            <a:extLst>
              <a:ext uri="{28A0092B-C50C-407E-A947-70E740481C1C}">
                <a14:useLocalDpi xmlns:a14="http://schemas.microsoft.com/office/drawing/2010/main" val="0"/>
              </a:ext>
            </a:extLst>
          </a:blip>
          <a:srcRect l="1454" r="1454"/>
          <a:stretch>
            <a:fillRect/>
          </a:stretch>
        </p:blipFill>
        <p:spPr bwMode="auto">
          <a:prstGeom prst="rect">
            <a:avLst/>
          </a:prstGeom>
          <a:noFill/>
          <a:ln>
            <a:noFill/>
          </a:ln>
        </p:spPr>
      </p:pic>
    </p:spTree>
    <p:extLst>
      <p:ext uri="{BB962C8B-B14F-4D97-AF65-F5344CB8AC3E}">
        <p14:creationId xmlns:p14="http://schemas.microsoft.com/office/powerpoint/2010/main" val="16821850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6400" y="197346"/>
            <a:ext cx="8128000" cy="6370974"/>
          </a:xfrm>
          <a:prstGeom prst="rect">
            <a:avLst/>
          </a:prstGeom>
        </p:spPr>
        <p:txBody>
          <a:bodyPr wrap="square">
            <a:spAutoFit/>
          </a:bodyPr>
          <a:lstStyle/>
          <a:p>
            <a:r>
              <a:rPr lang="en-US" sz="2400" dirty="0"/>
              <a:t>The Board of Governors has two major responsibilities in forming monetary policy. First, and most important, it determines the general </a:t>
            </a:r>
            <a:r>
              <a:rPr lang="en-US" sz="2400" b="1" dirty="0"/>
              <a:t>money</a:t>
            </a:r>
            <a:r>
              <a:rPr lang="en-US" sz="2400" dirty="0"/>
              <a:t> and </a:t>
            </a:r>
            <a:r>
              <a:rPr lang="en-US" sz="2400" b="1" dirty="0"/>
              <a:t>credit </a:t>
            </a:r>
            <a:r>
              <a:rPr lang="en-US" sz="2400" dirty="0"/>
              <a:t>policies of the United States. Second, it </a:t>
            </a:r>
            <a:r>
              <a:rPr lang="en-US" sz="2400" b="1" dirty="0"/>
              <a:t>supervises</a:t>
            </a:r>
            <a:r>
              <a:rPr lang="en-US" sz="2400" dirty="0"/>
              <a:t> the operations of the Federal Reserve Banks in the 12 districts across the country.</a:t>
            </a:r>
          </a:p>
          <a:p>
            <a:r>
              <a:rPr lang="en-US" sz="2400" dirty="0"/>
              <a:t>The Fed uses three tools to control the nation’s monetary policy and ensure the health of the economy. First, the Fed can raise or lower the </a:t>
            </a:r>
            <a:r>
              <a:rPr lang="en-US" sz="2400" b="1" dirty="0"/>
              <a:t>discount rate</a:t>
            </a:r>
            <a:r>
              <a:rPr lang="en-US" sz="2400" dirty="0"/>
              <a:t>. The discount rate is the </a:t>
            </a:r>
            <a:r>
              <a:rPr lang="en-US" sz="2400" b="1" dirty="0"/>
              <a:t>rate of interest</a:t>
            </a:r>
            <a:r>
              <a:rPr lang="en-US" sz="2400" dirty="0"/>
              <a:t> the Fed charges member banks for loans. Low discount rates encourage banks to borrow money from the Fed to make loans to their customers. High discount rates mean banks will borrow less money from the Fed, charge higher rates to their customers, and make fewer loans. When the economy is growing too slowly, the Fed will usually lower discount rates to stimulate the economy. If the economy is growing too fast and inflation is rising, the Fed will </a:t>
            </a:r>
            <a:r>
              <a:rPr lang="en-US" sz="2400" b="1" dirty="0"/>
              <a:t>increase</a:t>
            </a:r>
            <a:r>
              <a:rPr lang="en-US" sz="2400" dirty="0"/>
              <a:t> the discount rate to “cool off” lending.</a:t>
            </a:r>
          </a:p>
        </p:txBody>
      </p:sp>
    </p:spTree>
    <p:extLst>
      <p:ext uri="{BB962C8B-B14F-4D97-AF65-F5344CB8AC3E}">
        <p14:creationId xmlns:p14="http://schemas.microsoft.com/office/powerpoint/2010/main" val="38153431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5600" y="381000"/>
            <a:ext cx="8559800" cy="4893647"/>
          </a:xfrm>
          <a:prstGeom prst="rect">
            <a:avLst/>
          </a:prstGeom>
        </p:spPr>
        <p:txBody>
          <a:bodyPr wrap="square">
            <a:spAutoFit/>
          </a:bodyPr>
          <a:lstStyle/>
          <a:p>
            <a:pPr fontAlgn="base"/>
            <a:r>
              <a:rPr lang="en-US" sz="2400" dirty="0"/>
              <a:t>Second, the Fed can put money into the economy by buying </a:t>
            </a:r>
            <a:r>
              <a:rPr lang="en-US" sz="2400" b="1" dirty="0"/>
              <a:t>government</a:t>
            </a:r>
            <a:r>
              <a:rPr lang="en-US" sz="2400" dirty="0"/>
              <a:t> </a:t>
            </a:r>
            <a:r>
              <a:rPr lang="en-US" sz="2400" b="1" dirty="0"/>
              <a:t>bonds</a:t>
            </a:r>
            <a:r>
              <a:rPr lang="en-US" sz="2400" dirty="0"/>
              <a:t> on the open market. These </a:t>
            </a:r>
            <a:r>
              <a:rPr lang="en-US" sz="2400" b="1" dirty="0"/>
              <a:t>open-market operations</a:t>
            </a:r>
            <a:r>
              <a:rPr lang="en-US" sz="2400" dirty="0"/>
              <a:t> stimulate and help expand the economy. The hope is that the increase of money in the economy will lower interest rates and increase consumer spending. If the Fed believes that inflation is growing too fast, it can stop buying or even sell government securities to decrease the supply of money entering the economy. As investors buy these securities, money is taken out of the economy, causing it to </a:t>
            </a:r>
            <a:r>
              <a:rPr lang="en-US" sz="2400" b="1" dirty="0"/>
              <a:t>slow down</a:t>
            </a:r>
            <a:r>
              <a:rPr lang="en-US" sz="2400" dirty="0"/>
              <a:t>.</a:t>
            </a:r>
          </a:p>
          <a:p>
            <a:r>
              <a:rPr lang="en-US" sz="2400" dirty="0"/>
              <a:t>Finally, the Fed can raise or lower the </a:t>
            </a:r>
            <a:r>
              <a:rPr lang="en-US" sz="2400" b="1" dirty="0"/>
              <a:t>reserve requirement</a:t>
            </a:r>
            <a:r>
              <a:rPr lang="en-US" sz="2400" dirty="0"/>
              <a:t> for member banks. Member banks must keep a certain percentage of their customers' deposits in their vaults or on deposit with the Federal Reserve Banks as a reserve against withdrawals. </a:t>
            </a:r>
          </a:p>
        </p:txBody>
      </p:sp>
    </p:spTree>
    <p:extLst>
      <p:ext uri="{BB962C8B-B14F-4D97-AF65-F5344CB8AC3E}">
        <p14:creationId xmlns:p14="http://schemas.microsoft.com/office/powerpoint/2010/main" val="31572125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Federal Reserve is a private entity</a:t>
            </a:r>
            <a:endParaRPr lang="en-US" sz="4000" dirty="0"/>
          </a:p>
        </p:txBody>
      </p:sp>
      <p:sp>
        <p:nvSpPr>
          <p:cNvPr id="3" name="Content Placeholder 2"/>
          <p:cNvSpPr>
            <a:spLocks noGrp="1"/>
          </p:cNvSpPr>
          <p:nvPr>
            <p:ph sz="half" idx="1"/>
          </p:nvPr>
        </p:nvSpPr>
        <p:spPr>
          <a:xfrm>
            <a:off x="762000" y="804672"/>
            <a:ext cx="3657600" cy="3767328"/>
          </a:xfrm>
        </p:spPr>
        <p:txBody>
          <a:bodyPr>
            <a:noAutofit/>
          </a:bodyPr>
          <a:lstStyle/>
          <a:p>
            <a:pPr fontAlgn="base"/>
            <a:r>
              <a:rPr lang="en-US" sz="1600" dirty="0"/>
              <a:t>If the Fed raises the reserve requirement, banks must leave more money with the Fed. Thus, they have less money to </a:t>
            </a:r>
            <a:r>
              <a:rPr lang="en-US" sz="1600" b="1" dirty="0"/>
              <a:t>lend</a:t>
            </a:r>
            <a:r>
              <a:rPr lang="en-US" sz="1600" dirty="0"/>
              <a:t>. The Fed has been </a:t>
            </a:r>
            <a:r>
              <a:rPr lang="en-US" sz="1600" b="1" dirty="0"/>
              <a:t>reluctant</a:t>
            </a:r>
            <a:r>
              <a:rPr lang="en-US" sz="1600" dirty="0"/>
              <a:t> to use the reserve requirement as a policy tool because other monetary policy tools work better. However, the reserve requirement can be powerful should the Fed decide to use it</a:t>
            </a:r>
            <a:r>
              <a:rPr lang="en-US" sz="1600" dirty="0" smtClean="0"/>
              <a:t>.</a:t>
            </a:r>
            <a:endParaRPr lang="en-US" sz="1600" dirty="0"/>
          </a:p>
          <a:p>
            <a:r>
              <a:rPr lang="en-US" sz="1600" i="1" dirty="0"/>
              <a:t>During Barack Obama’s 8 years in office, The Fed raised the discount rate 1 time.  So far, during Donald Trump’s year in office, The Fed has raised the discount rate 3 times.  Is this a political move on the part of The Fed or is there a sound reason for doing this?</a:t>
            </a:r>
            <a:r>
              <a:rPr lang="en-US" sz="1600" dirty="0"/>
              <a:t> </a:t>
            </a:r>
          </a:p>
        </p:txBody>
      </p:sp>
      <p:sp>
        <p:nvSpPr>
          <p:cNvPr id="4" name="Content Placeholder 3"/>
          <p:cNvSpPr>
            <a:spLocks noGrp="1"/>
          </p:cNvSpPr>
          <p:nvPr>
            <p:ph sz="half" idx="2"/>
          </p:nvPr>
        </p:nvSpPr>
        <p:spPr>
          <a:xfrm>
            <a:off x="4648200" y="584201"/>
            <a:ext cx="3657600" cy="4724400"/>
          </a:xfrm>
        </p:spPr>
        <p:txBody>
          <a:bodyPr>
            <a:normAutofit fontScale="62500" lnSpcReduction="20000"/>
          </a:bodyPr>
          <a:lstStyle/>
          <a:p>
            <a:r>
              <a:rPr lang="en-US" sz="2900" dirty="0"/>
              <a:t>The Federal Reserve Board’s decisions have a major impact on the economy and on the daily lives of nearly every American. If the Fed raises </a:t>
            </a:r>
            <a:r>
              <a:rPr lang="en-US" sz="2900" b="1" dirty="0"/>
              <a:t>interest rates</a:t>
            </a:r>
            <a:r>
              <a:rPr lang="en-US" sz="2900" dirty="0"/>
              <a:t>, buying a home or a car could become more </a:t>
            </a:r>
            <a:r>
              <a:rPr lang="en-US" sz="2900" b="1" dirty="0"/>
              <a:t>expensive</a:t>
            </a:r>
            <a:r>
              <a:rPr lang="en-US" sz="2900" dirty="0"/>
              <a:t>. If the Fed lowers interest rates and the reduction encourages businesses and people to borrow money and make investments, companies might hire more workers to meet </a:t>
            </a:r>
            <a:r>
              <a:rPr lang="en-US" sz="2900" b="1" dirty="0"/>
              <a:t>increased demand</a:t>
            </a:r>
            <a:r>
              <a:rPr lang="en-US" sz="2900" dirty="0"/>
              <a:t> or expand their business. If the Fed cuts back on buying securities, thereby lowering the amount of money circulating in the economy, consumers might spend less. Too much money circulating can create </a:t>
            </a:r>
            <a:r>
              <a:rPr lang="en-US" sz="2900" b="1" dirty="0"/>
              <a:t>inflation </a:t>
            </a:r>
            <a:r>
              <a:rPr lang="en-US" sz="2900" dirty="0"/>
              <a:t>and lower the purchasing power of each dollar.</a:t>
            </a:r>
          </a:p>
          <a:p>
            <a:endParaRPr lang="en-US" sz="2900" dirty="0"/>
          </a:p>
        </p:txBody>
      </p:sp>
    </p:spTree>
    <p:extLst>
      <p:ext uri="{BB962C8B-B14F-4D97-AF65-F5344CB8AC3E}">
        <p14:creationId xmlns:p14="http://schemas.microsoft.com/office/powerpoint/2010/main" val="963753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Conflicting Policies</a:t>
            </a:r>
            <a:endParaRPr lang="en-US" dirty="0"/>
          </a:p>
        </p:txBody>
      </p:sp>
      <p:sp>
        <p:nvSpPr>
          <p:cNvPr id="3" name="Content Placeholder 2"/>
          <p:cNvSpPr>
            <a:spLocks noGrp="1"/>
          </p:cNvSpPr>
          <p:nvPr>
            <p:ph sz="half" idx="1"/>
          </p:nvPr>
        </p:nvSpPr>
        <p:spPr>
          <a:xfrm>
            <a:off x="762000" y="609600"/>
            <a:ext cx="3657600" cy="4521199"/>
          </a:xfrm>
        </p:spPr>
        <p:txBody>
          <a:bodyPr>
            <a:normAutofit fontScale="55000" lnSpcReduction="20000"/>
          </a:bodyPr>
          <a:lstStyle/>
          <a:p>
            <a:pPr fontAlgn="base"/>
            <a:r>
              <a:rPr lang="en-US" dirty="0"/>
              <a:t>Federal monetary policy affects the economy at the national, state, and local levels. Research has shown that monetary policies influence states and localities differently. How states and localities respond to changes made by the Fed may depend on the </a:t>
            </a:r>
            <a:r>
              <a:rPr lang="en-US" b="1" dirty="0"/>
              <a:t>mix</a:t>
            </a:r>
            <a:r>
              <a:rPr lang="en-US" dirty="0"/>
              <a:t> of industries in a particular state or city.</a:t>
            </a:r>
          </a:p>
          <a:p>
            <a:pPr fontAlgn="base"/>
            <a:r>
              <a:rPr lang="en-US" dirty="0"/>
              <a:t>Because the Fed’s actions can have such a strong impact on interest rates and the economy overall, investors watch the Fed’s reports and meetings carefully. </a:t>
            </a:r>
            <a:r>
              <a:rPr lang="en-US" b="1" dirty="0"/>
              <a:t>Statements</a:t>
            </a:r>
            <a:r>
              <a:rPr lang="en-US" dirty="0"/>
              <a:t> by the Fed chair can cause rapid changes in the stock market as investors speculate about future Fed actions.</a:t>
            </a:r>
          </a:p>
          <a:p>
            <a:endParaRPr lang="en-US" dirty="0"/>
          </a:p>
        </p:txBody>
      </p:sp>
      <p:sp>
        <p:nvSpPr>
          <p:cNvPr id="4" name="Content Placeholder 3"/>
          <p:cNvSpPr>
            <a:spLocks noGrp="1"/>
          </p:cNvSpPr>
          <p:nvPr>
            <p:ph sz="half" idx="2"/>
          </p:nvPr>
        </p:nvSpPr>
        <p:spPr>
          <a:xfrm>
            <a:off x="4648200" y="609601"/>
            <a:ext cx="3657600" cy="4521198"/>
          </a:xfrm>
        </p:spPr>
        <p:txBody>
          <a:bodyPr>
            <a:normAutofit fontScale="55000" lnSpcReduction="20000"/>
          </a:bodyPr>
          <a:lstStyle/>
          <a:p>
            <a:pPr fontAlgn="base"/>
            <a:r>
              <a:rPr lang="en-US" sz="2900" dirty="0"/>
              <a:t>The Fed is an </a:t>
            </a:r>
            <a:r>
              <a:rPr lang="en-US" sz="2900" b="1" dirty="0"/>
              <a:t>independent</a:t>
            </a:r>
            <a:r>
              <a:rPr lang="en-US" sz="2900" dirty="0"/>
              <a:t> policy-making institution. While the president and Congress largely control taxing and spending, they have little </a:t>
            </a:r>
            <a:r>
              <a:rPr lang="en-US" sz="2900" b="1" dirty="0"/>
              <a:t>control</a:t>
            </a:r>
            <a:r>
              <a:rPr lang="en-US" sz="2900" dirty="0"/>
              <a:t> over the Fed. Thus, the Fed’s </a:t>
            </a:r>
            <a:r>
              <a:rPr lang="en-US" sz="2900" b="1" dirty="0"/>
              <a:t>policy</a:t>
            </a:r>
            <a:r>
              <a:rPr lang="en-US" sz="2900" dirty="0"/>
              <a:t> might help or hinder the economic programs of the president and Congress. Sometimes, when conflicting economic policies arise, the president or Congress might complain that the Fed is interfering with their economic programs.</a:t>
            </a:r>
          </a:p>
          <a:p>
            <a:pPr fontAlgn="base"/>
            <a:r>
              <a:rPr lang="en-US" sz="2900" dirty="0"/>
              <a:t>Because of conflicts like these, some people would like to </a:t>
            </a:r>
            <a:r>
              <a:rPr lang="en-US" sz="2900" b="1" dirty="0"/>
              <a:t>limit</a:t>
            </a:r>
            <a:r>
              <a:rPr lang="en-US" sz="2900" dirty="0"/>
              <a:t> the Fed’s role and make it less independent. Others maintain that the nation needs an institution that is removed from political pressures to watch over monetary policy</a:t>
            </a:r>
            <a:r>
              <a:rPr lang="en-US" dirty="0"/>
              <a:t>.</a:t>
            </a:r>
          </a:p>
          <a:p>
            <a:endParaRPr lang="en-US" dirty="0"/>
          </a:p>
        </p:txBody>
      </p:sp>
    </p:spTree>
    <p:extLst>
      <p:ext uri="{BB962C8B-B14F-4D97-AF65-F5344CB8AC3E}">
        <p14:creationId xmlns:p14="http://schemas.microsoft.com/office/powerpoint/2010/main" val="26618204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Sales Tax</a:t>
            </a:r>
            <a:endParaRPr lang="en-US" dirty="0"/>
          </a:p>
        </p:txBody>
      </p:sp>
      <p:sp>
        <p:nvSpPr>
          <p:cNvPr id="3" name="Text Placeholder 2"/>
          <p:cNvSpPr>
            <a:spLocks noGrp="1"/>
          </p:cNvSpPr>
          <p:nvPr>
            <p:ph type="body" idx="1"/>
          </p:nvPr>
        </p:nvSpPr>
        <p:spPr/>
        <p:txBody>
          <a:bodyPr/>
          <a:lstStyle/>
          <a:p>
            <a:r>
              <a:rPr lang="en-US" dirty="0" smtClean="0"/>
              <a:t>Does Texas have a sales tax?</a:t>
            </a:r>
            <a:endParaRPr lang="en-US" dirty="0"/>
          </a:p>
        </p:txBody>
      </p:sp>
      <p:sp>
        <p:nvSpPr>
          <p:cNvPr id="4" name="Content Placeholder 3"/>
          <p:cNvSpPr>
            <a:spLocks noGrp="1"/>
          </p:cNvSpPr>
          <p:nvPr>
            <p:ph sz="half" idx="2"/>
          </p:nvPr>
        </p:nvSpPr>
        <p:spPr/>
        <p:txBody>
          <a:bodyPr>
            <a:normAutofit fontScale="70000" lnSpcReduction="20000"/>
          </a:bodyPr>
          <a:lstStyle/>
          <a:p>
            <a:r>
              <a:rPr lang="en-US" sz="2600" dirty="0"/>
              <a:t>State governments began using the sales tax during the Great Depression in the 1930s. Sales tax is calculated as a </a:t>
            </a:r>
            <a:r>
              <a:rPr lang="en-US" sz="2600" b="1" dirty="0"/>
              <a:t>percentage</a:t>
            </a:r>
            <a:r>
              <a:rPr lang="en-US" sz="2600" dirty="0"/>
              <a:t> of dollars spent to buy goods. For example, if the sales tax is 5 percent and you spend $100, the tax is $5. Today almost all states have a sales tax, which accounts for about </a:t>
            </a:r>
            <a:r>
              <a:rPr lang="en-US" sz="2600" b="1" dirty="0"/>
              <a:t>one-third</a:t>
            </a:r>
            <a:r>
              <a:rPr lang="en-US" sz="2600" dirty="0"/>
              <a:t> of their tax revenue. Sales taxes are of two types: the </a:t>
            </a:r>
            <a:r>
              <a:rPr lang="en-US" sz="2600" b="1" dirty="0"/>
              <a:t>general</a:t>
            </a:r>
            <a:r>
              <a:rPr lang="en-US" sz="2600" dirty="0"/>
              <a:t> sales tax and the </a:t>
            </a:r>
            <a:r>
              <a:rPr lang="en-US" sz="2600" b="1" dirty="0"/>
              <a:t>selective</a:t>
            </a:r>
            <a:r>
              <a:rPr lang="en-US" sz="2600" dirty="0"/>
              <a:t> sales tax.</a:t>
            </a:r>
          </a:p>
          <a:p>
            <a:endParaRPr lang="en-US" dirty="0"/>
          </a:p>
        </p:txBody>
      </p:sp>
      <p:sp>
        <p:nvSpPr>
          <p:cNvPr id="5" name="Text Placeholder 4"/>
          <p:cNvSpPr>
            <a:spLocks noGrp="1"/>
          </p:cNvSpPr>
          <p:nvPr>
            <p:ph type="body" sz="quarter" idx="3"/>
          </p:nvPr>
        </p:nvSpPr>
        <p:spPr/>
        <p:txBody>
          <a:bodyPr/>
          <a:lstStyle/>
          <a:p>
            <a:r>
              <a:rPr lang="en-US" dirty="0" smtClean="0"/>
              <a:t>How much?</a:t>
            </a:r>
            <a:endParaRPr lang="en-US" dirty="0"/>
          </a:p>
        </p:txBody>
      </p:sp>
      <p:sp>
        <p:nvSpPr>
          <p:cNvPr id="6" name="Content Placeholder 5"/>
          <p:cNvSpPr>
            <a:spLocks noGrp="1"/>
          </p:cNvSpPr>
          <p:nvPr>
            <p:ph sz="quarter" idx="4"/>
          </p:nvPr>
        </p:nvSpPr>
        <p:spPr/>
        <p:txBody>
          <a:bodyPr>
            <a:normAutofit fontScale="70000" lnSpcReduction="20000"/>
          </a:bodyPr>
          <a:lstStyle/>
          <a:p>
            <a:pPr fontAlgn="base"/>
            <a:r>
              <a:rPr lang="en-US" dirty="0"/>
              <a:t>The </a:t>
            </a:r>
            <a:r>
              <a:rPr lang="en-US" b="1" dirty="0"/>
              <a:t>general</a:t>
            </a:r>
            <a:r>
              <a:rPr lang="en-US" dirty="0"/>
              <a:t> sales tax is imposed on items such as cars, electronics, household products, and other types of merchandise. In some states, food and drugs are not subject to this tax.</a:t>
            </a:r>
          </a:p>
          <a:p>
            <a:pPr fontAlgn="base"/>
            <a:r>
              <a:rPr lang="en-US" dirty="0"/>
              <a:t>The </a:t>
            </a:r>
            <a:r>
              <a:rPr lang="en-US" b="1" dirty="0"/>
              <a:t>selective</a:t>
            </a:r>
            <a:r>
              <a:rPr lang="en-US" dirty="0"/>
              <a:t> sales tax is imposed on a narrower range of items, such as gasoline, liquor, or cigarettes. A selective sales tax is also called an </a:t>
            </a:r>
            <a:r>
              <a:rPr lang="en-US" b="1" i="1" dirty="0"/>
              <a:t>excise tax</a:t>
            </a:r>
            <a:r>
              <a:rPr lang="en-US" b="1" dirty="0"/>
              <a:t>.</a:t>
            </a:r>
            <a:endParaRPr lang="en-US" dirty="0"/>
          </a:p>
          <a:p>
            <a:r>
              <a:rPr lang="en-US" dirty="0"/>
              <a:t> </a:t>
            </a:r>
          </a:p>
          <a:p>
            <a:r>
              <a:rPr lang="en-US" u="sng" dirty="0">
                <a:hlinkClick r:id="rId2"/>
              </a:rPr>
              <a:t>https://www.cdtfa.ca.gov/formspubs/l510.pdf</a:t>
            </a:r>
            <a:endParaRPr lang="en-US" dirty="0"/>
          </a:p>
          <a:p>
            <a:endParaRPr lang="en-US" dirty="0"/>
          </a:p>
        </p:txBody>
      </p:sp>
    </p:spTree>
    <p:extLst>
      <p:ext uri="{BB962C8B-B14F-4D97-AF65-F5344CB8AC3E}">
        <p14:creationId xmlns:p14="http://schemas.microsoft.com/office/powerpoint/2010/main" val="336225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Branch</a:t>
            </a:r>
            <a:endParaRPr lang="en-US" dirty="0"/>
          </a:p>
        </p:txBody>
      </p:sp>
      <p:sp>
        <p:nvSpPr>
          <p:cNvPr id="3" name="Content Placeholder 2"/>
          <p:cNvSpPr>
            <a:spLocks noGrp="1"/>
          </p:cNvSpPr>
          <p:nvPr>
            <p:ph idx="1"/>
          </p:nvPr>
        </p:nvSpPr>
        <p:spPr>
          <a:xfrm>
            <a:off x="762000" y="685800"/>
            <a:ext cx="7747000" cy="4622800"/>
          </a:xfrm>
        </p:spPr>
        <p:txBody>
          <a:bodyPr>
            <a:normAutofit/>
          </a:bodyPr>
          <a:lstStyle/>
          <a:p>
            <a:r>
              <a:rPr lang="en-US" dirty="0"/>
              <a:t>The budget process begins with the president, executive agency leaders, and economic analysts from the White House.</a:t>
            </a:r>
            <a:r>
              <a:rPr lang="en-US" b="1" dirty="0"/>
              <a:t> </a:t>
            </a:r>
            <a:r>
              <a:rPr lang="en-US" dirty="0"/>
              <a:t>Each federal </a:t>
            </a:r>
            <a:r>
              <a:rPr lang="en-US" b="1" dirty="0"/>
              <a:t>agency</a:t>
            </a:r>
            <a:r>
              <a:rPr lang="en-US" dirty="0"/>
              <a:t> and department draws up a list of its own spending plans. Their </a:t>
            </a:r>
            <a:r>
              <a:rPr lang="en-US" b="1" dirty="0"/>
              <a:t>budget</a:t>
            </a:r>
            <a:r>
              <a:rPr lang="en-US" dirty="0"/>
              <a:t> plans express important political choices—because they aim to promote the administration’s policies and priorities.</a:t>
            </a:r>
          </a:p>
          <a:p>
            <a:r>
              <a:rPr lang="en-US" dirty="0"/>
              <a:t>The department secretaries send their spending plans to the director of the </a:t>
            </a:r>
            <a:r>
              <a:rPr lang="en-US" b="1" dirty="0"/>
              <a:t>Office of Management and Budget</a:t>
            </a:r>
            <a:r>
              <a:rPr lang="en-US" dirty="0"/>
              <a:t> (OMB), which functions as part of the Executive Office of the President. OMB takes the first set of figures to the president, along with its analysis of the nation’s economic situation. </a:t>
            </a:r>
          </a:p>
        </p:txBody>
      </p:sp>
    </p:spTree>
    <p:extLst>
      <p:ext uri="{BB962C8B-B14F-4D97-AF65-F5344CB8AC3E}">
        <p14:creationId xmlns:p14="http://schemas.microsoft.com/office/powerpoint/2010/main" val="18622608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a:t>
            </a:r>
            <a:r>
              <a:rPr lang="en-US" dirty="0" err="1" smtClean="0"/>
              <a:t>Tollways</a:t>
            </a:r>
            <a:r>
              <a:rPr lang="en-US" dirty="0" smtClean="0"/>
              <a:t> a tax?</a:t>
            </a:r>
            <a:endParaRPr lang="en-US" dirty="0"/>
          </a:p>
        </p:txBody>
      </p:sp>
      <p:sp>
        <p:nvSpPr>
          <p:cNvPr id="4" name="Content Placeholder 3"/>
          <p:cNvSpPr>
            <a:spLocks noGrp="1"/>
          </p:cNvSpPr>
          <p:nvPr>
            <p:ph sz="half" idx="1"/>
          </p:nvPr>
        </p:nvSpPr>
        <p:spPr/>
        <p:txBody>
          <a:bodyPr>
            <a:normAutofit fontScale="70000" lnSpcReduction="20000"/>
          </a:bodyPr>
          <a:lstStyle/>
          <a:p>
            <a:r>
              <a:rPr lang="en-US" dirty="0"/>
              <a:t>Traditionally, sales taxes have applied only to goods purchased. Today, however, some states are considering levying taxes on </a:t>
            </a:r>
            <a:r>
              <a:rPr lang="en-US" b="1" dirty="0"/>
              <a:t>services</a:t>
            </a:r>
            <a:r>
              <a:rPr lang="en-US" dirty="0"/>
              <a:t> as well. This means that getting a haircut, having your house cleaned, or taking a </a:t>
            </a:r>
            <a:r>
              <a:rPr lang="en-US" b="1" dirty="0"/>
              <a:t>dancing lesson</a:t>
            </a:r>
            <a:r>
              <a:rPr lang="en-US" dirty="0"/>
              <a:t> could all be taxed. Hawaii, New Mexico, and South Dakota already have such taxes in place on all services. Some states tax only certain services; for example, </a:t>
            </a:r>
            <a:r>
              <a:rPr lang="en-US" b="1" dirty="0"/>
              <a:t>Texas</a:t>
            </a:r>
            <a:r>
              <a:rPr lang="en-US" dirty="0"/>
              <a:t> taxes janitorial services.</a:t>
            </a:r>
          </a:p>
          <a:p>
            <a:endParaRPr lang="en-US" dirty="0"/>
          </a:p>
        </p:txBody>
      </p:sp>
      <p:sp>
        <p:nvSpPr>
          <p:cNvPr id="5" name="Content Placeholder 4"/>
          <p:cNvSpPr>
            <a:spLocks noGrp="1"/>
          </p:cNvSpPr>
          <p:nvPr>
            <p:ph sz="half" idx="2"/>
          </p:nvPr>
        </p:nvSpPr>
        <p:spPr/>
        <p:txBody>
          <a:bodyPr>
            <a:normAutofit fontScale="70000" lnSpcReduction="20000"/>
          </a:bodyPr>
          <a:lstStyle/>
          <a:p>
            <a:r>
              <a:rPr lang="en-US" dirty="0"/>
              <a:t>Some states impose </a:t>
            </a:r>
            <a:r>
              <a:rPr lang="en-US" b="1" dirty="0"/>
              <a:t>severance taxes</a:t>
            </a:r>
            <a:r>
              <a:rPr lang="en-US" dirty="0"/>
              <a:t> on the removal of natural resources such as oil, gas, coal, uranium, and fish from land or water. Severance taxes are good sources of revenue in </a:t>
            </a:r>
            <a:r>
              <a:rPr lang="en-US" b="1" dirty="0"/>
              <a:t>oil- and gas-producing states</a:t>
            </a:r>
            <a:r>
              <a:rPr lang="en-US" dirty="0"/>
              <a:t>, such as Oklahoma, </a:t>
            </a:r>
            <a:r>
              <a:rPr lang="en-US" b="1" dirty="0"/>
              <a:t>Texas</a:t>
            </a:r>
            <a:r>
              <a:rPr lang="en-US" dirty="0"/>
              <a:t>, and Alaska. For </a:t>
            </a:r>
            <a:r>
              <a:rPr lang="en-US" b="1" dirty="0"/>
              <a:t>Kentuck</a:t>
            </a:r>
            <a:r>
              <a:rPr lang="en-US" dirty="0"/>
              <a:t>y, a severance tax on coal brings in significant revenues.</a:t>
            </a:r>
          </a:p>
          <a:p>
            <a:r>
              <a:rPr lang="en-US" dirty="0"/>
              <a:t> </a:t>
            </a:r>
          </a:p>
          <a:p>
            <a:endParaRPr lang="en-US" dirty="0"/>
          </a:p>
        </p:txBody>
      </p:sp>
    </p:spTree>
    <p:extLst>
      <p:ext uri="{BB962C8B-B14F-4D97-AF65-F5344CB8AC3E}">
        <p14:creationId xmlns:p14="http://schemas.microsoft.com/office/powerpoint/2010/main" val="18701300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200"/>
            <a:ext cx="8458200" cy="4708981"/>
          </a:xfrm>
          <a:prstGeom prst="rect">
            <a:avLst/>
          </a:prstGeom>
        </p:spPr>
        <p:txBody>
          <a:bodyPr wrap="square">
            <a:spAutoFit/>
          </a:bodyPr>
          <a:lstStyle/>
          <a:p>
            <a:pPr fontAlgn="base"/>
            <a:r>
              <a:rPr lang="en-US" sz="2000" dirty="0"/>
              <a:t>By </a:t>
            </a:r>
            <a:r>
              <a:rPr lang="en-US" sz="2000" b="1" dirty="0"/>
              <a:t>stipulating</a:t>
            </a:r>
            <a:r>
              <a:rPr lang="en-US" sz="2000" dirty="0"/>
              <a:t> how federal money is supposed to be used, these grants influence the states in a number of ways. First, </a:t>
            </a:r>
            <a:r>
              <a:rPr lang="en-US" sz="2000" b="1" dirty="0"/>
              <a:t>grants</a:t>
            </a:r>
            <a:r>
              <a:rPr lang="en-US" sz="2000" dirty="0"/>
              <a:t> supply funds for programs that states might not otherwise decide to support. Grants also promote programs and goals that reflect </a:t>
            </a:r>
            <a:r>
              <a:rPr lang="en-US" sz="2000" b="1" dirty="0"/>
              <a:t>national goals</a:t>
            </a:r>
            <a:r>
              <a:rPr lang="en-US" sz="2000" dirty="0"/>
              <a:t>. Finally, because grants come with certain guidelines and requirements, they often set </a:t>
            </a:r>
            <a:r>
              <a:rPr lang="en-US" sz="2000" b="1" dirty="0"/>
              <a:t>minimum standards</a:t>
            </a:r>
            <a:r>
              <a:rPr lang="en-US" sz="2000" dirty="0"/>
              <a:t> for a service in the states. For example, the federal government provides grants to make sure that all states provide a minimum public </a:t>
            </a:r>
            <a:r>
              <a:rPr lang="en-US" sz="2000" b="1" dirty="0"/>
              <a:t>welfare</a:t>
            </a:r>
            <a:r>
              <a:rPr lang="en-US" sz="2000" dirty="0"/>
              <a:t> program.</a:t>
            </a:r>
          </a:p>
          <a:p>
            <a:pPr fontAlgn="base"/>
            <a:r>
              <a:rPr lang="en-US" sz="2000" dirty="0"/>
              <a:t>There are several kinds of categorical grants. Some are formula grants—federal funds go to all the states on the basis of a formula. Different amounts go to different states, often depending on a variety of factors, such as the state’s relative </a:t>
            </a:r>
            <a:r>
              <a:rPr lang="en-US" sz="2000" b="1" dirty="0"/>
              <a:t>population</a:t>
            </a:r>
            <a:r>
              <a:rPr lang="en-US" sz="2000" dirty="0"/>
              <a:t> size or relative </a:t>
            </a:r>
            <a:r>
              <a:rPr lang="en-US" sz="2000" b="1" dirty="0"/>
              <a:t>wealth</a:t>
            </a:r>
            <a:r>
              <a:rPr lang="en-US" sz="2000" dirty="0"/>
              <a:t>. These grants usually require states to provide </a:t>
            </a:r>
            <a:r>
              <a:rPr lang="en-US" sz="2000" b="1" dirty="0"/>
              <a:t>matching funds</a:t>
            </a:r>
            <a:r>
              <a:rPr lang="en-US" sz="2000" dirty="0"/>
              <a:t>. Others are project grants—state or local agencies or individuals may apply for funds for a variety of specific purposes: to fight crime, to improve a city’s subway system, or to control air and water pollution, among other things.</a:t>
            </a:r>
          </a:p>
        </p:txBody>
      </p:sp>
    </p:spTree>
    <p:extLst>
      <p:ext uri="{BB962C8B-B14F-4D97-AF65-F5344CB8AC3E}">
        <p14:creationId xmlns:p14="http://schemas.microsoft.com/office/powerpoint/2010/main" val="21925061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Borrowing</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a:t>State governments usually prefer block grants over categorical grants as a form of federal aid. A </a:t>
            </a:r>
            <a:r>
              <a:rPr lang="en-US" b="1" dirty="0"/>
              <a:t>block grant</a:t>
            </a:r>
            <a:r>
              <a:rPr lang="en-US" dirty="0"/>
              <a:t> is a large grant of money to a state or local government to be used for a general purpose, such as public health or crime control. Block grants have fewer guidelines, and state officials have considerably more choice over how the money will be spent.</a:t>
            </a:r>
          </a:p>
          <a:p>
            <a:endParaRPr lang="en-US" dirty="0"/>
          </a:p>
        </p:txBody>
      </p:sp>
      <p:sp>
        <p:nvSpPr>
          <p:cNvPr id="4" name="Content Placeholder 3"/>
          <p:cNvSpPr>
            <a:spLocks noGrp="1"/>
          </p:cNvSpPr>
          <p:nvPr>
            <p:ph sz="half" idx="2"/>
          </p:nvPr>
        </p:nvSpPr>
        <p:spPr>
          <a:xfrm>
            <a:off x="4648200" y="609601"/>
            <a:ext cx="3657600" cy="3962400"/>
          </a:xfrm>
        </p:spPr>
        <p:txBody>
          <a:bodyPr>
            <a:normAutofit fontScale="70000" lnSpcReduction="20000"/>
          </a:bodyPr>
          <a:lstStyle/>
          <a:p>
            <a:r>
              <a:rPr lang="en-US" dirty="0"/>
              <a:t>States borrow money, often to pay for large, long-term expenditures such as </a:t>
            </a:r>
            <a:r>
              <a:rPr lang="en-US" b="1" dirty="0"/>
              <a:t>highway construction</a:t>
            </a:r>
            <a:r>
              <a:rPr lang="en-US" dirty="0"/>
              <a:t> or other </a:t>
            </a:r>
            <a:r>
              <a:rPr lang="en-US" b="1" dirty="0"/>
              <a:t>building projects</a:t>
            </a:r>
            <a:r>
              <a:rPr lang="en-US" dirty="0"/>
              <a:t>. State governments borrow by selling bonds. A </a:t>
            </a:r>
            <a:r>
              <a:rPr lang="en-US" b="1" dirty="0"/>
              <a:t>bond</a:t>
            </a:r>
            <a:r>
              <a:rPr lang="en-US" dirty="0"/>
              <a:t> is a contractual promise on the part of the borrower to repay a certain sum plus interest by a specified date. In most states, voters must be asked to approve new bond issues. As of 2011, the states </a:t>
            </a:r>
            <a:r>
              <a:rPr lang="en-US" b="1" dirty="0"/>
              <a:t>owed</a:t>
            </a:r>
            <a:r>
              <a:rPr lang="en-US" dirty="0"/>
              <a:t> about $1.1 trillion to the federal government </a:t>
            </a:r>
          </a:p>
        </p:txBody>
      </p:sp>
    </p:spTree>
    <p:extLst>
      <p:ext uri="{BB962C8B-B14F-4D97-AF65-F5344CB8AC3E}">
        <p14:creationId xmlns:p14="http://schemas.microsoft.com/office/powerpoint/2010/main" val="36296317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Financing Local Government</a:t>
            </a:r>
            <a:endParaRPr lang="en-US" dirty="0"/>
          </a:p>
        </p:txBody>
      </p:sp>
      <p:sp>
        <p:nvSpPr>
          <p:cNvPr id="3" name="Content Placeholder 2"/>
          <p:cNvSpPr>
            <a:spLocks noGrp="1"/>
          </p:cNvSpPr>
          <p:nvPr>
            <p:ph sz="half" idx="1"/>
          </p:nvPr>
        </p:nvSpPr>
        <p:spPr>
          <a:xfrm>
            <a:off x="762000" y="609600"/>
            <a:ext cx="3657600" cy="4292599"/>
          </a:xfrm>
        </p:spPr>
        <p:txBody>
          <a:bodyPr>
            <a:normAutofit fontScale="55000" lnSpcReduction="20000"/>
          </a:bodyPr>
          <a:lstStyle/>
          <a:p>
            <a:r>
              <a:rPr lang="en-US" sz="3600" dirty="0"/>
              <a:t>Local governments are responsible for providing services such as </a:t>
            </a:r>
            <a:r>
              <a:rPr lang="en-US" sz="3600" b="1" dirty="0"/>
              <a:t>mass transit</a:t>
            </a:r>
            <a:r>
              <a:rPr lang="en-US" sz="3600" dirty="0"/>
              <a:t>, </a:t>
            </a:r>
            <a:r>
              <a:rPr lang="en-US" sz="3600" b="1" dirty="0"/>
              <a:t>airports</a:t>
            </a:r>
            <a:r>
              <a:rPr lang="en-US" sz="3600" dirty="0"/>
              <a:t>, parks, water, sewage treatment, </a:t>
            </a:r>
            <a:r>
              <a:rPr lang="en-US" sz="3600" b="1" dirty="0"/>
              <a:t>education</a:t>
            </a:r>
            <a:r>
              <a:rPr lang="en-US" sz="3600" dirty="0"/>
              <a:t>, welfare, and </a:t>
            </a:r>
            <a:r>
              <a:rPr lang="en-US" sz="3600" b="1" dirty="0"/>
              <a:t>correctional facilities</a:t>
            </a:r>
            <a:r>
              <a:rPr lang="en-US" sz="3600" dirty="0"/>
              <a:t>. The costs for these services are enormous, and taxes—property taxes, sales taxes, income taxes, and fees—provide most of the revenues necessary to supply these services. Local governments also receive funds from state and federal government and borrow money in the form of </a:t>
            </a:r>
            <a:r>
              <a:rPr lang="en-US" sz="3600" b="1" dirty="0"/>
              <a:t>municipal bonds</a:t>
            </a:r>
            <a:r>
              <a:rPr lang="en-US" sz="3600" dirty="0"/>
              <a:t>.</a:t>
            </a:r>
          </a:p>
          <a:p>
            <a:endParaRPr lang="en-US" dirty="0"/>
          </a:p>
        </p:txBody>
      </p:sp>
      <p:pic>
        <p:nvPicPr>
          <p:cNvPr id="5" name="Content Placeholder 4" descr="education.jpg"/>
          <p:cNvPicPr>
            <a:picLocks noGrp="1" noChangeAspect="1"/>
          </p:cNvPicPr>
          <p:nvPr>
            <p:ph sz="half" idx="2"/>
          </p:nvPr>
        </p:nvPicPr>
        <p:blipFill>
          <a:blip r:embed="rId2">
            <a:extLst>
              <a:ext uri="{28A0092B-C50C-407E-A947-70E740481C1C}">
                <a14:useLocalDpi xmlns:a14="http://schemas.microsoft.com/office/drawing/2010/main" val="0"/>
              </a:ext>
            </a:extLst>
          </a:blip>
          <a:srcRect l="22814" r="22814"/>
          <a:stretch>
            <a:fillRect/>
          </a:stretch>
        </p:blipFill>
        <p:spPr/>
      </p:pic>
    </p:spTree>
    <p:extLst>
      <p:ext uri="{BB962C8B-B14F-4D97-AF65-F5344CB8AC3E}">
        <p14:creationId xmlns:p14="http://schemas.microsoft.com/office/powerpoint/2010/main" val="10328697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Lesson 4 </a:t>
            </a:r>
            <a:r>
              <a:rPr lang="mr-IN" sz="3600" dirty="0" smtClean="0"/>
              <a:t>–</a:t>
            </a:r>
            <a:r>
              <a:rPr lang="en-US" sz="3600" dirty="0" smtClean="0"/>
              <a:t> Financing State &amp; Local Governments</a:t>
            </a:r>
            <a:endParaRPr lang="en-US" sz="3600" dirty="0"/>
          </a:p>
        </p:txBody>
      </p:sp>
      <p:sp>
        <p:nvSpPr>
          <p:cNvPr id="3" name="Content Placeholder 2"/>
          <p:cNvSpPr>
            <a:spLocks noGrp="1"/>
          </p:cNvSpPr>
          <p:nvPr>
            <p:ph idx="1"/>
          </p:nvPr>
        </p:nvSpPr>
        <p:spPr/>
        <p:txBody>
          <a:bodyPr>
            <a:normAutofit fontScale="92500" lnSpcReduction="20000"/>
          </a:bodyPr>
          <a:lstStyle/>
          <a:p>
            <a:pPr fontAlgn="base"/>
            <a:r>
              <a:rPr lang="en-US" dirty="0"/>
              <a:t>State governments raise revenue in a variety of ways. </a:t>
            </a:r>
            <a:r>
              <a:rPr lang="en-US" b="1" dirty="0"/>
              <a:t>Taxes</a:t>
            </a:r>
            <a:r>
              <a:rPr lang="en-US" dirty="0"/>
              <a:t>—usually including sales taxes, income taxes, property taxes, and license fees—account for the majority of the general revenue of the 50 states. States’ ability to tax is limited, however. The federal Constitution limits a state’s taxing powers in </a:t>
            </a:r>
            <a:r>
              <a:rPr lang="en-US" b="1" dirty="0"/>
              <a:t>three </a:t>
            </a:r>
            <a:r>
              <a:rPr lang="en-US" dirty="0"/>
              <a:t>ways:</a:t>
            </a:r>
          </a:p>
          <a:p>
            <a:pPr lvl="0"/>
            <a:r>
              <a:rPr lang="en-US" dirty="0"/>
              <a:t>A state cannot tax imports or exports. These make up interstate and foreign commerce that only Congress can tax or regulate.</a:t>
            </a:r>
          </a:p>
          <a:p>
            <a:pPr lvl="0"/>
            <a:r>
              <a:rPr lang="en-US" dirty="0"/>
              <a:t>A state cannot tax federal property.</a:t>
            </a:r>
          </a:p>
          <a:p>
            <a:pPr lvl="0"/>
            <a:r>
              <a:rPr lang="en-US" dirty="0"/>
              <a:t>A state cannot use its taxing power to deprive people of “equal protection of the law,” nor can it use its taxing power to deprive people of life, liberty, or property without “due process of the law.</a:t>
            </a:r>
          </a:p>
          <a:p>
            <a:endParaRPr lang="en-US" dirty="0"/>
          </a:p>
        </p:txBody>
      </p:sp>
    </p:spTree>
    <p:extLst>
      <p:ext uri="{BB962C8B-B14F-4D97-AF65-F5344CB8AC3E}">
        <p14:creationId xmlns:p14="http://schemas.microsoft.com/office/powerpoint/2010/main" val="41775851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Sales Tax</a:t>
            </a:r>
            <a:endParaRPr lang="en-US" dirty="0"/>
          </a:p>
        </p:txBody>
      </p:sp>
      <p:sp>
        <p:nvSpPr>
          <p:cNvPr id="3" name="Content Placeholder 2"/>
          <p:cNvSpPr>
            <a:spLocks noGrp="1"/>
          </p:cNvSpPr>
          <p:nvPr>
            <p:ph idx="1"/>
          </p:nvPr>
        </p:nvSpPr>
        <p:spPr>
          <a:xfrm>
            <a:off x="762000" y="685800"/>
            <a:ext cx="7543800" cy="4775200"/>
          </a:xfrm>
        </p:spPr>
        <p:txBody>
          <a:bodyPr>
            <a:normAutofit fontScale="92500" lnSpcReduction="20000"/>
          </a:bodyPr>
          <a:lstStyle/>
          <a:p>
            <a:r>
              <a:rPr lang="en-US" dirty="0"/>
              <a:t>State governments began using the sales tax during the Great Depression in the 1930s. Sales tax is calculated as a </a:t>
            </a:r>
            <a:r>
              <a:rPr lang="en-US" b="1" dirty="0"/>
              <a:t>percentage</a:t>
            </a:r>
            <a:r>
              <a:rPr lang="en-US" dirty="0"/>
              <a:t> of dollars spent to buy goods. For example, if the sales tax is 5 percent and you spend $100, the tax is $5. Today almost all states have a sales tax, which accounts for about </a:t>
            </a:r>
            <a:r>
              <a:rPr lang="en-US" b="1" dirty="0"/>
              <a:t>one-third</a:t>
            </a:r>
            <a:r>
              <a:rPr lang="en-US" dirty="0"/>
              <a:t> of their tax revenue. Sales taxes are of two types: the </a:t>
            </a:r>
            <a:r>
              <a:rPr lang="en-US" b="1" dirty="0"/>
              <a:t>general</a:t>
            </a:r>
            <a:r>
              <a:rPr lang="en-US" dirty="0"/>
              <a:t> sales tax and the </a:t>
            </a:r>
            <a:r>
              <a:rPr lang="en-US" b="1" dirty="0"/>
              <a:t>selective</a:t>
            </a:r>
            <a:r>
              <a:rPr lang="en-US" dirty="0"/>
              <a:t> sales tax.</a:t>
            </a:r>
          </a:p>
          <a:p>
            <a:r>
              <a:rPr lang="en-US" dirty="0"/>
              <a:t> </a:t>
            </a:r>
          </a:p>
          <a:p>
            <a:pPr fontAlgn="base"/>
            <a:r>
              <a:rPr lang="en-US" dirty="0"/>
              <a:t>The </a:t>
            </a:r>
            <a:r>
              <a:rPr lang="en-US" b="1" dirty="0"/>
              <a:t>general</a:t>
            </a:r>
            <a:r>
              <a:rPr lang="en-US" dirty="0"/>
              <a:t> sales tax is imposed on items such as cars, electronics, household products, and other types of merchandise. In some states, food and drugs are not subject to this tax.</a:t>
            </a:r>
          </a:p>
          <a:p>
            <a:pPr fontAlgn="base"/>
            <a:r>
              <a:rPr lang="en-US" dirty="0"/>
              <a:t>The </a:t>
            </a:r>
            <a:r>
              <a:rPr lang="en-US" b="1" dirty="0"/>
              <a:t>selective</a:t>
            </a:r>
            <a:r>
              <a:rPr lang="en-US" dirty="0"/>
              <a:t> sales tax is imposed on a narrower range of items, such as gasoline, liquor, or cigarettes. A selective sales tax is also called an </a:t>
            </a:r>
            <a:r>
              <a:rPr lang="en-US" b="1" i="1" dirty="0"/>
              <a:t>excise tax</a:t>
            </a:r>
            <a:r>
              <a:rPr lang="en-US" b="1" dirty="0" smtClean="0"/>
              <a:t>.</a:t>
            </a:r>
            <a:endParaRPr lang="en-US" dirty="0"/>
          </a:p>
          <a:p>
            <a:r>
              <a:rPr lang="en-US" u="sng" dirty="0">
                <a:hlinkClick r:id="rId2"/>
              </a:rPr>
              <a:t>https://www.cdtfa.ca.gov/formspubs/l510.pdf</a:t>
            </a:r>
            <a:endParaRPr lang="en-US" dirty="0"/>
          </a:p>
          <a:p>
            <a:endParaRPr lang="en-US" dirty="0"/>
          </a:p>
        </p:txBody>
      </p:sp>
    </p:spTree>
    <p:extLst>
      <p:ext uri="{BB962C8B-B14F-4D97-AF65-F5344CB8AC3E}">
        <p14:creationId xmlns:p14="http://schemas.microsoft.com/office/powerpoint/2010/main" val="32793998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Sales Tax/Severance Taxes</a:t>
            </a:r>
            <a:endParaRPr lang="en-US" sz="4000" dirty="0"/>
          </a:p>
        </p:txBody>
      </p:sp>
      <p:sp>
        <p:nvSpPr>
          <p:cNvPr id="3" name="Content Placeholder 2"/>
          <p:cNvSpPr>
            <a:spLocks noGrp="1"/>
          </p:cNvSpPr>
          <p:nvPr>
            <p:ph sz="half" idx="1"/>
          </p:nvPr>
        </p:nvSpPr>
        <p:spPr/>
        <p:txBody>
          <a:bodyPr>
            <a:normAutofit fontScale="70000" lnSpcReduction="20000"/>
          </a:bodyPr>
          <a:lstStyle/>
          <a:p>
            <a:r>
              <a:rPr lang="en-US" dirty="0"/>
              <a:t>Traditionally, sales taxes have applied only to goods purchased. Today, however, some states are considering levying taxes on </a:t>
            </a:r>
            <a:r>
              <a:rPr lang="en-US" b="1" dirty="0"/>
              <a:t>services</a:t>
            </a:r>
            <a:r>
              <a:rPr lang="en-US" dirty="0"/>
              <a:t> as well. This means that getting a haircut, having your house cleaned, or taking a </a:t>
            </a:r>
            <a:r>
              <a:rPr lang="en-US" b="1" dirty="0"/>
              <a:t>dancing lesson</a:t>
            </a:r>
            <a:r>
              <a:rPr lang="en-US" dirty="0"/>
              <a:t> could all be taxed. Hawaii, New Mexico, and South Dakota already have such taxes in place on all services. Some states tax only certain services; for example, </a:t>
            </a:r>
            <a:r>
              <a:rPr lang="en-US" b="1" dirty="0"/>
              <a:t>Texas</a:t>
            </a:r>
            <a:r>
              <a:rPr lang="en-US" dirty="0"/>
              <a:t> taxes janitorial services.</a:t>
            </a:r>
          </a:p>
          <a:p>
            <a:endParaRPr lang="en-US" dirty="0"/>
          </a:p>
        </p:txBody>
      </p:sp>
      <p:sp>
        <p:nvSpPr>
          <p:cNvPr id="4" name="Content Placeholder 3"/>
          <p:cNvSpPr>
            <a:spLocks noGrp="1"/>
          </p:cNvSpPr>
          <p:nvPr>
            <p:ph sz="half" idx="2"/>
          </p:nvPr>
        </p:nvSpPr>
        <p:spPr/>
        <p:txBody>
          <a:bodyPr>
            <a:normAutofit fontScale="70000" lnSpcReduction="20000"/>
          </a:bodyPr>
          <a:lstStyle/>
          <a:p>
            <a:r>
              <a:rPr lang="en-US" dirty="0"/>
              <a:t>Some states impose </a:t>
            </a:r>
            <a:r>
              <a:rPr lang="en-US" b="1" dirty="0"/>
              <a:t>severance taxes</a:t>
            </a:r>
            <a:r>
              <a:rPr lang="en-US" dirty="0"/>
              <a:t> on the removal of natural resources such as oil, gas, coal, uranium, and fish from land or water. Severance taxes are good sources of revenue in </a:t>
            </a:r>
            <a:r>
              <a:rPr lang="en-US" b="1" dirty="0"/>
              <a:t>oil- and gas-producing states</a:t>
            </a:r>
            <a:r>
              <a:rPr lang="en-US" dirty="0"/>
              <a:t>, such as Oklahoma, </a:t>
            </a:r>
            <a:r>
              <a:rPr lang="en-US" b="1" dirty="0"/>
              <a:t>Texas</a:t>
            </a:r>
            <a:r>
              <a:rPr lang="en-US" dirty="0"/>
              <a:t>, and Alaska. For </a:t>
            </a:r>
            <a:r>
              <a:rPr lang="en-US" b="1" dirty="0"/>
              <a:t>Kentuck</a:t>
            </a:r>
            <a:r>
              <a:rPr lang="en-US" dirty="0"/>
              <a:t>y, a severance tax on coal brings in significant revenues.</a:t>
            </a:r>
          </a:p>
          <a:p>
            <a:endParaRPr lang="en-US" dirty="0"/>
          </a:p>
        </p:txBody>
      </p:sp>
    </p:spTree>
    <p:extLst>
      <p:ext uri="{BB962C8B-B14F-4D97-AF65-F5344CB8AC3E}">
        <p14:creationId xmlns:p14="http://schemas.microsoft.com/office/powerpoint/2010/main" val="1662552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3200" y="580747"/>
            <a:ext cx="8661400" cy="6370974"/>
          </a:xfrm>
          <a:prstGeom prst="rect">
            <a:avLst/>
          </a:prstGeom>
        </p:spPr>
        <p:txBody>
          <a:bodyPr wrap="square">
            <a:spAutoFit/>
          </a:bodyPr>
          <a:lstStyle/>
          <a:p>
            <a:pPr fontAlgn="base"/>
            <a:r>
              <a:rPr lang="en-US" sz="2400" dirty="0"/>
              <a:t>By </a:t>
            </a:r>
            <a:r>
              <a:rPr lang="en-US" sz="2400" b="1" dirty="0"/>
              <a:t>stipulating</a:t>
            </a:r>
            <a:r>
              <a:rPr lang="en-US" sz="2400" dirty="0"/>
              <a:t> how federal money is supposed to be used, these grants influence the states in a number of ways. First, </a:t>
            </a:r>
            <a:r>
              <a:rPr lang="en-US" sz="2400" b="1" dirty="0"/>
              <a:t>grants</a:t>
            </a:r>
            <a:r>
              <a:rPr lang="en-US" sz="2400" dirty="0"/>
              <a:t> supply funds for programs that states might not otherwise decide to support. Grants also promote programs and goals that reflect </a:t>
            </a:r>
            <a:r>
              <a:rPr lang="en-US" sz="2400" b="1" dirty="0"/>
              <a:t>national goals</a:t>
            </a:r>
            <a:r>
              <a:rPr lang="en-US" sz="2400" dirty="0"/>
              <a:t>. Finally, because grants come with certain guidelines and requirements, they often set </a:t>
            </a:r>
            <a:r>
              <a:rPr lang="en-US" sz="2400" b="1" dirty="0"/>
              <a:t>minimum standards</a:t>
            </a:r>
            <a:r>
              <a:rPr lang="en-US" sz="2400" dirty="0"/>
              <a:t> for a service in the states. For example, the federal government provides grants to make sure that all states provide a minimum public </a:t>
            </a:r>
            <a:r>
              <a:rPr lang="en-US" sz="2400" b="1" dirty="0"/>
              <a:t>welfare</a:t>
            </a:r>
            <a:r>
              <a:rPr lang="en-US" sz="2400" dirty="0"/>
              <a:t> program.</a:t>
            </a:r>
          </a:p>
          <a:p>
            <a:pPr fontAlgn="base"/>
            <a:r>
              <a:rPr lang="en-US" sz="2400" dirty="0"/>
              <a:t>There are several kinds of categorical grants. Some are formula grants—federal funds go to all the states on the basis of a formula. Different amounts go to different states, often depending on a variety of factors, such as the state’s relative </a:t>
            </a:r>
            <a:r>
              <a:rPr lang="en-US" sz="2400" b="1" dirty="0"/>
              <a:t>population</a:t>
            </a:r>
            <a:r>
              <a:rPr lang="en-US" sz="2400" dirty="0"/>
              <a:t> size or relative </a:t>
            </a:r>
            <a:r>
              <a:rPr lang="en-US" sz="2400" b="1" dirty="0"/>
              <a:t>wealth</a:t>
            </a:r>
            <a:r>
              <a:rPr lang="en-US" sz="2400" dirty="0"/>
              <a:t>. These grants usually require states to provide </a:t>
            </a:r>
            <a:r>
              <a:rPr lang="en-US" sz="2400" b="1" dirty="0"/>
              <a:t>matching funds</a:t>
            </a:r>
            <a:r>
              <a:rPr lang="en-US" sz="2400" dirty="0"/>
              <a:t>. Others are project grants—state or local agencies or individuals may apply for funds for a variety of specific purposes: to fight crime, to improve a city’s subway system, or to control air and water pollution, among other things.</a:t>
            </a:r>
          </a:p>
        </p:txBody>
      </p:sp>
    </p:spTree>
    <p:extLst>
      <p:ext uri="{BB962C8B-B14F-4D97-AF65-F5344CB8AC3E}">
        <p14:creationId xmlns:p14="http://schemas.microsoft.com/office/powerpoint/2010/main" val="16083412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978400"/>
            <a:ext cx="6781800" cy="1600200"/>
          </a:xfrm>
        </p:spPr>
        <p:txBody>
          <a:bodyPr>
            <a:normAutofit fontScale="90000"/>
          </a:bodyPr>
          <a:lstStyle/>
          <a:p>
            <a:r>
              <a:rPr lang="en-US" dirty="0" smtClean="0"/>
              <a:t/>
            </a:r>
            <a:br>
              <a:rPr lang="en-US" dirty="0" smtClean="0"/>
            </a:br>
            <a:endParaRPr lang="en-US" dirty="0"/>
          </a:p>
        </p:txBody>
      </p:sp>
      <p:sp>
        <p:nvSpPr>
          <p:cNvPr id="3" name="Text Placeholder 2"/>
          <p:cNvSpPr>
            <a:spLocks noGrp="1"/>
          </p:cNvSpPr>
          <p:nvPr>
            <p:ph type="body" idx="1"/>
          </p:nvPr>
        </p:nvSpPr>
        <p:spPr/>
        <p:txBody>
          <a:bodyPr/>
          <a:lstStyle/>
          <a:p>
            <a:r>
              <a:rPr lang="en-US" sz="2400" dirty="0" smtClean="0"/>
              <a:t>Inter-Governmental Revenue</a:t>
            </a:r>
            <a:endParaRPr lang="en-US" sz="2400" dirty="0"/>
          </a:p>
        </p:txBody>
      </p:sp>
      <p:sp>
        <p:nvSpPr>
          <p:cNvPr id="4" name="Content Placeholder 3"/>
          <p:cNvSpPr>
            <a:spLocks noGrp="1"/>
          </p:cNvSpPr>
          <p:nvPr>
            <p:ph sz="half" idx="2"/>
          </p:nvPr>
        </p:nvSpPr>
        <p:spPr>
          <a:xfrm>
            <a:off x="758952" y="1329264"/>
            <a:ext cx="3657600" cy="4055536"/>
          </a:xfrm>
        </p:spPr>
        <p:txBody>
          <a:bodyPr>
            <a:normAutofit fontScale="92500" lnSpcReduction="20000"/>
          </a:bodyPr>
          <a:lstStyle/>
          <a:p>
            <a:r>
              <a:rPr lang="en-US" dirty="0"/>
              <a:t>State governments usually prefer block grants over categorical grants as a form of federal aid. A </a:t>
            </a:r>
            <a:r>
              <a:rPr lang="en-US" b="1" dirty="0"/>
              <a:t>block grant</a:t>
            </a:r>
            <a:r>
              <a:rPr lang="en-US" dirty="0"/>
              <a:t> is a large grant of money to a state or local government to be used for a general purpose, such as public health or crime control. Block grants have fewer guidelines, and state officials have considerably more choice over how the money will be spent.</a:t>
            </a:r>
          </a:p>
          <a:p>
            <a:endParaRPr lang="en-US" dirty="0"/>
          </a:p>
        </p:txBody>
      </p:sp>
      <p:sp>
        <p:nvSpPr>
          <p:cNvPr id="5" name="Text Placeholder 4"/>
          <p:cNvSpPr>
            <a:spLocks noGrp="1"/>
          </p:cNvSpPr>
          <p:nvPr>
            <p:ph type="body" sz="quarter" idx="3"/>
          </p:nvPr>
        </p:nvSpPr>
        <p:spPr/>
        <p:txBody>
          <a:bodyPr/>
          <a:lstStyle/>
          <a:p>
            <a:r>
              <a:rPr lang="en-US" dirty="0" smtClean="0"/>
              <a:t>Borrowing</a:t>
            </a:r>
            <a:endParaRPr lang="en-US" dirty="0"/>
          </a:p>
        </p:txBody>
      </p:sp>
      <p:sp>
        <p:nvSpPr>
          <p:cNvPr id="6" name="Content Placeholder 5"/>
          <p:cNvSpPr>
            <a:spLocks noGrp="1"/>
          </p:cNvSpPr>
          <p:nvPr>
            <p:ph sz="quarter" idx="4"/>
          </p:nvPr>
        </p:nvSpPr>
        <p:spPr>
          <a:xfrm>
            <a:off x="4645152" y="1329264"/>
            <a:ext cx="3657600" cy="4055536"/>
          </a:xfrm>
        </p:spPr>
        <p:txBody>
          <a:bodyPr>
            <a:normAutofit fontScale="85000" lnSpcReduction="20000"/>
          </a:bodyPr>
          <a:lstStyle/>
          <a:p>
            <a:r>
              <a:rPr lang="en-US" dirty="0"/>
              <a:t>States borrow money, often to pay for large, long-term expenditures such as </a:t>
            </a:r>
            <a:r>
              <a:rPr lang="en-US" b="1" dirty="0"/>
              <a:t>highway construction</a:t>
            </a:r>
            <a:r>
              <a:rPr lang="en-US" dirty="0"/>
              <a:t> or other </a:t>
            </a:r>
            <a:r>
              <a:rPr lang="en-US" b="1" dirty="0"/>
              <a:t>building projects</a:t>
            </a:r>
            <a:r>
              <a:rPr lang="en-US" dirty="0"/>
              <a:t>. State governments borrow by selling bonds. A </a:t>
            </a:r>
            <a:r>
              <a:rPr lang="en-US" b="1" dirty="0"/>
              <a:t>bond</a:t>
            </a:r>
            <a:r>
              <a:rPr lang="en-US" dirty="0"/>
              <a:t> is a contractual promise on the part of the borrower to repay a certain sum plus interest by a specified date. In most states, voters must be asked to approve new bond issues. As of 2011, the states </a:t>
            </a:r>
            <a:r>
              <a:rPr lang="en-US" b="1" dirty="0"/>
              <a:t>owed</a:t>
            </a:r>
            <a:r>
              <a:rPr lang="en-US" dirty="0"/>
              <a:t> about $1.1 trillion to the federal government</a:t>
            </a:r>
            <a:r>
              <a:rPr lang="en-US" dirty="0"/>
              <a:t> </a:t>
            </a:r>
          </a:p>
        </p:txBody>
      </p:sp>
    </p:spTree>
    <p:extLst>
      <p:ext uri="{BB962C8B-B14F-4D97-AF65-F5344CB8AC3E}">
        <p14:creationId xmlns:p14="http://schemas.microsoft.com/office/powerpoint/2010/main" val="36682564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Financing Local Government/Property Tax</a:t>
            </a:r>
            <a:endParaRPr lang="en-US" sz="3600" dirty="0"/>
          </a:p>
        </p:txBody>
      </p:sp>
      <p:sp>
        <p:nvSpPr>
          <p:cNvPr id="3" name="Content Placeholder 2"/>
          <p:cNvSpPr>
            <a:spLocks noGrp="1"/>
          </p:cNvSpPr>
          <p:nvPr>
            <p:ph sz="half" idx="1"/>
          </p:nvPr>
        </p:nvSpPr>
        <p:spPr>
          <a:xfrm>
            <a:off x="762000" y="609600"/>
            <a:ext cx="3657600" cy="4851399"/>
          </a:xfrm>
        </p:spPr>
        <p:txBody>
          <a:bodyPr>
            <a:normAutofit fontScale="62500" lnSpcReduction="20000"/>
          </a:bodyPr>
          <a:lstStyle/>
          <a:p>
            <a:r>
              <a:rPr lang="en-US" sz="3200" dirty="0"/>
              <a:t>Local governments are responsible for providing services such as </a:t>
            </a:r>
            <a:r>
              <a:rPr lang="en-US" sz="3200" b="1" dirty="0"/>
              <a:t>mass transit</a:t>
            </a:r>
            <a:r>
              <a:rPr lang="en-US" sz="3200" dirty="0"/>
              <a:t>, </a:t>
            </a:r>
            <a:r>
              <a:rPr lang="en-US" sz="3200" b="1" dirty="0"/>
              <a:t>airports</a:t>
            </a:r>
            <a:r>
              <a:rPr lang="en-US" sz="3200" dirty="0"/>
              <a:t>, parks, water, sewage treatment, </a:t>
            </a:r>
            <a:r>
              <a:rPr lang="en-US" sz="3200" b="1" dirty="0"/>
              <a:t>education</a:t>
            </a:r>
            <a:r>
              <a:rPr lang="en-US" sz="3200" dirty="0"/>
              <a:t>, welfare, and </a:t>
            </a:r>
            <a:r>
              <a:rPr lang="en-US" sz="3200" b="1" dirty="0"/>
              <a:t>correctional facilities</a:t>
            </a:r>
            <a:r>
              <a:rPr lang="en-US" sz="3200" dirty="0"/>
              <a:t>. The costs for these services are enormous, and taxes—property taxes, sales taxes, income taxes, and fees—provide most of the revenues necessary to supply these services. Local governments also receive funds from state and federal government and borrow money in the form of </a:t>
            </a:r>
            <a:r>
              <a:rPr lang="en-US" sz="3200" b="1" dirty="0"/>
              <a:t>municipal bonds</a:t>
            </a:r>
            <a:r>
              <a:rPr lang="en-US" sz="3200" dirty="0"/>
              <a:t>.</a:t>
            </a:r>
          </a:p>
          <a:p>
            <a:endParaRPr lang="en-US" dirty="0"/>
          </a:p>
        </p:txBody>
      </p:sp>
      <p:sp>
        <p:nvSpPr>
          <p:cNvPr id="4" name="Content Placeholder 3"/>
          <p:cNvSpPr>
            <a:spLocks noGrp="1"/>
          </p:cNvSpPr>
          <p:nvPr>
            <p:ph sz="half" idx="2"/>
          </p:nvPr>
        </p:nvSpPr>
        <p:spPr>
          <a:xfrm>
            <a:off x="4648200" y="609600"/>
            <a:ext cx="3657600" cy="4470399"/>
          </a:xfrm>
        </p:spPr>
        <p:txBody>
          <a:bodyPr>
            <a:normAutofit fontScale="62500" lnSpcReduction="20000"/>
          </a:bodyPr>
          <a:lstStyle/>
          <a:p>
            <a:pPr fontAlgn="base"/>
            <a:r>
              <a:rPr lang="en-US" dirty="0"/>
              <a:t>One of the oldest taxes—property taxes—once provided revenue for all levels of government. Today property taxes are the most important </a:t>
            </a:r>
            <a:r>
              <a:rPr lang="en-US" b="1" dirty="0"/>
              <a:t>source</a:t>
            </a:r>
            <a:r>
              <a:rPr lang="en-US" dirty="0"/>
              <a:t> of revenue for local governments, accounting for about three-quarters of all tax revenues.</a:t>
            </a:r>
          </a:p>
          <a:p>
            <a:pPr fontAlgn="base"/>
            <a:r>
              <a:rPr lang="en-US" dirty="0"/>
              <a:t>Property taxes are collected on </a:t>
            </a:r>
            <a:r>
              <a:rPr lang="en-US" b="1" dirty="0"/>
              <a:t>real property</a:t>
            </a:r>
            <a:r>
              <a:rPr lang="en-US" dirty="0"/>
              <a:t> and </a:t>
            </a:r>
            <a:r>
              <a:rPr lang="en-US" b="1" dirty="0"/>
              <a:t>personal property</a:t>
            </a:r>
            <a:r>
              <a:rPr lang="en-US" dirty="0"/>
              <a:t>. Real property includes land and buildings. Personal property consists of such things as stocks and bonds, jewelry, furniture, automobiles, and works of art. Most local governments tax only real property. If personal property is taxed at all, the rate is usually very low.</a:t>
            </a:r>
          </a:p>
          <a:p>
            <a:endParaRPr lang="en-US" dirty="0"/>
          </a:p>
        </p:txBody>
      </p:sp>
    </p:spTree>
    <p:extLst>
      <p:ext uri="{BB962C8B-B14F-4D97-AF65-F5344CB8AC3E}">
        <p14:creationId xmlns:p14="http://schemas.microsoft.com/office/powerpoint/2010/main" val="3737706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Branch</a:t>
            </a:r>
            <a:endParaRPr lang="en-US" dirty="0"/>
          </a:p>
        </p:txBody>
      </p:sp>
      <p:sp>
        <p:nvSpPr>
          <p:cNvPr id="3" name="Content Placeholder 2"/>
          <p:cNvSpPr>
            <a:spLocks noGrp="1"/>
          </p:cNvSpPr>
          <p:nvPr>
            <p:ph idx="1"/>
          </p:nvPr>
        </p:nvSpPr>
        <p:spPr>
          <a:xfrm>
            <a:off x="3710866" y="457200"/>
            <a:ext cx="4925134" cy="4978400"/>
          </a:xfrm>
        </p:spPr>
        <p:txBody>
          <a:bodyPr>
            <a:normAutofit fontScale="92500" lnSpcReduction="20000"/>
          </a:bodyPr>
          <a:lstStyle/>
          <a:p>
            <a:r>
              <a:rPr lang="en-US" dirty="0"/>
              <a:t>The White House returns its decisions on the </a:t>
            </a:r>
            <a:r>
              <a:rPr lang="en-US" b="1" dirty="0"/>
              <a:t>budget</a:t>
            </a:r>
            <a:r>
              <a:rPr lang="en-US" dirty="0"/>
              <a:t> to the agencies and departments with guidelines to help them revise their plans. The Department of Defense, for example, might be told to cut its budget by $5 billion, and the Transportation Department might be told it can increase its budget by $1 billion. Over the next few months, the executive departments and agencies work on detailed budget plans that fit the president’s guidelines. During this time, OMB officials and agency heads </a:t>
            </a:r>
            <a:r>
              <a:rPr lang="en-US" b="1" dirty="0"/>
              <a:t>negotiate</a:t>
            </a:r>
            <a:r>
              <a:rPr lang="en-US" dirty="0"/>
              <a:t> cuts and additions to bring each agency’s budget in line with the president’s decisions.</a:t>
            </a:r>
          </a:p>
          <a:p>
            <a:endParaRPr lang="en-US" dirty="0"/>
          </a:p>
        </p:txBody>
      </p:sp>
      <p:sp>
        <p:nvSpPr>
          <p:cNvPr id="4" name="Text Placeholder 3"/>
          <p:cNvSpPr>
            <a:spLocks noGrp="1"/>
          </p:cNvSpPr>
          <p:nvPr>
            <p:ph type="body" sz="half" idx="2"/>
          </p:nvPr>
        </p:nvSpPr>
        <p:spPr>
          <a:xfrm>
            <a:off x="762001" y="457200"/>
            <a:ext cx="2673657" cy="4724400"/>
          </a:xfrm>
        </p:spPr>
        <p:txBody>
          <a:bodyPr>
            <a:normAutofit/>
          </a:bodyPr>
          <a:lstStyle/>
          <a:p>
            <a:r>
              <a:rPr lang="en-US" dirty="0"/>
              <a:t>The OMB, along with the president’s </a:t>
            </a:r>
            <a:r>
              <a:rPr lang="en-US" b="1" dirty="0"/>
              <a:t>Council of Economic Advisers</a:t>
            </a:r>
            <a:r>
              <a:rPr lang="en-US" dirty="0"/>
              <a:t> (CEA) and the secretary of the treasury, confers with the president on the proposals. They make key decisions about the impact of the preliminary budget on the administration’s general economic policy and goals. </a:t>
            </a:r>
          </a:p>
        </p:txBody>
      </p:sp>
    </p:spTree>
    <p:extLst>
      <p:ext uri="{BB962C8B-B14F-4D97-AF65-F5344CB8AC3E}">
        <p14:creationId xmlns:p14="http://schemas.microsoft.com/office/powerpoint/2010/main" val="136804084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Property Tax</a:t>
            </a:r>
            <a:endParaRPr lang="en-US" dirty="0"/>
          </a:p>
        </p:txBody>
      </p:sp>
      <p:sp>
        <p:nvSpPr>
          <p:cNvPr id="3" name="Content Placeholder 2"/>
          <p:cNvSpPr>
            <a:spLocks noGrp="1"/>
          </p:cNvSpPr>
          <p:nvPr>
            <p:ph sz="half" idx="1"/>
          </p:nvPr>
        </p:nvSpPr>
        <p:spPr>
          <a:xfrm>
            <a:off x="762000" y="609600"/>
            <a:ext cx="3657600" cy="4775199"/>
          </a:xfrm>
        </p:spPr>
        <p:txBody>
          <a:bodyPr>
            <a:normAutofit fontScale="85000" lnSpcReduction="10000"/>
          </a:bodyPr>
          <a:lstStyle/>
          <a:p>
            <a:r>
              <a:rPr lang="en-US" dirty="0"/>
              <a:t>How do local governments determine what the property tax rate will be? A government tax assessor first calculates the </a:t>
            </a:r>
            <a:r>
              <a:rPr lang="en-US" b="1" dirty="0"/>
              <a:t>market value</a:t>
            </a:r>
            <a:r>
              <a:rPr lang="en-US" dirty="0"/>
              <a:t> of the homes and other real property in the community. The market value of a house or a factory is the amount of money the owner could expect to receive if the property were </a:t>
            </a:r>
            <a:r>
              <a:rPr lang="en-US" b="1" dirty="0"/>
              <a:t>sold</a:t>
            </a:r>
            <a:r>
              <a:rPr lang="en-US" dirty="0"/>
              <a:t>.</a:t>
            </a:r>
          </a:p>
          <a:p>
            <a:endParaRPr lang="en-US" dirty="0"/>
          </a:p>
        </p:txBody>
      </p:sp>
      <p:pic>
        <p:nvPicPr>
          <p:cNvPr id="5" name="Content Placeholder 4" descr="Texas property tax rates.jpg"/>
          <p:cNvPicPr>
            <a:picLocks noGrp="1" noChangeAspect="1"/>
          </p:cNvPicPr>
          <p:nvPr>
            <p:ph sz="half" idx="2"/>
          </p:nvPr>
        </p:nvPicPr>
        <p:blipFill>
          <a:blip r:embed="rId2">
            <a:extLst>
              <a:ext uri="{28A0092B-C50C-407E-A947-70E740481C1C}">
                <a14:useLocalDpi xmlns:a14="http://schemas.microsoft.com/office/drawing/2010/main" val="0"/>
              </a:ext>
            </a:extLst>
          </a:blip>
          <a:srcRect t="2885" b="2885"/>
          <a:stretch>
            <a:fillRect/>
          </a:stretch>
        </p:blipFill>
        <p:spPr/>
      </p:pic>
    </p:spTree>
    <p:extLst>
      <p:ext uri="{BB962C8B-B14F-4D97-AF65-F5344CB8AC3E}">
        <p14:creationId xmlns:p14="http://schemas.microsoft.com/office/powerpoint/2010/main" val="12968758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12844"/>
            <a:ext cx="8559800" cy="5632310"/>
          </a:xfrm>
          <a:prstGeom prst="rect">
            <a:avLst/>
          </a:prstGeom>
        </p:spPr>
        <p:txBody>
          <a:bodyPr wrap="square">
            <a:spAutoFit/>
          </a:bodyPr>
          <a:lstStyle/>
          <a:p>
            <a:pPr fontAlgn="base"/>
            <a:r>
              <a:rPr lang="en-US" sz="2400" dirty="0"/>
              <a:t>Local governments sometimes impose </a:t>
            </a:r>
            <a:r>
              <a:rPr lang="en-US" sz="2400" b="1" dirty="0"/>
              <a:t>local income taxes</a:t>
            </a:r>
            <a:r>
              <a:rPr lang="en-US" sz="2400" dirty="0"/>
              <a:t>, sales taxes, and fines and fees, or operate government-owned businesses to raise additional revenue.</a:t>
            </a:r>
          </a:p>
          <a:p>
            <a:pPr fontAlgn="base"/>
            <a:r>
              <a:rPr lang="en-US" sz="2400" dirty="0"/>
              <a:t>The local income tax is a tax on </a:t>
            </a:r>
            <a:r>
              <a:rPr lang="en-US" sz="2400" b="1" dirty="0"/>
              <a:t>personal income</a:t>
            </a:r>
            <a:r>
              <a:rPr lang="en-US" sz="2400" dirty="0"/>
              <a:t>. If the state and the local community each have an income tax, the taxpayer pays three income taxes: federal, state, and local. The sales tax is a tax on most items sold in stores; many states allow their local governments to use this tax.</a:t>
            </a:r>
          </a:p>
          <a:p>
            <a:pPr fontAlgn="base"/>
            <a:r>
              <a:rPr lang="en-US" sz="2400" dirty="0"/>
              <a:t>Fines paid for traffic and other violations and fees for special services provide some of the income for local governments. </a:t>
            </a:r>
            <a:r>
              <a:rPr lang="en-US" sz="2400" b="1" dirty="0"/>
              <a:t>Special assessments </a:t>
            </a:r>
            <a:r>
              <a:rPr lang="en-US" sz="2400" dirty="0"/>
              <a:t>are fees that property owners must pay for services that benefit them—for example, an assessment to a homeowner when the city improves the sidewalk in front of the owner’s home. Some cities also earn revenue through housing projects and </a:t>
            </a:r>
            <a:r>
              <a:rPr lang="en-US" sz="2400" b="1" dirty="0"/>
              <a:t>parking garages</a:t>
            </a:r>
            <a:r>
              <a:rPr lang="en-US" sz="2400" dirty="0"/>
              <a:t>.</a:t>
            </a:r>
          </a:p>
        </p:txBody>
      </p:sp>
    </p:spTree>
    <p:extLst>
      <p:ext uri="{BB962C8B-B14F-4D97-AF65-F5344CB8AC3E}">
        <p14:creationId xmlns:p14="http://schemas.microsoft.com/office/powerpoint/2010/main" val="740476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58800" y="635000"/>
            <a:ext cx="8255000" cy="5693867"/>
          </a:xfrm>
          <a:prstGeom prst="rect">
            <a:avLst/>
          </a:prstGeom>
        </p:spPr>
        <p:txBody>
          <a:bodyPr wrap="square">
            <a:spAutoFit/>
          </a:bodyPr>
          <a:lstStyle/>
          <a:p>
            <a:r>
              <a:rPr lang="en-US" sz="2800" dirty="0"/>
              <a:t>The OMB submits a complete budget document to the president for final review and </a:t>
            </a:r>
            <a:r>
              <a:rPr lang="en-US" sz="2800" b="1" dirty="0"/>
              <a:t>approval</a:t>
            </a:r>
            <a:r>
              <a:rPr lang="en-US" sz="2800" dirty="0"/>
              <a:t>. Some last-minute juggling always takes place. Agency heads might make last-ditch efforts to convince the president to save a particular program. The president might order changes in parts of the budget in response to pressure from </a:t>
            </a:r>
            <a:r>
              <a:rPr lang="en-US" sz="2800" b="1" dirty="0"/>
              <a:t>interest groups</a:t>
            </a:r>
            <a:r>
              <a:rPr lang="en-US" sz="2800" dirty="0"/>
              <a:t> or political party members. Finally, the administration rushes the president’s budget to the printer—often only days or perhaps hours before the February </a:t>
            </a:r>
            <a:r>
              <a:rPr lang="en-US" sz="2800" b="1" dirty="0"/>
              <a:t>deadline</a:t>
            </a:r>
            <a:r>
              <a:rPr lang="en-US" sz="2800" dirty="0"/>
              <a:t>. Then the president formally sends the budget proposal to Congress along with an annual budget message. After receiving it, Congress takes the next steps in finalizing the federal budget.</a:t>
            </a:r>
          </a:p>
        </p:txBody>
      </p:sp>
    </p:spTree>
    <p:extLst>
      <p:ext uri="{BB962C8B-B14F-4D97-AF65-F5344CB8AC3E}">
        <p14:creationId xmlns:p14="http://schemas.microsoft.com/office/powerpoint/2010/main" val="3731821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5765800"/>
            <a:ext cx="6781800" cy="914400"/>
          </a:xfrm>
        </p:spPr>
        <p:txBody>
          <a:bodyPr>
            <a:normAutofit fontScale="90000"/>
          </a:bodyPr>
          <a:lstStyle/>
          <a:p>
            <a:r>
              <a:rPr lang="en-US" dirty="0" smtClean="0"/>
              <a:t>Legislative Branch</a:t>
            </a:r>
            <a:endParaRPr lang="en-US" dirty="0"/>
          </a:p>
        </p:txBody>
      </p:sp>
      <p:sp>
        <p:nvSpPr>
          <p:cNvPr id="3" name="Rectangle 2"/>
          <p:cNvSpPr/>
          <p:nvPr/>
        </p:nvSpPr>
        <p:spPr>
          <a:xfrm>
            <a:off x="330200" y="1009908"/>
            <a:ext cx="8813800" cy="4832092"/>
          </a:xfrm>
          <a:prstGeom prst="rect">
            <a:avLst/>
          </a:prstGeom>
        </p:spPr>
        <p:txBody>
          <a:bodyPr wrap="square">
            <a:spAutoFit/>
          </a:bodyPr>
          <a:lstStyle/>
          <a:p>
            <a:pPr lvl="0"/>
            <a:r>
              <a:rPr lang="en-US" sz="2200" dirty="0"/>
              <a:t>House and Senate budget committees review the major features of the president’s </a:t>
            </a:r>
            <a:r>
              <a:rPr lang="en-US" sz="2200" b="1" dirty="0"/>
              <a:t>budget proposals</a:t>
            </a:r>
            <a:r>
              <a:rPr lang="en-US" sz="2200" dirty="0"/>
              <a:t> and hold hearings to ask executive branch officials to defend their proposals.</a:t>
            </a:r>
          </a:p>
          <a:p>
            <a:pPr lvl="0"/>
            <a:r>
              <a:rPr lang="en-US" sz="2200" dirty="0"/>
              <a:t>Congress sends the budget proposals to its own staff of economic analysts at the </a:t>
            </a:r>
            <a:r>
              <a:rPr lang="en-US" sz="2200" b="1" dirty="0"/>
              <a:t>Congressional Budget Office</a:t>
            </a:r>
            <a:r>
              <a:rPr lang="en-US" sz="2200" dirty="0"/>
              <a:t> (CBO).</a:t>
            </a:r>
          </a:p>
          <a:p>
            <a:pPr lvl="0"/>
            <a:r>
              <a:rPr lang="en-US" sz="2200" dirty="0"/>
              <a:t>After the </a:t>
            </a:r>
            <a:r>
              <a:rPr lang="en-US" sz="2200" b="1" dirty="0"/>
              <a:t>House Budget Committee</a:t>
            </a:r>
            <a:r>
              <a:rPr lang="en-US" sz="2200" dirty="0"/>
              <a:t> has reviewed and revised the president’s budget, it sends its budget to the full House for a vote. The Senate follows the same process, identifying the total spending and tax plan for the coming year.</a:t>
            </a:r>
          </a:p>
          <a:p>
            <a:pPr lvl="0"/>
            <a:r>
              <a:rPr lang="en-US" sz="2200" dirty="0"/>
              <a:t>Typically, the budget plans from the House and Senate are different—a </a:t>
            </a:r>
            <a:r>
              <a:rPr lang="en-US" sz="2200" b="1" dirty="0"/>
              <a:t>special committee</a:t>
            </a:r>
            <a:r>
              <a:rPr lang="en-US" sz="2200" dirty="0"/>
              <a:t> turns their separate plans into one budget.</a:t>
            </a:r>
          </a:p>
          <a:p>
            <a:pPr lvl="0"/>
            <a:r>
              <a:rPr lang="en-US" sz="2200" dirty="0"/>
              <a:t>The </a:t>
            </a:r>
            <a:r>
              <a:rPr lang="en-US" sz="2200" b="1" dirty="0"/>
              <a:t>reconciled budget</a:t>
            </a:r>
            <a:r>
              <a:rPr lang="en-US" sz="2200" dirty="0"/>
              <a:t> is sent to the Senate and to the House for a vote. The adopted budget resolution is used as a framework </a:t>
            </a:r>
            <a:r>
              <a:rPr lang="en-US" sz="2200" dirty="0" smtClean="0"/>
              <a:t>to consider appropriations bills for the next fiscal year.</a:t>
            </a:r>
            <a:endParaRPr lang="en-US" sz="2200" dirty="0"/>
          </a:p>
        </p:txBody>
      </p:sp>
    </p:spTree>
    <p:extLst>
      <p:ext uri="{BB962C8B-B14F-4D97-AF65-F5344CB8AC3E}">
        <p14:creationId xmlns:p14="http://schemas.microsoft.com/office/powerpoint/2010/main" val="2282072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9400" y="422494"/>
            <a:ext cx="8585200" cy="6740306"/>
          </a:xfrm>
          <a:prstGeom prst="rect">
            <a:avLst/>
          </a:prstGeom>
        </p:spPr>
        <p:txBody>
          <a:bodyPr wrap="square">
            <a:spAutoFit/>
          </a:bodyPr>
          <a:lstStyle/>
          <a:p>
            <a:r>
              <a:rPr lang="en-US" sz="2400" dirty="0"/>
              <a:t>Once the budget is approved and Congress has appropriated the funds, it becomes the responsibility of executive branch officials to manage the money their departments have been given. They must keep track of their </a:t>
            </a:r>
            <a:r>
              <a:rPr lang="en-US" sz="2400" b="1" dirty="0"/>
              <a:t>expenditures</a:t>
            </a:r>
            <a:r>
              <a:rPr lang="en-US" sz="2400" dirty="0"/>
              <a:t> and revenues. Congress has the power of oversight and can hold hearings or require reports from executive branch officials to make sure the budget is being implemented according to plan</a:t>
            </a:r>
            <a:r>
              <a:rPr lang="en-US" sz="2400" dirty="0" smtClean="0"/>
              <a:t>.</a:t>
            </a:r>
            <a:endParaRPr lang="en-US" sz="2400" dirty="0"/>
          </a:p>
          <a:p>
            <a:r>
              <a:rPr lang="en-US" sz="2400" dirty="0"/>
              <a:t> </a:t>
            </a:r>
          </a:p>
          <a:p>
            <a:r>
              <a:rPr lang="en-US" sz="2400" dirty="0"/>
              <a:t>In 2011 there was </a:t>
            </a:r>
            <a:r>
              <a:rPr lang="en-US" sz="2400" b="1" dirty="0"/>
              <a:t>bitter disagreement</a:t>
            </a:r>
            <a:r>
              <a:rPr lang="en-US" sz="2400" dirty="0"/>
              <a:t> between the Republican-controlled House and the Democratic Senate and White House. Both sides agreed to try to reach a budget agreement to reduce the deficit by $1.2 trillion by the end of November 2011. To incentivize Congress to do so, the law included massive spending cuts (which most lawmakers oppose), divided evenly between defense and nondefense spending, across the entire federal budget that would be triggered if no deal was reached. The parties failed to reach an agreement, and the cuts, called </a:t>
            </a:r>
            <a:r>
              <a:rPr lang="en-US" sz="2400" b="1" i="1" dirty="0"/>
              <a:t>sequestration</a:t>
            </a:r>
            <a:r>
              <a:rPr lang="en-US" sz="2400" dirty="0"/>
              <a:t>, were triggered in the spring of 2013.</a:t>
            </a:r>
          </a:p>
        </p:txBody>
      </p:sp>
    </p:spTree>
    <p:extLst>
      <p:ext uri="{BB962C8B-B14F-4D97-AF65-F5344CB8AC3E}">
        <p14:creationId xmlns:p14="http://schemas.microsoft.com/office/powerpoint/2010/main" val="3318832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Federal Spending</a:t>
            </a:r>
            <a:endParaRPr lang="en-US" dirty="0"/>
          </a:p>
        </p:txBody>
      </p:sp>
      <p:sp>
        <p:nvSpPr>
          <p:cNvPr id="5" name="Rectangle 4"/>
          <p:cNvSpPr/>
          <p:nvPr/>
        </p:nvSpPr>
        <p:spPr>
          <a:xfrm>
            <a:off x="482600" y="508000"/>
            <a:ext cx="8458200" cy="1938992"/>
          </a:xfrm>
          <a:prstGeom prst="rect">
            <a:avLst/>
          </a:prstGeom>
        </p:spPr>
        <p:txBody>
          <a:bodyPr wrap="square">
            <a:spAutoFit/>
          </a:bodyPr>
          <a:lstStyle/>
          <a:p>
            <a:r>
              <a:rPr lang="en-US" sz="2400" dirty="0"/>
              <a:t>The federal government was spending about $4.6 billion per year when </a:t>
            </a:r>
            <a:r>
              <a:rPr lang="en-US" sz="2400" b="1" dirty="0"/>
              <a:t>Franklin D. Roosevelt</a:t>
            </a:r>
            <a:r>
              <a:rPr lang="en-US" sz="2400" dirty="0"/>
              <a:t> became president in 1933. Today, that amount would pay for less than one day of the federal government’s expenditures. The government </a:t>
            </a:r>
            <a:r>
              <a:rPr lang="en-US" sz="2400" b="1" dirty="0"/>
              <a:t>currently</a:t>
            </a:r>
            <a:r>
              <a:rPr lang="en-US" sz="2400" dirty="0"/>
              <a:t> spends roughly $3.5 trillion per year.</a:t>
            </a:r>
          </a:p>
        </p:txBody>
      </p:sp>
      <p:sp>
        <p:nvSpPr>
          <p:cNvPr id="6" name="Rectangle 5"/>
          <p:cNvSpPr/>
          <p:nvPr/>
        </p:nvSpPr>
        <p:spPr>
          <a:xfrm>
            <a:off x="762000" y="2446991"/>
            <a:ext cx="8001000" cy="2554545"/>
          </a:xfrm>
          <a:prstGeom prst="rect">
            <a:avLst/>
          </a:prstGeom>
        </p:spPr>
        <p:txBody>
          <a:bodyPr wrap="square">
            <a:spAutoFit/>
          </a:bodyPr>
          <a:lstStyle/>
          <a:p>
            <a:pPr fontAlgn="base"/>
            <a:r>
              <a:rPr lang="en-US" sz="2000" dirty="0"/>
              <a:t>About 70 percent of the federal budget consists of what are called </a:t>
            </a:r>
            <a:r>
              <a:rPr lang="en-US" sz="2000" i="1" dirty="0" err="1"/>
              <a:t>uncontrollables</a:t>
            </a:r>
            <a:r>
              <a:rPr lang="en-US" sz="2000" dirty="0"/>
              <a:t>. </a:t>
            </a:r>
            <a:r>
              <a:rPr lang="en-US" sz="2000" b="1" dirty="0" err="1"/>
              <a:t>Uncontrollables</a:t>
            </a:r>
            <a:r>
              <a:rPr lang="en-US" sz="2000" dirty="0"/>
              <a:t> are expenditures required by law or resulting from previous budgetary commitments. Most </a:t>
            </a:r>
            <a:r>
              <a:rPr lang="en-US" sz="2000" dirty="0" err="1"/>
              <a:t>uncontrollables</a:t>
            </a:r>
            <a:r>
              <a:rPr lang="en-US" sz="2000" dirty="0"/>
              <a:t> are direct benefit payments and interest payments on the national debt.</a:t>
            </a:r>
          </a:p>
          <a:p>
            <a:pPr fontAlgn="base"/>
            <a:r>
              <a:rPr lang="en-US" sz="2000" dirty="0"/>
              <a:t>A major part of uncontrollable spending goes to pay for direct benefits, known as </a:t>
            </a:r>
            <a:r>
              <a:rPr lang="en-US" sz="2000" i="1" dirty="0"/>
              <a:t>entitlements</a:t>
            </a:r>
            <a:r>
              <a:rPr lang="en-US" sz="2000" dirty="0"/>
              <a:t>. </a:t>
            </a:r>
            <a:r>
              <a:rPr lang="en-US" sz="2000" b="1" dirty="0"/>
              <a:t>Entitlements</a:t>
            </a:r>
            <a:r>
              <a:rPr lang="en-US" sz="2000" dirty="0"/>
              <a:t> are benefits that Congress must by law provide to individuals. They include Social Security, pensions for retired government employees, Medicare, Medicaid, and veterans’ benefits.</a:t>
            </a:r>
          </a:p>
        </p:txBody>
      </p:sp>
    </p:spTree>
    <p:extLst>
      <p:ext uri="{BB962C8B-B14F-4D97-AF65-F5344CB8AC3E}">
        <p14:creationId xmlns:p14="http://schemas.microsoft.com/office/powerpoint/2010/main" val="31409265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Newsprint.thmx</Template>
  <TotalTime>820</TotalTime>
  <Words>3292</Words>
  <Application>Microsoft Macintosh PowerPoint</Application>
  <PresentationFormat>On-screen Show (4:3)</PresentationFormat>
  <Paragraphs>165</Paragraphs>
  <Slides>51</Slides>
  <Notes>4</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Newsprint</vt:lpstr>
      <vt:lpstr>Chapter 21</vt:lpstr>
      <vt:lpstr>Lesson 1 – Economic Goals &amp; the Federal Budget</vt:lpstr>
      <vt:lpstr>PowerPoint Presentation</vt:lpstr>
      <vt:lpstr>Executive Branch</vt:lpstr>
      <vt:lpstr>Executive Branch</vt:lpstr>
      <vt:lpstr>PowerPoint Presentation</vt:lpstr>
      <vt:lpstr>Legislative Branch</vt:lpstr>
      <vt:lpstr>PowerPoint Presentation</vt:lpstr>
      <vt:lpstr>Federal Spending</vt:lpstr>
      <vt:lpstr>Entitlements</vt:lpstr>
      <vt:lpstr>Discretionary Spending</vt:lpstr>
      <vt:lpstr>Lesson 2 – Raising Reveune</vt:lpstr>
      <vt:lpstr>PowerPoint Presentation</vt:lpstr>
      <vt:lpstr>PowerPoint Presentation</vt:lpstr>
      <vt:lpstr>Liar, liar…</vt:lpstr>
      <vt:lpstr>Individual Income Tax</vt:lpstr>
      <vt:lpstr>PowerPoint Presentation</vt:lpstr>
      <vt:lpstr>PowerPoint Presentation</vt:lpstr>
      <vt:lpstr>PowerPoint Presentation</vt:lpstr>
      <vt:lpstr>Taxes &amp; Public Policy</vt:lpstr>
      <vt:lpstr>Taxes &amp; Public Policy</vt:lpstr>
      <vt:lpstr>Income Tax Reforms</vt:lpstr>
      <vt:lpstr>Income Tax Reform</vt:lpstr>
      <vt:lpstr>Borrowing for Revenue</vt:lpstr>
      <vt:lpstr>Borrowing for Revenue</vt:lpstr>
      <vt:lpstr>Lesson 3 – Managing the Economy</vt:lpstr>
      <vt:lpstr>PowerPoint Presentation</vt:lpstr>
      <vt:lpstr>Get you some Fiscal Policy!</vt:lpstr>
      <vt:lpstr>Economic Indicators</vt:lpstr>
      <vt:lpstr>Monetary Policy</vt:lpstr>
      <vt:lpstr>Does Congress represent the American people or…</vt:lpstr>
      <vt:lpstr>The Federal Reserve</vt:lpstr>
      <vt:lpstr>The Federal Reserve</vt:lpstr>
      <vt:lpstr>The Federal Reserve makes Monetary Policy</vt:lpstr>
      <vt:lpstr>PowerPoint Presentation</vt:lpstr>
      <vt:lpstr>PowerPoint Presentation</vt:lpstr>
      <vt:lpstr>The Federal Reserve is a private entity</vt:lpstr>
      <vt:lpstr>Conflicting Policies</vt:lpstr>
      <vt:lpstr>Sales Tax</vt:lpstr>
      <vt:lpstr>Are Tollways a tax?</vt:lpstr>
      <vt:lpstr>PowerPoint Presentation</vt:lpstr>
      <vt:lpstr>Borrowing</vt:lpstr>
      <vt:lpstr>Financing Local Government</vt:lpstr>
      <vt:lpstr>Lesson 4 – Financing State &amp; Local Governments</vt:lpstr>
      <vt:lpstr>Sales Tax</vt:lpstr>
      <vt:lpstr>Sales Tax/Severance Taxes</vt:lpstr>
      <vt:lpstr>PowerPoint Presentation</vt:lpstr>
      <vt:lpstr> </vt:lpstr>
      <vt:lpstr>Financing Local Government/Property Tax</vt:lpstr>
      <vt:lpstr>Property Tax</vt:lpstr>
      <vt:lpstr>PowerPoint Presentation</vt:lpstr>
    </vt:vector>
  </TitlesOfParts>
  <Company>personal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Mainord</dc:creator>
  <cp:lastModifiedBy>Tim Mainord</cp:lastModifiedBy>
  <cp:revision>20</cp:revision>
  <dcterms:created xsi:type="dcterms:W3CDTF">2018-04-24T00:57:39Z</dcterms:created>
  <dcterms:modified xsi:type="dcterms:W3CDTF">2018-04-25T00:13:15Z</dcterms:modified>
</cp:coreProperties>
</file>