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82" r:id="rId5"/>
    <p:sldId id="283" r:id="rId6"/>
    <p:sldId id="261" r:id="rId7"/>
    <p:sldId id="284" r:id="rId8"/>
    <p:sldId id="263" r:id="rId9"/>
    <p:sldId id="265" r:id="rId10"/>
    <p:sldId id="285" r:id="rId11"/>
    <p:sldId id="268" r:id="rId12"/>
    <p:sldId id="269" r:id="rId13"/>
    <p:sldId id="287" r:id="rId14"/>
    <p:sldId id="270" r:id="rId15"/>
    <p:sldId id="271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90" r:id="rId25"/>
    <p:sldId id="291" r:id="rId26"/>
    <p:sldId id="292" r:id="rId27"/>
    <p:sldId id="281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>
      <p:cViewPr varScale="1">
        <p:scale>
          <a:sx n="106" d="100"/>
          <a:sy n="106" d="100"/>
        </p:scale>
        <p:origin x="156" y="2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8/12/2016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10607F-4250-43D6-8AC0-18F0909EB42D}" type="slidenum">
              <a:rPr kumimoji="0" lang="en-US" altLang="en-US" sz="1200"/>
              <a:pPr/>
              <a:t>6</a:t>
            </a:fld>
            <a:endParaRPr kumimoji="0"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808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0"/>
            <a:ext cx="1117309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294" y="990600"/>
            <a:ext cx="1147781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7945690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0"/>
            <a:ext cx="1117309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294" y="990600"/>
            <a:ext cx="1147781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4" y="3200400"/>
            <a:ext cx="1147781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9575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0"/>
            <a:ext cx="1117309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294" y="990600"/>
            <a:ext cx="5637332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46773" y="990600"/>
            <a:ext cx="5637332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192632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  <p:sldLayoutId id="2147483683" r:id="rId13"/>
    <p:sldLayoutId id="2147483684" r:id="rId14"/>
    <p:sldLayoutId id="214748368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Origins of American Government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Foundations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0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0360501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Taxing the colonies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313402"/>
            <a:ext cx="7542212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1765</a:t>
            </a:r>
            <a:r>
              <a:rPr lang="en-US" sz="2400" dirty="0" smtClean="0"/>
              <a:t>, Stamp Act required them to pay tax on all legal documents</a:t>
            </a:r>
          </a:p>
          <a:p>
            <a:r>
              <a:rPr lang="en-US" sz="2400" dirty="0" smtClean="0"/>
              <a:t>British parliament even passed laws to </a:t>
            </a:r>
            <a:r>
              <a:rPr lang="en-US" sz="2400" b="1" dirty="0" smtClean="0">
                <a:solidFill>
                  <a:srgbClr val="FFFF00"/>
                </a:solidFill>
              </a:rPr>
              <a:t>regulate</a:t>
            </a:r>
            <a:r>
              <a:rPr lang="en-US" sz="2400" dirty="0" smtClean="0"/>
              <a:t> trade so that Great Britain would benefit</a:t>
            </a:r>
          </a:p>
          <a:p>
            <a:r>
              <a:rPr lang="en-US" sz="2400" dirty="0" smtClean="0"/>
              <a:t>The colonist believed that the British could not tax them without </a:t>
            </a:r>
            <a:r>
              <a:rPr lang="en-US" sz="2400" b="1" dirty="0" smtClean="0">
                <a:solidFill>
                  <a:srgbClr val="FFFF00"/>
                </a:solidFill>
              </a:rPr>
              <a:t>representation</a:t>
            </a:r>
            <a:r>
              <a:rPr lang="en-US" sz="2400" dirty="0" smtClean="0"/>
              <a:t> in parliament (“No Taxation without Representation”)</a:t>
            </a:r>
          </a:p>
          <a:p>
            <a:r>
              <a:rPr lang="en-US" sz="2400" dirty="0" smtClean="0"/>
              <a:t>The colonist </a:t>
            </a:r>
            <a:r>
              <a:rPr lang="en-US" sz="2400" b="1" dirty="0" smtClean="0">
                <a:solidFill>
                  <a:srgbClr val="FFFF00"/>
                </a:solidFill>
              </a:rPr>
              <a:t>protested</a:t>
            </a:r>
            <a:r>
              <a:rPr lang="en-US" sz="2400" dirty="0" smtClean="0"/>
              <a:t> against all the taxes</a:t>
            </a:r>
            <a:r>
              <a:rPr lang="en-US" sz="2000" dirty="0" smtClean="0"/>
              <a:t>, for which Britain retaliated by placing more laws on the colonists</a:t>
            </a:r>
            <a:endParaRPr lang="en-US" sz="2400" dirty="0" smtClean="0"/>
          </a:p>
        </p:txBody>
      </p:sp>
      <p:pic>
        <p:nvPicPr>
          <p:cNvPr id="4" name="Picture 3" descr="boston-tea-party-luis-arcas-brau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751802"/>
            <a:ext cx="3962400" cy="3074822"/>
          </a:xfrm>
          <a:prstGeom prst="rect">
            <a:avLst/>
          </a:prstGeom>
        </p:spPr>
      </p:pic>
      <p:pic>
        <p:nvPicPr>
          <p:cNvPr id="6" name="Picture 5" descr="Stamp Act: Cartoon, 1765 painting - Others Stamp Act: Cartoon, 1765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571269"/>
            <a:ext cx="239572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0360501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Taking Action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121" y="1981456"/>
            <a:ext cx="7086600" cy="2971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rgbClr val="FFFF00"/>
                </a:solidFill>
              </a:rPr>
              <a:t>1765</a:t>
            </a:r>
            <a:r>
              <a:rPr lang="en-US" sz="2200" dirty="0" smtClean="0"/>
              <a:t>, nine colonies sent delegates to protest their treatment, the result was a petition to the king </a:t>
            </a:r>
          </a:p>
          <a:p>
            <a:r>
              <a:rPr lang="en-US" sz="2200" dirty="0" smtClean="0"/>
              <a:t>By </a:t>
            </a:r>
            <a:r>
              <a:rPr lang="en-US" sz="2200" dirty="0" smtClean="0">
                <a:solidFill>
                  <a:srgbClr val="FFFF00"/>
                </a:solidFill>
              </a:rPr>
              <a:t>1773</a:t>
            </a:r>
            <a:r>
              <a:rPr lang="en-US" sz="2200" dirty="0" smtClean="0"/>
              <a:t>, the colonies were organizing to keep in touch with each other and to urge resistance to the British</a:t>
            </a:r>
          </a:p>
          <a:p>
            <a:r>
              <a:rPr lang="en-US" sz="2200" dirty="0" smtClean="0"/>
              <a:t>By </a:t>
            </a:r>
            <a:r>
              <a:rPr lang="en-US" sz="2200" b="1" dirty="0" smtClean="0">
                <a:solidFill>
                  <a:srgbClr val="FFFF00"/>
                </a:solidFill>
              </a:rPr>
              <a:t>1775</a:t>
            </a:r>
            <a:r>
              <a:rPr lang="en-US" sz="2200" dirty="0" smtClean="0"/>
              <a:t>, the British and colonist met in open fight at Lexington and Concord starting the American </a:t>
            </a:r>
            <a:r>
              <a:rPr lang="en-US" sz="2200" dirty="0" smtClean="0"/>
              <a:t>Revolution</a:t>
            </a:r>
            <a:endParaRPr lang="en-US" sz="2200" dirty="0" smtClean="0"/>
          </a:p>
        </p:txBody>
      </p:sp>
      <p:pic>
        <p:nvPicPr>
          <p:cNvPr id="5" name="Picture 4" descr="Battle-of-Lexington-and-Concord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0" y="1524000"/>
            <a:ext cx="5085896" cy="34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811" y="0"/>
            <a:ext cx="10360501" cy="558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The Continental Congresses</a:t>
            </a:r>
          </a:p>
        </p:txBody>
      </p:sp>
      <p:sp>
        <p:nvSpPr>
          <p:cNvPr id="393291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169594" y="609600"/>
            <a:ext cx="4305300" cy="52705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Char char=" "/>
            </a:pPr>
            <a:r>
              <a:rPr lang="en-US" altLang="en-US" b="1" dirty="0">
                <a:solidFill>
                  <a:srgbClr val="006600"/>
                </a:solidFill>
              </a:rPr>
              <a:t>First Continental Congress</a:t>
            </a:r>
            <a:endParaRPr lang="en-US" altLang="en-US" sz="5400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/>
              <a:t>The </a:t>
            </a:r>
            <a:r>
              <a:rPr lang="en-US" altLang="en-US" sz="2600" b="1" dirty="0">
                <a:solidFill>
                  <a:srgbClr val="FFFF00"/>
                </a:solidFill>
              </a:rPr>
              <a:t>colonists</a:t>
            </a:r>
            <a:r>
              <a:rPr lang="en-US" altLang="en-US" sz="2600" dirty="0"/>
              <a:t> sent a Declaration of Rights to King George III.</a:t>
            </a:r>
          </a:p>
          <a:p>
            <a:pPr>
              <a:spcBef>
                <a:spcPct val="50000"/>
              </a:spcBef>
            </a:pPr>
            <a:r>
              <a:rPr lang="en-US" altLang="en-US" sz="2600" dirty="0"/>
              <a:t>The delegates urged each of the colonies to refuse all trade with England until British tax and trade regulations were </a:t>
            </a:r>
            <a:r>
              <a:rPr lang="en-US" altLang="en-US" sz="2600" b="1" dirty="0">
                <a:solidFill>
                  <a:schemeClr val="tx2"/>
                </a:solidFill>
              </a:rPr>
              <a:t>repealed</a:t>
            </a:r>
            <a:r>
              <a:rPr lang="en-US" altLang="en-US" sz="2600" dirty="0"/>
              <a:t>, or recalled.</a:t>
            </a:r>
          </a:p>
        </p:txBody>
      </p:sp>
      <p:sp>
        <p:nvSpPr>
          <p:cNvPr id="393292" name="Rectangle 76"/>
          <p:cNvSpPr>
            <a:spLocks noChangeArrowheads="1"/>
          </p:cNvSpPr>
          <p:nvPr/>
        </p:nvSpPr>
        <p:spPr bwMode="auto">
          <a:xfrm>
            <a:off x="6938036" y="595265"/>
            <a:ext cx="43053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50000"/>
              <a:buFontTx/>
              <a:buChar char=" "/>
            </a:pPr>
            <a:r>
              <a:rPr lang="en-US" altLang="en-US" sz="2800" b="1" dirty="0">
                <a:solidFill>
                  <a:srgbClr val="FFFF00"/>
                </a:solidFill>
              </a:rPr>
              <a:t>Second Continental Congress</a:t>
            </a:r>
            <a:endParaRPr lang="en-US" altLang="en-US" sz="5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Clr>
                <a:schemeClr val="tx1"/>
              </a:buClr>
              <a:buSzPct val="150000"/>
            </a:pPr>
            <a:r>
              <a:rPr kumimoji="0" lang="en-US" altLang="en-US" sz="2600" dirty="0"/>
              <a:t>In </a:t>
            </a:r>
            <a:r>
              <a:rPr kumimoji="0" lang="en-US" altLang="en-US" sz="2600" b="1" dirty="0">
                <a:solidFill>
                  <a:srgbClr val="FFFF00"/>
                </a:solidFill>
              </a:rPr>
              <a:t>1775</a:t>
            </a:r>
            <a:r>
              <a:rPr kumimoji="0" lang="en-US" altLang="en-US" sz="2600" dirty="0"/>
              <a:t>, each of the 13 colonies sent representatives to this gathering in Philadelphia.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SzPct val="150000"/>
            </a:pPr>
            <a:r>
              <a:rPr kumimoji="0" lang="en-US" altLang="en-US" sz="2600" dirty="0"/>
              <a:t>The Second Continental Congress served as the first </a:t>
            </a:r>
            <a:r>
              <a:rPr kumimoji="0" lang="en-US" altLang="en-US" sz="2600" b="1" dirty="0">
                <a:solidFill>
                  <a:srgbClr val="FFFF00"/>
                </a:solidFill>
              </a:rPr>
              <a:t>government</a:t>
            </a:r>
            <a:r>
              <a:rPr kumimoji="0" lang="en-US" altLang="en-US" sz="2600" dirty="0"/>
              <a:t> of the United States from 1776 to 1781.</a:t>
            </a:r>
          </a:p>
        </p:txBody>
      </p:sp>
    </p:spTree>
    <p:extLst>
      <p:ext uri="{BB962C8B-B14F-4D97-AF65-F5344CB8AC3E}">
        <p14:creationId xmlns:p14="http://schemas.microsoft.com/office/powerpoint/2010/main" val="335932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3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3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 autoUpdateAnimBg="0"/>
      <p:bldP spid="393291" grpId="0" build="p" bldLvl="2" autoUpdateAnimBg="0"/>
      <p:bldP spid="39329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0360501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Declaration of Independence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97" y="990600"/>
            <a:ext cx="6829516" cy="5867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Author:  Thomas Jefferson</a:t>
            </a:r>
          </a:p>
          <a:p>
            <a:r>
              <a:rPr lang="en-US" sz="2200" dirty="0" smtClean="0"/>
              <a:t>Jefferson got many of the ideas for the document from </a:t>
            </a:r>
            <a:r>
              <a:rPr lang="en-US" sz="2200" b="1" dirty="0" smtClean="0">
                <a:solidFill>
                  <a:srgbClr val="FFC000"/>
                </a:solidFill>
              </a:rPr>
              <a:t>John Locke</a:t>
            </a:r>
            <a:r>
              <a:rPr lang="en-US" sz="2200" dirty="0" smtClean="0"/>
              <a:t>, and other philosophers </a:t>
            </a:r>
          </a:p>
          <a:p>
            <a:r>
              <a:rPr lang="en-US" sz="2200" dirty="0" smtClean="0"/>
              <a:t>The Declaration explains the </a:t>
            </a:r>
            <a:r>
              <a:rPr lang="en-US" sz="2200" b="1" dirty="0" smtClean="0">
                <a:solidFill>
                  <a:srgbClr val="FFFF00"/>
                </a:solidFill>
              </a:rPr>
              <a:t>reasons</a:t>
            </a:r>
            <a:r>
              <a:rPr lang="en-US" sz="2200" dirty="0" smtClean="0"/>
              <a:t> the colonies were angry with Britain and confirmed why the revolution was </a:t>
            </a:r>
            <a:r>
              <a:rPr lang="en-US" sz="2200" b="1" dirty="0" smtClean="0">
                <a:solidFill>
                  <a:srgbClr val="FFFF00"/>
                </a:solidFill>
              </a:rPr>
              <a:t>justified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Four parts of the Declaration</a:t>
            </a:r>
          </a:p>
          <a:p>
            <a:pPr lvl="1"/>
            <a:r>
              <a:rPr lang="en-US" sz="1800" b="1" dirty="0" smtClean="0">
                <a:solidFill>
                  <a:srgbClr val="FFFF00"/>
                </a:solidFill>
              </a:rPr>
              <a:t>The Preamble</a:t>
            </a:r>
            <a:r>
              <a:rPr lang="en-US" sz="1800" dirty="0" smtClean="0"/>
              <a:t>:  explains the basic rights of all men</a:t>
            </a:r>
          </a:p>
          <a:p>
            <a:pPr lvl="1"/>
            <a:r>
              <a:rPr lang="en-US" sz="1800" b="1" dirty="0" smtClean="0">
                <a:solidFill>
                  <a:srgbClr val="FFFF00"/>
                </a:solidFill>
              </a:rPr>
              <a:t>2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1800" b="1" dirty="0" smtClean="0">
                <a:solidFill>
                  <a:srgbClr val="FFFF00"/>
                </a:solidFill>
              </a:rPr>
              <a:t> Section</a:t>
            </a:r>
            <a:r>
              <a:rPr lang="en-US" sz="1800" dirty="0" smtClean="0"/>
              <a:t>: explains purpose of the document</a:t>
            </a:r>
          </a:p>
          <a:p>
            <a:pPr lvl="1"/>
            <a:r>
              <a:rPr lang="en-US" sz="1800" b="1" dirty="0" smtClean="0">
                <a:solidFill>
                  <a:srgbClr val="FFFF00"/>
                </a:solidFill>
              </a:rPr>
              <a:t>3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1800" b="1" dirty="0" smtClean="0">
                <a:solidFill>
                  <a:srgbClr val="FFFF00"/>
                </a:solidFill>
              </a:rPr>
              <a:t> section</a:t>
            </a:r>
            <a:r>
              <a:rPr lang="en-US" sz="1800" dirty="0" smtClean="0"/>
              <a:t>: lists the grievances against the King</a:t>
            </a:r>
          </a:p>
          <a:p>
            <a:pPr lvl="1"/>
            <a:r>
              <a:rPr lang="en-US" sz="1800" b="1" dirty="0" smtClean="0">
                <a:solidFill>
                  <a:srgbClr val="FFFF00"/>
                </a:solidFill>
              </a:rPr>
              <a:t>4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section</a:t>
            </a:r>
            <a:r>
              <a:rPr lang="en-US" sz="1800" dirty="0" smtClean="0"/>
              <a:t>: explains the determination of the colonies to separate from Great Britain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Declaration does not create American </a:t>
            </a:r>
            <a:r>
              <a:rPr lang="en-US" sz="2200" b="1" dirty="0" smtClean="0">
                <a:solidFill>
                  <a:srgbClr val="FFFF00"/>
                </a:solidFill>
              </a:rPr>
              <a:t>government</a:t>
            </a:r>
            <a:r>
              <a:rPr lang="en-US" sz="2200" dirty="0" smtClean="0"/>
              <a:t> but can be used a guide to understanding the Constitution.</a:t>
            </a:r>
          </a:p>
        </p:txBody>
      </p:sp>
      <p:pic>
        <p:nvPicPr>
          <p:cNvPr id="6" name="Picture 5" descr="Camera location 38° 53′ 24″ N, 77° 00′ 32″ W View thi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426230"/>
            <a:ext cx="5484813" cy="36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3:  The Articles of Confederation</a:t>
            </a:r>
            <a:endParaRPr lang="en-US" dirty="0"/>
          </a:p>
        </p:txBody>
      </p:sp>
      <p:pic>
        <p:nvPicPr>
          <p:cNvPr id="3" name="Picture 2" descr="America's first government was known as the Articles of Confederation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2209800"/>
            <a:ext cx="4552188" cy="39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7811" y="156750"/>
            <a:ext cx="10360501" cy="580394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The Articles of Confederation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864" y="950365"/>
            <a:ext cx="86106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dirty="0"/>
              <a:t>The Articles of Confederation established “a firm league of friendship” among the States.</a:t>
            </a:r>
            <a:endParaRPr lang="en-US" altLang="en-US" dirty="0" smtClean="0"/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909995" y="2077986"/>
            <a:ext cx="42672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4000" b="1" dirty="0">
                <a:solidFill>
                  <a:schemeClr val="folHlink"/>
                </a:solidFill>
              </a:rPr>
              <a:t>Powers</a:t>
            </a:r>
            <a:r>
              <a:rPr kumimoji="0" lang="en-US" altLang="en-US" sz="2400" b="1" dirty="0">
                <a:solidFill>
                  <a:schemeClr val="folHlink"/>
                </a:solidFill>
              </a:rPr>
              <a:t> </a:t>
            </a:r>
            <a:endParaRPr kumimoji="0" lang="en-US" altLang="en-US" sz="2400" b="1" dirty="0"/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Congress was given the power to declare war, deal with national finance issues, and settle disputes among  the States.</a:t>
            </a:r>
            <a:r>
              <a:rPr kumimoji="0" lang="en-US" altLang="en-US" dirty="0"/>
              <a:t> </a:t>
            </a:r>
            <a:endParaRPr kumimoji="0" lang="en-US" altLang="en-US" b="1" dirty="0"/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6678612" y="1949253"/>
            <a:ext cx="4267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4000" b="1" dirty="0">
                <a:solidFill>
                  <a:srgbClr val="FFFF00"/>
                </a:solidFill>
              </a:rPr>
              <a:t>Obligations</a:t>
            </a:r>
            <a:r>
              <a:rPr kumimoji="0" lang="en-US" altLang="en-US" sz="2400" b="1" dirty="0">
                <a:solidFill>
                  <a:srgbClr val="FFFF00"/>
                </a:solidFill>
              </a:rPr>
              <a:t> </a:t>
            </a:r>
            <a:endParaRPr kumimoji="0" lang="en-US" altLang="en-US" sz="2400" dirty="0">
              <a:solidFill>
                <a:srgbClr val="FFFF00"/>
              </a:solidFill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The States promised to obey Congress, and to respect the laws of the other States.  Most other powers were retained by each State.</a:t>
            </a:r>
          </a:p>
        </p:txBody>
      </p:sp>
    </p:spTree>
    <p:extLst>
      <p:ext uri="{BB962C8B-B14F-4D97-AF65-F5344CB8AC3E}">
        <p14:creationId xmlns:p14="http://schemas.microsoft.com/office/powerpoint/2010/main" val="293409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autoUpdateAnimBg="0"/>
      <p:bldP spid="396291" grpId="0" build="p" bldLvl="2" autoUpdateAnimBg="0"/>
      <p:bldP spid="396298" grpId="0" autoUpdateAnimBg="0"/>
      <p:bldP spid="3962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1718175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Government Under the Articles of Confederation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52600"/>
            <a:ext cx="6829516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 smtClean="0"/>
              <a:t>state would retain significant </a:t>
            </a:r>
            <a:r>
              <a:rPr lang="en-US" sz="2400" b="1" dirty="0" smtClean="0">
                <a:solidFill>
                  <a:srgbClr val="FFFF00"/>
                </a:solidFill>
              </a:rPr>
              <a:t>independence</a:t>
            </a:r>
            <a:r>
              <a:rPr lang="en-US" sz="2400" dirty="0" smtClean="0"/>
              <a:t> and there would be no strong central government</a:t>
            </a:r>
          </a:p>
          <a:p>
            <a:r>
              <a:rPr lang="en-US" sz="2400" dirty="0" smtClean="0"/>
              <a:t>Powers of the Central Government:</a:t>
            </a:r>
          </a:p>
          <a:p>
            <a:pPr lvl="1"/>
            <a:r>
              <a:rPr lang="en-US" sz="2000" dirty="0" smtClean="0"/>
              <a:t>No national </a:t>
            </a:r>
            <a:r>
              <a:rPr lang="en-US" sz="2000" b="1" dirty="0" smtClean="0">
                <a:solidFill>
                  <a:srgbClr val="FFFF00"/>
                </a:solidFill>
              </a:rPr>
              <a:t>court</a:t>
            </a:r>
            <a:r>
              <a:rPr lang="en-US" sz="2000" dirty="0" smtClean="0"/>
              <a:t> system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b="1" dirty="0" smtClean="0">
                <a:solidFill>
                  <a:srgbClr val="FFFF00"/>
                </a:solidFill>
              </a:rPr>
              <a:t>president</a:t>
            </a:r>
            <a:r>
              <a:rPr lang="en-US" sz="2000" dirty="0" smtClean="0"/>
              <a:t> or king</a:t>
            </a:r>
          </a:p>
          <a:p>
            <a:pPr lvl="1"/>
            <a:r>
              <a:rPr lang="en-US" sz="2000" dirty="0" smtClean="0"/>
              <a:t>Legislature would only have </a:t>
            </a:r>
            <a:r>
              <a:rPr lang="en-US" sz="2000" b="1" dirty="0" smtClean="0">
                <a:solidFill>
                  <a:srgbClr val="FFFF00"/>
                </a:solidFill>
              </a:rPr>
              <a:t>one</a:t>
            </a:r>
            <a:r>
              <a:rPr lang="en-US" sz="2000" dirty="0" smtClean="0"/>
              <a:t> chamber</a:t>
            </a:r>
          </a:p>
          <a:p>
            <a:pPr lvl="1"/>
            <a:r>
              <a:rPr lang="en-US" sz="2000" dirty="0" smtClean="0"/>
              <a:t>Each state had one </a:t>
            </a:r>
            <a:r>
              <a:rPr lang="en-US" sz="2000" b="1" dirty="0" smtClean="0">
                <a:solidFill>
                  <a:srgbClr val="FFFF00"/>
                </a:solidFill>
              </a:rPr>
              <a:t>vote</a:t>
            </a:r>
            <a:r>
              <a:rPr lang="en-US" sz="2000" dirty="0" smtClean="0"/>
              <a:t> in congress</a:t>
            </a:r>
          </a:p>
        </p:txBody>
      </p:sp>
      <p:pic>
        <p:nvPicPr>
          <p:cNvPr id="3" name="Picture 2" descr="Articles-of-Confederation-title-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143000"/>
            <a:ext cx="2529840" cy="46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1718175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Problems with the Confederation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37" y="1316736"/>
            <a:ext cx="6829516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Thirteen Sovereign States</a:t>
            </a:r>
          </a:p>
          <a:p>
            <a:r>
              <a:rPr lang="en-US" sz="2200" dirty="0" smtClean="0"/>
              <a:t>People identified themselves by the state that they came from after the </a:t>
            </a:r>
            <a:r>
              <a:rPr lang="en-US" sz="2200" b="1" dirty="0" smtClean="0">
                <a:solidFill>
                  <a:srgbClr val="FFFF00"/>
                </a:solidFill>
              </a:rPr>
              <a:t>revolution</a:t>
            </a:r>
          </a:p>
          <a:p>
            <a:r>
              <a:rPr lang="en-US" sz="2200" dirty="0" smtClean="0"/>
              <a:t>States had created their own </a:t>
            </a:r>
            <a:r>
              <a:rPr lang="en-US" sz="2200" b="1" dirty="0" smtClean="0">
                <a:solidFill>
                  <a:srgbClr val="FFFF00"/>
                </a:solidFill>
              </a:rPr>
              <a:t>currencies</a:t>
            </a:r>
            <a:r>
              <a:rPr lang="en-US" sz="2200" dirty="0" smtClean="0"/>
              <a:t>, which made </a:t>
            </a:r>
            <a:r>
              <a:rPr lang="en-US" sz="2200" b="1" dirty="0" smtClean="0">
                <a:solidFill>
                  <a:srgbClr val="FFFF00"/>
                </a:solidFill>
              </a:rPr>
              <a:t>trade</a:t>
            </a:r>
            <a:r>
              <a:rPr lang="en-US" sz="2200" dirty="0" smtClean="0"/>
              <a:t> difficult among the states</a:t>
            </a:r>
          </a:p>
          <a:p>
            <a:r>
              <a:rPr lang="en-US" sz="2200" dirty="0" smtClean="0"/>
              <a:t>Some states charged rival states </a:t>
            </a:r>
            <a:r>
              <a:rPr lang="en-US" sz="2200" b="1" dirty="0" smtClean="0">
                <a:solidFill>
                  <a:srgbClr val="FFFF00"/>
                </a:solidFill>
              </a:rPr>
              <a:t>tariffs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States could also have </a:t>
            </a:r>
            <a:r>
              <a:rPr lang="en-US" sz="2200" b="1" dirty="0" smtClean="0">
                <a:solidFill>
                  <a:srgbClr val="FFFF00"/>
                </a:solidFill>
              </a:rPr>
              <a:t>trade</a:t>
            </a:r>
            <a:r>
              <a:rPr lang="en-US" sz="2200" dirty="0" smtClean="0"/>
              <a:t> agreements with other nations</a:t>
            </a:r>
          </a:p>
          <a:p>
            <a:r>
              <a:rPr lang="en-US" sz="2200" dirty="0" smtClean="0"/>
              <a:t>The states could ignore the requests by </a:t>
            </a:r>
            <a:r>
              <a:rPr lang="en-US" sz="2200" b="1" dirty="0" smtClean="0">
                <a:solidFill>
                  <a:srgbClr val="FFFF00"/>
                </a:solidFill>
              </a:rPr>
              <a:t>Congress</a:t>
            </a:r>
            <a:r>
              <a:rPr lang="en-US" sz="2200" dirty="0" smtClean="0"/>
              <a:t> to help </a:t>
            </a:r>
            <a:r>
              <a:rPr lang="en-US" sz="2200" b="1" dirty="0" smtClean="0">
                <a:solidFill>
                  <a:srgbClr val="FFFF00"/>
                </a:solidFill>
              </a:rPr>
              <a:t>fund</a:t>
            </a:r>
            <a:r>
              <a:rPr lang="en-US" sz="2200" dirty="0" smtClean="0"/>
              <a:t> the national government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5" name="Picture 4" descr="Colonial Heights, Virginia | Learn | FamilySearch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981200"/>
            <a:ext cx="4076257" cy="27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1718175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Problems with the Confederation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37" y="1316736"/>
            <a:ext cx="6829516" cy="5084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u="sng" dirty="0" smtClean="0"/>
              <a:t>A Weak National Government</a:t>
            </a:r>
          </a:p>
          <a:p>
            <a:r>
              <a:rPr lang="en-US" sz="2200" dirty="0" smtClean="0"/>
              <a:t>Congress could do little if a state refused its </a:t>
            </a:r>
            <a:r>
              <a:rPr lang="en-US" sz="2200" b="1" dirty="0" smtClean="0">
                <a:solidFill>
                  <a:srgbClr val="FFFF00"/>
                </a:solidFill>
              </a:rPr>
              <a:t>request</a:t>
            </a:r>
            <a:r>
              <a:rPr lang="en-US" sz="2200" dirty="0" smtClean="0"/>
              <a:t> to provide money</a:t>
            </a:r>
          </a:p>
          <a:p>
            <a:r>
              <a:rPr lang="en-US" sz="2200" dirty="0" smtClean="0"/>
              <a:t>No standing </a:t>
            </a:r>
            <a:r>
              <a:rPr lang="en-US" sz="2200" b="1" dirty="0" smtClean="0">
                <a:solidFill>
                  <a:srgbClr val="FFFF00"/>
                </a:solidFill>
              </a:rPr>
              <a:t>army</a:t>
            </a:r>
            <a:r>
              <a:rPr lang="en-US" sz="2200" dirty="0" smtClean="0"/>
              <a:t> and no power to regulate </a:t>
            </a:r>
            <a:r>
              <a:rPr lang="en-US" sz="2200" b="1" dirty="0" smtClean="0">
                <a:solidFill>
                  <a:srgbClr val="FFFF00"/>
                </a:solidFill>
              </a:rPr>
              <a:t>trade</a:t>
            </a:r>
          </a:p>
          <a:p>
            <a:r>
              <a:rPr lang="en-US" sz="2200" dirty="0" smtClean="0"/>
              <a:t>Congress passed very few laws because each </a:t>
            </a:r>
            <a:r>
              <a:rPr lang="en-US" sz="2200" b="1" dirty="0" smtClean="0">
                <a:solidFill>
                  <a:srgbClr val="FFFF00"/>
                </a:solidFill>
              </a:rPr>
              <a:t>bill</a:t>
            </a:r>
            <a:r>
              <a:rPr lang="en-US" sz="2200" dirty="0" smtClean="0"/>
              <a:t> could become </a:t>
            </a:r>
            <a:r>
              <a:rPr lang="en-US" sz="2200" b="1" dirty="0" smtClean="0">
                <a:solidFill>
                  <a:srgbClr val="FFFF00"/>
                </a:solidFill>
              </a:rPr>
              <a:t>law</a:t>
            </a:r>
            <a:r>
              <a:rPr lang="en-US" sz="2200" dirty="0" smtClean="0"/>
              <a:t> only if delegates from nine of the thirteen states </a:t>
            </a:r>
            <a:r>
              <a:rPr lang="en-US" sz="2200" b="1" dirty="0" smtClean="0">
                <a:solidFill>
                  <a:srgbClr val="FFFF00"/>
                </a:solidFill>
              </a:rPr>
              <a:t>voted</a:t>
            </a:r>
            <a:r>
              <a:rPr lang="en-US" sz="2200" dirty="0" smtClean="0"/>
              <a:t> for it</a:t>
            </a:r>
          </a:p>
          <a:p>
            <a:r>
              <a:rPr lang="en-US" sz="2200" dirty="0" smtClean="0"/>
              <a:t>Congress could not force anyone to </a:t>
            </a:r>
            <a:r>
              <a:rPr lang="en-US" sz="2200" b="1" dirty="0" smtClean="0">
                <a:solidFill>
                  <a:srgbClr val="FFFF00"/>
                </a:solidFill>
              </a:rPr>
              <a:t>obey</a:t>
            </a:r>
            <a:r>
              <a:rPr lang="en-US" sz="2200" dirty="0" smtClean="0"/>
              <a:t> the laws they passed</a:t>
            </a:r>
          </a:p>
          <a:p>
            <a:r>
              <a:rPr lang="en-US" sz="2200" dirty="0" smtClean="0"/>
              <a:t>No national </a:t>
            </a:r>
            <a:r>
              <a:rPr lang="en-US" sz="2200" b="1" dirty="0" smtClean="0">
                <a:solidFill>
                  <a:srgbClr val="FFFF00"/>
                </a:solidFill>
              </a:rPr>
              <a:t>court</a:t>
            </a:r>
            <a:r>
              <a:rPr lang="en-US" sz="2200" dirty="0" smtClean="0"/>
              <a:t> system to interpret and </a:t>
            </a:r>
            <a:r>
              <a:rPr lang="en-US" sz="2200" b="1" dirty="0" smtClean="0">
                <a:solidFill>
                  <a:srgbClr val="FFFF00"/>
                </a:solidFill>
              </a:rPr>
              <a:t>enforce</a:t>
            </a:r>
            <a:r>
              <a:rPr lang="en-US" sz="2200" dirty="0" smtClean="0"/>
              <a:t> laws</a:t>
            </a:r>
          </a:p>
          <a:p>
            <a:r>
              <a:rPr lang="en-US" sz="2200" dirty="0" smtClean="0"/>
              <a:t>It became clear the </a:t>
            </a:r>
            <a:r>
              <a:rPr lang="en-US" sz="2200" b="1" dirty="0" smtClean="0">
                <a:solidFill>
                  <a:srgbClr val="FFFF00"/>
                </a:solidFill>
              </a:rPr>
              <a:t>confederation</a:t>
            </a:r>
            <a:r>
              <a:rPr lang="en-US" sz="2200" dirty="0" smtClean="0"/>
              <a:t> could not deal with the problems of the nations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3" name="Picture 2" descr="State enumeration rights apply as long as the constitution doesn’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86000"/>
            <a:ext cx="481159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9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1718175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Problems with the Confederation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37" y="1316736"/>
            <a:ext cx="6829516" cy="5084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Achievements</a:t>
            </a:r>
          </a:p>
          <a:p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rgbClr val="FFFF00"/>
                </a:solidFill>
              </a:rPr>
              <a:t>1783</a:t>
            </a:r>
            <a:r>
              <a:rPr lang="en-US" sz="2200" dirty="0" smtClean="0"/>
              <a:t> the Confederation signed a peace treaty with Great Britain, which recognized Americas independence</a:t>
            </a:r>
          </a:p>
          <a:p>
            <a:r>
              <a:rPr lang="en-US" sz="2200" dirty="0" smtClean="0"/>
              <a:t>The Confederation developed </a:t>
            </a:r>
            <a:r>
              <a:rPr lang="en-US" sz="2200" b="1" dirty="0" smtClean="0">
                <a:solidFill>
                  <a:srgbClr val="FFFF00"/>
                </a:solidFill>
              </a:rPr>
              <a:t>fair</a:t>
            </a:r>
            <a:r>
              <a:rPr lang="en-US" sz="2200" dirty="0" smtClean="0"/>
              <a:t> and </a:t>
            </a:r>
            <a:r>
              <a:rPr lang="en-US" sz="2200" b="1" dirty="0" smtClean="0">
                <a:solidFill>
                  <a:srgbClr val="FFFF00"/>
                </a:solidFill>
              </a:rPr>
              <a:t>consistent</a:t>
            </a:r>
            <a:r>
              <a:rPr lang="en-US" sz="2200" dirty="0" smtClean="0"/>
              <a:t> policies for settling new lands west of the Appalachian Mountains (Land Ordinance of 1785)</a:t>
            </a:r>
          </a:p>
          <a:p>
            <a:r>
              <a:rPr lang="en-US" sz="2200" dirty="0" smtClean="0"/>
              <a:t>Congress set up the departments of </a:t>
            </a:r>
            <a:r>
              <a:rPr lang="en-US" sz="2200" b="1" dirty="0" smtClean="0">
                <a:solidFill>
                  <a:srgbClr val="FFFF00"/>
                </a:solidFill>
              </a:rPr>
              <a:t>Foreign Affairs</a:t>
            </a:r>
            <a:r>
              <a:rPr lang="en-US" sz="2200" dirty="0" smtClean="0"/>
              <a:t>, War, </a:t>
            </a:r>
            <a:r>
              <a:rPr lang="en-US" sz="2200" b="1" dirty="0" smtClean="0">
                <a:solidFill>
                  <a:srgbClr val="FFFF00"/>
                </a:solidFill>
              </a:rPr>
              <a:t>marine</a:t>
            </a:r>
            <a:r>
              <a:rPr lang="en-US" sz="2200" dirty="0" smtClean="0"/>
              <a:t>, and the Treasury</a:t>
            </a:r>
          </a:p>
          <a:p>
            <a:r>
              <a:rPr lang="en-US" sz="2200" dirty="0" smtClean="0"/>
              <a:t>Even with the success it took a rebellion, </a:t>
            </a:r>
            <a:r>
              <a:rPr lang="en-US" sz="2200" b="1" dirty="0" smtClean="0">
                <a:solidFill>
                  <a:srgbClr val="FFFF00"/>
                </a:solidFill>
              </a:rPr>
              <a:t>Shay’s Rebellion</a:t>
            </a:r>
            <a:r>
              <a:rPr lang="en-US" sz="2200" dirty="0" smtClean="0"/>
              <a:t>, to led to the Constitutional Convention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5" name="Picture 4" descr="Cooper: Shay's Rebellion 17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133600"/>
            <a:ext cx="3962400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1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1:  Government in Colonial Government</a:t>
            </a:r>
            <a:endParaRPr lang="en-US" dirty="0"/>
          </a:p>
        </p:txBody>
      </p:sp>
      <p:pic>
        <p:nvPicPr>
          <p:cNvPr id="3" name="Picture 2" descr="The Southern Colonies consisted of Virginia, North Carolina, Sout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901171"/>
            <a:ext cx="5753100" cy="49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4:  Creating the Constitution </a:t>
            </a:r>
            <a:endParaRPr lang="en-US" dirty="0"/>
          </a:p>
        </p:txBody>
      </p:sp>
      <p:pic>
        <p:nvPicPr>
          <p:cNvPr id="4" name="Picture 3" descr="Constitution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81" y="2286000"/>
            <a:ext cx="5605462" cy="37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1718175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The Constitutional Convention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37" y="1316736"/>
            <a:ext cx="6829516" cy="5084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Key Agreements</a:t>
            </a:r>
          </a:p>
          <a:p>
            <a:r>
              <a:rPr lang="en-US" sz="2200" dirty="0" smtClean="0"/>
              <a:t>The delegates all favored the ideas of </a:t>
            </a:r>
            <a:r>
              <a:rPr lang="en-US" sz="2200" b="1" dirty="0" smtClean="0">
                <a:solidFill>
                  <a:srgbClr val="FFFF00"/>
                </a:solidFill>
              </a:rPr>
              <a:t>limited</a:t>
            </a:r>
            <a:r>
              <a:rPr lang="en-US" sz="2200" dirty="0" smtClean="0"/>
              <a:t> &amp; </a:t>
            </a:r>
            <a:r>
              <a:rPr lang="en-US" sz="2200" b="1" dirty="0" smtClean="0">
                <a:solidFill>
                  <a:srgbClr val="FFFF00"/>
                </a:solidFill>
              </a:rPr>
              <a:t>representative</a:t>
            </a:r>
            <a:r>
              <a:rPr lang="en-US" sz="2200" dirty="0" smtClean="0"/>
              <a:t> government</a:t>
            </a:r>
          </a:p>
          <a:p>
            <a:r>
              <a:rPr lang="en-US" sz="2200" dirty="0" smtClean="0"/>
              <a:t>They all agreed that the </a:t>
            </a:r>
            <a:r>
              <a:rPr lang="en-US" sz="2200" b="1" dirty="0" smtClean="0">
                <a:solidFill>
                  <a:srgbClr val="FFFF00"/>
                </a:solidFill>
              </a:rPr>
              <a:t>national</a:t>
            </a:r>
            <a:r>
              <a:rPr lang="en-US" sz="2200" dirty="0" smtClean="0"/>
              <a:t> government should be divided into </a:t>
            </a:r>
            <a:r>
              <a:rPr lang="en-US" sz="2200" b="1" dirty="0" smtClean="0">
                <a:solidFill>
                  <a:srgbClr val="FFFF00"/>
                </a:solidFill>
              </a:rPr>
              <a:t>three</a:t>
            </a:r>
            <a:r>
              <a:rPr lang="en-US" sz="2200" dirty="0" smtClean="0"/>
              <a:t> branches and power shared between each</a:t>
            </a:r>
          </a:p>
          <a:p>
            <a:r>
              <a:rPr lang="en-US" sz="2200" dirty="0" smtClean="0"/>
              <a:t>They agreed that the states should have </a:t>
            </a:r>
            <a:r>
              <a:rPr lang="en-US" sz="2200" b="1" dirty="0" smtClean="0">
                <a:solidFill>
                  <a:srgbClr val="FFFF00"/>
                </a:solidFill>
              </a:rPr>
              <a:t>limited</a:t>
            </a:r>
            <a:r>
              <a:rPr lang="en-US" sz="2200" dirty="0" smtClean="0"/>
              <a:t> power to coin money</a:t>
            </a:r>
          </a:p>
          <a:p>
            <a:r>
              <a:rPr lang="en-US" sz="2200" dirty="0" smtClean="0"/>
              <a:t>They also agreed that the </a:t>
            </a:r>
            <a:r>
              <a:rPr lang="en-US" sz="2200" b="1" dirty="0" smtClean="0">
                <a:solidFill>
                  <a:srgbClr val="FFFF00"/>
                </a:solidFill>
              </a:rPr>
              <a:t>national</a:t>
            </a:r>
            <a:r>
              <a:rPr lang="en-US" sz="2200" dirty="0" smtClean="0"/>
              <a:t> government should have more power</a:t>
            </a:r>
          </a:p>
          <a:p>
            <a:r>
              <a:rPr lang="en-US" sz="2200" dirty="0" smtClean="0"/>
              <a:t>The problem was how to put these ideas into </a:t>
            </a:r>
            <a:r>
              <a:rPr lang="en-US" sz="2200" b="1" dirty="0" smtClean="0">
                <a:solidFill>
                  <a:srgbClr val="FFFF00"/>
                </a:solidFill>
              </a:rPr>
              <a:t>practice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3" name="Picture 2" descr="Primary Sources: Constitutional Convention: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53" y="2171700"/>
            <a:ext cx="5130688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5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8" name="Rectangle 28"/>
          <p:cNvSpPr>
            <a:spLocks noGrp="1" noChangeArrowheads="1"/>
          </p:cNvSpPr>
          <p:nvPr>
            <p:ph type="title"/>
          </p:nvPr>
        </p:nvSpPr>
        <p:spPr>
          <a:xfrm>
            <a:off x="836612" y="-19828"/>
            <a:ext cx="10360501" cy="734588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Different Constitutional Plans</a:t>
            </a:r>
          </a:p>
        </p:txBody>
      </p:sp>
      <p:sp>
        <p:nvSpPr>
          <p:cNvPr id="399389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226933" y="1143000"/>
            <a:ext cx="4229100" cy="42672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folHlink"/>
                </a:solidFill>
              </a:rPr>
              <a:t>The Virginia Plan</a:t>
            </a:r>
            <a:endParaRPr lang="en-US" altLang="en-US" sz="21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b="1" dirty="0" smtClean="0">
                <a:solidFill>
                  <a:srgbClr val="FFFF00"/>
                </a:solidFill>
              </a:rPr>
              <a:t>Three </a:t>
            </a:r>
            <a:r>
              <a:rPr kumimoji="0" lang="en-US" altLang="en-US" dirty="0" smtClean="0"/>
              <a:t>branches of government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dirty="0" smtClean="0"/>
              <a:t>Bicameral legislature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b="1" dirty="0" smtClean="0">
                <a:solidFill>
                  <a:srgbClr val="FFFF00"/>
                </a:solidFill>
              </a:rPr>
              <a:t>“National Executive” </a:t>
            </a:r>
            <a:r>
              <a:rPr kumimoji="0" lang="en-US" altLang="en-US" dirty="0" smtClean="0"/>
              <a:t>and “National Judiciary”</a:t>
            </a:r>
            <a:endParaRPr lang="en-US" altLang="en-US" dirty="0"/>
          </a:p>
          <a:p>
            <a:endParaRPr lang="en-US" altLang="en-US" sz="1800" dirty="0"/>
          </a:p>
        </p:txBody>
      </p:sp>
      <p:sp>
        <p:nvSpPr>
          <p:cNvPr id="399390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6730087" y="914400"/>
            <a:ext cx="4229100" cy="42672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/>
              <a:t>The New Jersey Plan</a:t>
            </a:r>
            <a:endParaRPr lang="en-US" altLang="en-US" sz="2100" u="sng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b="1" dirty="0" smtClean="0">
                <a:solidFill>
                  <a:srgbClr val="FFFF00"/>
                </a:solidFill>
              </a:rPr>
              <a:t>Unicameral</a:t>
            </a:r>
            <a:r>
              <a:rPr kumimoji="0" lang="en-US" altLang="en-US" dirty="0" smtClean="0"/>
              <a:t> Congress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dirty="0" smtClean="0"/>
              <a:t>Equal representation for States of </a:t>
            </a:r>
            <a:r>
              <a:rPr kumimoji="0" lang="en-US" altLang="en-US" b="1" dirty="0" smtClean="0">
                <a:solidFill>
                  <a:srgbClr val="FFFF00"/>
                </a:solidFill>
              </a:rPr>
              <a:t>different</a:t>
            </a:r>
            <a:r>
              <a:rPr kumimoji="0" lang="en-US" altLang="en-US" dirty="0" smtClean="0"/>
              <a:t> sizes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dirty="0" smtClean="0"/>
              <a:t>More than one federal </a:t>
            </a:r>
            <a:r>
              <a:rPr kumimoji="0" lang="en-US" altLang="en-US" b="1" dirty="0" smtClean="0">
                <a:solidFill>
                  <a:srgbClr val="FFFF00"/>
                </a:solidFill>
              </a:rPr>
              <a:t>executive</a:t>
            </a:r>
            <a:r>
              <a:rPr lang="en-US" altLang="en-US" sz="1800" dirty="0"/>
              <a:t> </a:t>
            </a:r>
            <a:endParaRPr lang="en-US" altLang="en-US" sz="2100" dirty="0"/>
          </a:p>
          <a:p>
            <a:endParaRPr lang="en-US" altLang="en-US" sz="1800" dirty="0"/>
          </a:p>
        </p:txBody>
      </p:sp>
      <p:pic>
        <p:nvPicPr>
          <p:cNvPr id="16" name="Picture 15" descr="Loredana de Michelis: Lo spostamento: una tecnica difensiva mol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4463184"/>
            <a:ext cx="2793719" cy="24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9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9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9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39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9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399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399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8" grpId="0" autoUpdateAnimBg="0"/>
      <p:bldP spid="399389" grpId="0" build="p" bldLvl="2" autoUpdateAnimBg="0"/>
      <p:bldP spid="399390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Constitutional Compromises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7161212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The Connecticut Compromise</a:t>
            </a:r>
            <a:r>
              <a:rPr lang="en-US" altLang="en-US" dirty="0"/>
              <a:t> </a:t>
            </a:r>
          </a:p>
          <a:p>
            <a:pPr marL="457200" lvl="1" indent="7938">
              <a:buNone/>
            </a:pPr>
            <a:r>
              <a:rPr lang="en-US" altLang="en-US" dirty="0"/>
              <a:t>Delegates agreed on a bicameral Congress, one segment with equal representation for States, and the other with representation proportionate to the States’ populations.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The Three-Fifths Compromise</a:t>
            </a:r>
            <a:endParaRPr lang="en-US" altLang="en-US" dirty="0"/>
          </a:p>
          <a:p>
            <a:pPr marL="457200" lvl="1" indent="7938">
              <a:buNone/>
            </a:pPr>
            <a:r>
              <a:rPr lang="en-US" altLang="en-US" dirty="0"/>
              <a:t>The Framers decided to count a slave as three-fifths of a person when determining the population of a State.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US" altLang="en-US" b="1" dirty="0">
                <a:solidFill>
                  <a:schemeClr val="hlink"/>
                </a:solidFill>
              </a:rPr>
              <a:t>The Commerce and Slave Trade Compromise</a:t>
            </a:r>
            <a:endParaRPr lang="en-US" altLang="en-US" dirty="0"/>
          </a:p>
          <a:p>
            <a:pPr marL="457200" lvl="1" indent="7938">
              <a:buNone/>
            </a:pPr>
            <a:r>
              <a:rPr lang="en-US" altLang="en-US" dirty="0"/>
              <a:t>Congress was forbidden from taxing exported goods, and was not allowed to act on the slave trade for 20 years.</a:t>
            </a:r>
            <a:endParaRPr lang="en-US" altLang="en-US" sz="1600" dirty="0"/>
          </a:p>
        </p:txBody>
      </p:sp>
      <p:pic>
        <p:nvPicPr>
          <p:cNvPr id="15" name="Picture 14" descr="Team:Imperial College London/Extras/Collaboration - 2011.igem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209800"/>
            <a:ext cx="4639618" cy="22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8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 autoUpdateAnimBg="0"/>
      <p:bldP spid="40038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811" y="-2247"/>
            <a:ext cx="10360501" cy="749558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The Federalists and Anti-Federalists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2" y="621506"/>
            <a:ext cx="8610600" cy="1684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u="sng" dirty="0"/>
              <a:t>The Constitution was very controversial at first, with some groups supporting it, and others attacking it.</a:t>
            </a:r>
            <a:endParaRPr lang="en-US" altLang="en-US" dirty="0" smtClean="0"/>
          </a:p>
        </p:txBody>
      </p:sp>
      <p:sp>
        <p:nvSpPr>
          <p:cNvPr id="422931" name="Rectangle 19"/>
          <p:cNvSpPr>
            <a:spLocks noChangeArrowheads="1"/>
          </p:cNvSpPr>
          <p:nvPr/>
        </p:nvSpPr>
        <p:spPr bwMode="auto">
          <a:xfrm>
            <a:off x="150812" y="2209800"/>
            <a:ext cx="43434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</a:pPr>
            <a:r>
              <a:rPr kumimoji="0" lang="en-US" altLang="en-US" sz="2800" b="1" dirty="0">
                <a:solidFill>
                  <a:schemeClr val="tx2"/>
                </a:solidFill>
              </a:rPr>
              <a:t>Federalists</a:t>
            </a:r>
            <a:r>
              <a:rPr kumimoji="0" lang="en-US" altLang="en-US" sz="2800" b="1" dirty="0">
                <a:solidFill>
                  <a:schemeClr val="folHlink"/>
                </a:solidFill>
              </a:rPr>
              <a:t> </a:t>
            </a:r>
            <a:endParaRPr kumimoji="0" lang="en-US" altLang="en-US" sz="2800" b="1" dirty="0" smtClean="0">
              <a:solidFill>
                <a:schemeClr val="folHlink"/>
              </a:solidFill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</a:pPr>
            <a:r>
              <a:rPr kumimoji="0" lang="en-US" altLang="en-US" sz="2800" dirty="0" smtClean="0"/>
              <a:t>thought </a:t>
            </a:r>
            <a:r>
              <a:rPr kumimoji="0" lang="en-US" altLang="en-US" sz="2800" dirty="0"/>
              <a:t>that the Articles of Confederation were weak, and argued for the ratification of the Constitution.  </a:t>
            </a:r>
          </a:p>
        </p:txBody>
      </p:sp>
      <p:sp>
        <p:nvSpPr>
          <p:cNvPr id="422932" name="Rectangle 20"/>
          <p:cNvSpPr>
            <a:spLocks noChangeArrowheads="1"/>
          </p:cNvSpPr>
          <p:nvPr/>
        </p:nvSpPr>
        <p:spPr bwMode="auto">
          <a:xfrm>
            <a:off x="7923212" y="1981200"/>
            <a:ext cx="4025900" cy="373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</a:pPr>
            <a:r>
              <a:rPr kumimoji="0" lang="en-US" altLang="en-US" sz="2800" b="1" dirty="0">
                <a:solidFill>
                  <a:schemeClr val="tx2"/>
                </a:solidFill>
              </a:rPr>
              <a:t>Anti-Federalists</a:t>
            </a:r>
            <a:r>
              <a:rPr kumimoji="0" lang="en-US" altLang="en-US" sz="2800" dirty="0">
                <a:solidFill>
                  <a:srgbClr val="000000"/>
                </a:solidFill>
              </a:rPr>
              <a:t> </a:t>
            </a:r>
            <a:endParaRPr kumimoji="0" lang="en-US" altLang="en-US" sz="2800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</a:pPr>
            <a:r>
              <a:rPr kumimoji="0" lang="en-US" altLang="en-US" sz="2800" dirty="0" smtClean="0"/>
              <a:t>objected </a:t>
            </a:r>
            <a:r>
              <a:rPr kumimoji="0" lang="en-US" altLang="en-US" sz="2800" dirty="0"/>
              <a:t>to the Constitution for many reasons, including the strong central government and the lack of a bill of rights</a:t>
            </a:r>
            <a:r>
              <a:rPr kumimoji="0" lang="en-US" altLang="en-US" sz="280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</a:pPr>
            <a:endParaRPr kumimoji="0"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 descr="Federalists or Anti-Federalists? Join the Cause! | Henrico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50" y="4304560"/>
            <a:ext cx="3823124" cy="25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4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42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42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42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42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 autoUpdateAnimBg="0"/>
      <p:bldP spid="422915" grpId="0" build="p" bldLvl="2" autoUpdateAnimBg="0"/>
      <p:bldP spid="422931" grpId="0" build="p" bldLvl="2" autoUpdateAnimBg="0"/>
      <p:bldP spid="422932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The Constitution is Ratified</a:t>
            </a:r>
          </a:p>
        </p:txBody>
      </p:sp>
      <p:sp>
        <p:nvSpPr>
          <p:cNvPr id="395294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303212" y="1219200"/>
            <a:ext cx="47371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b="1" dirty="0">
                <a:solidFill>
                  <a:srgbClr val="FFFF00"/>
                </a:solidFill>
              </a:rPr>
              <a:t>Nine</a:t>
            </a:r>
            <a:r>
              <a:rPr lang="en-US" altLang="en-US" sz="2200" dirty="0"/>
              <a:t> States ratified the Constitution by June 21, 1788, but the new government needed the ratification of the large States of New York and Virginia.</a:t>
            </a:r>
          </a:p>
          <a:p>
            <a:pPr>
              <a:lnSpc>
                <a:spcPct val="90000"/>
              </a:lnSpc>
            </a:pPr>
            <a:r>
              <a:rPr lang="en-US" altLang="en-US" sz="2200" b="1" dirty="0">
                <a:solidFill>
                  <a:srgbClr val="FFFF00"/>
                </a:solidFill>
              </a:rPr>
              <a:t>Great</a:t>
            </a:r>
            <a:r>
              <a:rPr lang="en-US" altLang="en-US" sz="2200" dirty="0"/>
              <a:t> debates were held in both States, with Virginia ratifying the Constitution June 25, 1788.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New York’s ratification was hard fought. Supporters of the Constitution published a series of essays known as </a:t>
            </a:r>
            <a:r>
              <a:rPr lang="en-US" altLang="en-US" sz="2200" b="1" i="1" dirty="0">
                <a:solidFill>
                  <a:srgbClr val="FFFF00"/>
                </a:solidFill>
              </a:rPr>
              <a:t>The Federalist</a:t>
            </a:r>
            <a:r>
              <a:rPr lang="en-US" altLang="en-US" sz="2200" dirty="0"/>
              <a:t>.</a:t>
            </a:r>
          </a:p>
        </p:txBody>
      </p:sp>
      <p:pic>
        <p:nvPicPr>
          <p:cNvPr id="395297" name="Picture 33" descr="MAG01se0205a5005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996950"/>
            <a:ext cx="4530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91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95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95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utoUpdateAnimBg="0"/>
      <p:bldP spid="395294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1718175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Ratifying the Constitution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812" y="1981200"/>
            <a:ext cx="6511003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Ratification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1789</a:t>
            </a:r>
            <a:r>
              <a:rPr lang="en-US" sz="2200" dirty="0" smtClean="0"/>
              <a:t> the Constitution was ratified</a:t>
            </a:r>
          </a:p>
          <a:p>
            <a:r>
              <a:rPr lang="en-US" sz="2200" b="1" dirty="0" smtClean="0">
                <a:solidFill>
                  <a:srgbClr val="FFC000"/>
                </a:solidFill>
              </a:rPr>
              <a:t>George Washington </a:t>
            </a:r>
            <a:r>
              <a:rPr lang="en-US" sz="2200" dirty="0" smtClean="0"/>
              <a:t>became the first President and John Adams the vice-president</a:t>
            </a:r>
          </a:p>
          <a:p>
            <a:r>
              <a:rPr lang="en-US" sz="2200" dirty="0" smtClean="0"/>
              <a:t>Congress approved 12 amendments and the states ratified 10 of them in </a:t>
            </a:r>
            <a:r>
              <a:rPr lang="en-US" sz="2200" b="1" dirty="0" smtClean="0">
                <a:solidFill>
                  <a:srgbClr val="FFFF00"/>
                </a:solidFill>
              </a:rPr>
              <a:t>1791</a:t>
            </a:r>
            <a:r>
              <a:rPr lang="en-US" sz="2200" dirty="0" smtClean="0"/>
              <a:t>, which became known as the Bill of Rights</a:t>
            </a:r>
          </a:p>
        </p:txBody>
      </p:sp>
      <p:pic>
        <p:nvPicPr>
          <p:cNvPr id="5" name="Picture 4" descr="George Washington (1732-1799), first president of the United States of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447800"/>
            <a:ext cx="3703486" cy="44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2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789112" y="2743201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SzPct val="150000"/>
            </a:pPr>
            <a:endParaRPr kumimoji="0" lang="en-US" altLang="en-US" sz="2000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0" y="751985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 dirty="0"/>
              <a:t> The English colonists in America brought with them three main concepts: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034811" y="0"/>
            <a:ext cx="10360501" cy="668984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Basic Concepts of Government</a:t>
            </a:r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979464"/>
            <a:ext cx="8413750" cy="2873053"/>
          </a:xfrm>
        </p:spPr>
        <p:txBody>
          <a:bodyPr>
            <a:normAutofit/>
          </a:bodyPr>
          <a:lstStyle/>
          <a:p>
            <a:pPr marL="393700" lvl="1" indent="-279400">
              <a:buFontTx/>
              <a:buChar char="•"/>
            </a:pPr>
            <a:r>
              <a:rPr lang="en-US" altLang="en-US" sz="2800" dirty="0"/>
              <a:t>The need for an ordered social system, or government. </a:t>
            </a:r>
          </a:p>
          <a:p>
            <a:pPr marL="393700" lvl="1" indent="-279400">
              <a:buFontTx/>
              <a:buChar char="•"/>
            </a:pPr>
            <a:r>
              <a:rPr lang="en-US" altLang="en-US" sz="2800" dirty="0"/>
              <a:t>The idea of </a:t>
            </a:r>
            <a:r>
              <a:rPr lang="en-US" altLang="en-US" sz="2800" b="1" dirty="0">
                <a:solidFill>
                  <a:schemeClr val="tx2"/>
                </a:solidFill>
              </a:rPr>
              <a:t>limited government</a:t>
            </a:r>
            <a:r>
              <a:rPr lang="en-US" altLang="en-US" sz="2800" dirty="0"/>
              <a:t>, that is, that government should not be all-powerful. </a:t>
            </a:r>
          </a:p>
          <a:p>
            <a:pPr marL="393700" lvl="1" indent="-279400">
              <a:buFontTx/>
              <a:buChar char="•"/>
            </a:pPr>
            <a:r>
              <a:rPr lang="en-US" altLang="en-US" sz="2800" dirty="0"/>
              <a:t>The concept of </a:t>
            </a:r>
            <a:r>
              <a:rPr lang="en-US" altLang="en-US" sz="2800" b="1" dirty="0">
                <a:solidFill>
                  <a:schemeClr val="tx2"/>
                </a:solidFill>
              </a:rPr>
              <a:t>representative government</a:t>
            </a:r>
            <a:r>
              <a:rPr lang="en-US" altLang="en-US" sz="2800" dirty="0"/>
              <a:t>—a government that serves the will of the people.</a:t>
            </a:r>
          </a:p>
        </p:txBody>
      </p:sp>
      <p:pic>
        <p:nvPicPr>
          <p:cNvPr id="17" name="Picture 16" descr="... the trail of King John before (and after) the signing of Magna Carta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37" y="1230476"/>
            <a:ext cx="3351213" cy="2689789"/>
          </a:xfrm>
          <a:prstGeom prst="rect">
            <a:avLst/>
          </a:prstGeom>
        </p:spPr>
      </p:pic>
      <p:pic>
        <p:nvPicPr>
          <p:cNvPr id="18" name="Picture 17" descr="William Iii And Mary Ii Mary ii &amp; william iii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1" y="4268218"/>
            <a:ext cx="4022794" cy="2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1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6" grpId="0" autoUpdateAnimBg="0"/>
      <p:bldP spid="389127" grpId="0" autoUpdateAnimBg="0"/>
      <p:bldP spid="389128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811" y="14083"/>
            <a:ext cx="10360501" cy="635000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Important English Documents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2" y="838200"/>
            <a:ext cx="8610600" cy="9144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3200" u="sng" dirty="0"/>
              <a:t>The way our government works today can be traced to important documents in history:</a:t>
            </a:r>
            <a:endParaRPr lang="en-US" altLang="en-US" dirty="0" smtClean="0"/>
          </a:p>
        </p:txBody>
      </p:sp>
      <p:pic>
        <p:nvPicPr>
          <p:cNvPr id="390197" name="Picture 53" descr="aMAG01se0201a5000.jpg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05000"/>
            <a:ext cx="10884348" cy="491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1812" y="1941717"/>
            <a:ext cx="6411163" cy="3449922"/>
            <a:chOff x="531812" y="1941717"/>
            <a:chExt cx="6411163" cy="3449922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31812" y="1941717"/>
              <a:ext cx="6411163" cy="3392283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121899" tIns="60949" rIns="121899" bIns="60949" rtlCol="0">
              <a:noAutofit/>
            </a:bodyPr>
            <a:lstStyle>
              <a:lvl1pPr marL="274320" indent="-274320" algn="l" defTabSz="1218987" rtl="0" eaLnBrk="1" latinLnBrk="0" hangingPunct="1">
                <a:lnSpc>
                  <a:spcPct val="90000"/>
                </a:lnSpc>
                <a:spcBef>
                  <a:spcPts val="160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90000"/>
                <a:buFont typeface="Cambria" pitchFamily="18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  <a:buFont typeface="Cambria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sz="2400" dirty="0" smtClean="0">
                <a:solidFill>
                  <a:sysClr val="windowText" lastClr="000000"/>
                </a:solidFill>
              </a:endParaRPr>
            </a:p>
            <a:p>
              <a:r>
                <a:rPr lang="en-US" sz="2400" dirty="0" smtClean="0">
                  <a:solidFill>
                    <a:sysClr val="windowText" lastClr="000000"/>
                  </a:solidFill>
                </a:rPr>
                <a:t>1215: Magna Carta</a:t>
              </a:r>
            </a:p>
            <a:p>
              <a:pPr lvl="1"/>
              <a:r>
                <a:rPr lang="en-US" sz="2000" dirty="0" smtClean="0">
                  <a:solidFill>
                    <a:sysClr val="windowText" lastClr="000000"/>
                  </a:solidFill>
                </a:rPr>
                <a:t>It placed </a:t>
              </a:r>
              <a:r>
                <a:rPr lang="en-US" sz="2000" b="1" dirty="0" smtClean="0">
                  <a:solidFill>
                    <a:sysClr val="windowText" lastClr="000000"/>
                  </a:solidFill>
                </a:rPr>
                <a:t>limits</a:t>
              </a:r>
              <a:r>
                <a:rPr lang="en-US" sz="2000" dirty="0" smtClean="0">
                  <a:solidFill>
                    <a:sysClr val="windowText" lastClr="000000"/>
                  </a:solidFill>
                </a:rPr>
                <a:t> on the power of the king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Picture 16" descr="... the trail of King John before (and after) the signing of Magna Carta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812" y="3434503"/>
              <a:ext cx="2438400" cy="195713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369539" y="1691184"/>
            <a:ext cx="5638800" cy="3486638"/>
            <a:chOff x="4369539" y="1691184"/>
            <a:chExt cx="5638800" cy="3486638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369539" y="1691184"/>
              <a:ext cx="5638800" cy="348663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121899" tIns="60949" rIns="121899" bIns="60949" rtlCol="0">
              <a:noAutofit/>
            </a:bodyPr>
            <a:lstStyle>
              <a:lvl1pPr marL="274320" indent="-274320" algn="l" defTabSz="1218987" rtl="0" eaLnBrk="1" latinLnBrk="0" hangingPunct="1">
                <a:lnSpc>
                  <a:spcPct val="90000"/>
                </a:lnSpc>
                <a:spcBef>
                  <a:spcPts val="160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90000"/>
                <a:buFont typeface="Cambria" pitchFamily="18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  <a:buFont typeface="Cambria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200" u="sng" dirty="0" smtClean="0">
                  <a:solidFill>
                    <a:sysClr val="windowText" lastClr="000000"/>
                  </a:solidFill>
                </a:rPr>
                <a:t>English Bill of Rights</a:t>
              </a:r>
            </a:p>
            <a:p>
              <a:r>
                <a:rPr lang="en-US" sz="2200" dirty="0" smtClean="0">
                  <a:solidFill>
                    <a:sysClr val="windowText" lastClr="000000"/>
                  </a:solidFill>
                </a:rPr>
                <a:t>Made the monarchy responsible to the people and recognized Parliament as supreme</a:t>
              </a:r>
              <a:endParaRPr lang="en-US" sz="2200" dirty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 descr="William Iii And Mary Ii Mary ii &amp; william iii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812" y="3169837"/>
              <a:ext cx="2930327" cy="1886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86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0360501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Our Political Heritage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6" y="546372"/>
            <a:ext cx="8050846" cy="29766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u="sng" dirty="0" smtClean="0"/>
              <a:t>Social Contract</a:t>
            </a:r>
          </a:p>
          <a:p>
            <a:r>
              <a:rPr lang="en-US" sz="2200" b="1" dirty="0" smtClean="0">
                <a:solidFill>
                  <a:srgbClr val="FFC000"/>
                </a:solidFill>
              </a:rPr>
              <a:t>Thomas Hobbes </a:t>
            </a:r>
            <a:r>
              <a:rPr lang="en-US" sz="2200" dirty="0" smtClean="0"/>
              <a:t>argued that people create a society by entering into a social contract</a:t>
            </a:r>
          </a:p>
          <a:p>
            <a:r>
              <a:rPr lang="en-US" sz="2200" dirty="0" smtClean="0"/>
              <a:t>He believed that people needed government to maintain </a:t>
            </a:r>
            <a:r>
              <a:rPr lang="en-US" sz="2200" b="1" dirty="0" smtClean="0">
                <a:solidFill>
                  <a:srgbClr val="FFFF00"/>
                </a:solidFill>
              </a:rPr>
              <a:t>order</a:t>
            </a:r>
          </a:p>
          <a:p>
            <a:r>
              <a:rPr lang="en-US" sz="2200" dirty="0" smtClean="0"/>
              <a:t>People would give up their individual sovereignty in exchange for the government to provide </a:t>
            </a:r>
            <a:r>
              <a:rPr lang="en-US" sz="2200" b="1" dirty="0" smtClean="0">
                <a:solidFill>
                  <a:srgbClr val="FFFF00"/>
                </a:solidFill>
              </a:rPr>
              <a:t>peace</a:t>
            </a:r>
            <a:r>
              <a:rPr lang="en-US" sz="2200" dirty="0" smtClean="0"/>
              <a:t> and </a:t>
            </a:r>
            <a:r>
              <a:rPr lang="en-US" sz="2200" b="1" dirty="0" smtClean="0">
                <a:solidFill>
                  <a:srgbClr val="FFFF00"/>
                </a:solidFill>
              </a:rPr>
              <a:t>order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47" y="3551882"/>
            <a:ext cx="8050846" cy="3200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u="sng" dirty="0" smtClean="0"/>
              <a:t>Natural Rights</a:t>
            </a:r>
          </a:p>
          <a:p>
            <a:r>
              <a:rPr lang="en-US" sz="2200" b="1" dirty="0" smtClean="0">
                <a:solidFill>
                  <a:srgbClr val="FFC000"/>
                </a:solidFill>
              </a:rPr>
              <a:t>John Locke </a:t>
            </a:r>
            <a:r>
              <a:rPr lang="en-US" sz="2200" dirty="0" smtClean="0"/>
              <a:t>believed that people have “natural rights”, those rights people have simply because they are human beings</a:t>
            </a:r>
          </a:p>
          <a:p>
            <a:r>
              <a:rPr lang="en-US" sz="2200" dirty="0" smtClean="0"/>
              <a:t>Also called </a:t>
            </a:r>
            <a:r>
              <a:rPr lang="en-US" sz="2200" b="1" dirty="0" smtClean="0">
                <a:solidFill>
                  <a:srgbClr val="FFFF00"/>
                </a:solidFill>
              </a:rPr>
              <a:t>“unalienable rights”</a:t>
            </a:r>
            <a:r>
              <a:rPr lang="en-US" sz="2200" dirty="0" smtClean="0"/>
              <a:t> or the right to “life, liberty, and pursuit of happiness”</a:t>
            </a:r>
          </a:p>
          <a:p>
            <a:r>
              <a:rPr lang="en-US" sz="2200" dirty="0" smtClean="0"/>
              <a:t>Locke argued that the people had the right to </a:t>
            </a:r>
            <a:r>
              <a:rPr lang="en-US" sz="2200" b="1" dirty="0" smtClean="0">
                <a:solidFill>
                  <a:srgbClr val="FFFF00"/>
                </a:solidFill>
              </a:rPr>
              <a:t>protect</a:t>
            </a:r>
            <a:r>
              <a:rPr lang="en-US" sz="2200" dirty="0" smtClean="0"/>
              <a:t> these rights and that people were justified to </a:t>
            </a:r>
            <a:r>
              <a:rPr lang="en-US" sz="2200" b="1" dirty="0" smtClean="0">
                <a:solidFill>
                  <a:srgbClr val="FFFF00"/>
                </a:solidFill>
              </a:rPr>
              <a:t>rebel</a:t>
            </a:r>
            <a:r>
              <a:rPr lang="en-US" sz="2200" dirty="0" smtClean="0"/>
              <a:t> and change the government to </a:t>
            </a:r>
            <a:r>
              <a:rPr lang="en-US" sz="2200" b="1" dirty="0" smtClean="0">
                <a:solidFill>
                  <a:srgbClr val="FFFF00"/>
                </a:solidFill>
              </a:rPr>
              <a:t>ensure</a:t>
            </a:r>
            <a:r>
              <a:rPr lang="en-US" sz="2200" dirty="0" smtClean="0"/>
              <a:t> these rights</a:t>
            </a:r>
          </a:p>
        </p:txBody>
      </p:sp>
      <p:pic>
        <p:nvPicPr>
          <p:cNvPr id="6" name="Picture 5" descr="File:Thomas Hobbes (portrait)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76200"/>
            <a:ext cx="2873871" cy="3027617"/>
          </a:xfrm>
          <a:prstGeom prst="rect">
            <a:avLst/>
          </a:prstGeom>
        </p:spPr>
      </p:pic>
      <p:pic>
        <p:nvPicPr>
          <p:cNvPr id="7" name="Picture 6" descr="john locke john locke often credited for the creation of liberalism a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40" y="3429000"/>
            <a:ext cx="2631436" cy="3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0"/>
            <a:ext cx="11173090" cy="609600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The Thirteen Colonies</a:t>
            </a:r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42862" y="92709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u="sng" dirty="0"/>
              <a:t>There were three types of colonies in North America: royal, proprietary, and charter.</a:t>
            </a:r>
            <a:endParaRPr kumimoji="0" lang="en-US" altLang="en-US" sz="2000" u="sng" dirty="0"/>
          </a:p>
        </p:txBody>
      </p:sp>
      <p:sp>
        <p:nvSpPr>
          <p:cNvPr id="391195" name="Text Box 27"/>
          <p:cNvSpPr txBox="1">
            <a:spLocks noChangeArrowheads="1"/>
          </p:cNvSpPr>
          <p:nvPr/>
        </p:nvSpPr>
        <p:spPr bwMode="auto">
          <a:xfrm>
            <a:off x="0" y="2041413"/>
            <a:ext cx="68564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altLang="en-US" sz="2400" dirty="0"/>
              <a:t>The royal colonies were ruled directly by the English </a:t>
            </a:r>
            <a:r>
              <a:rPr kumimoji="0" lang="en-US" altLang="en-US" sz="2400" b="1" dirty="0">
                <a:solidFill>
                  <a:srgbClr val="FFFF00"/>
                </a:solidFill>
              </a:rPr>
              <a:t>monarchy</a:t>
            </a:r>
            <a:r>
              <a:rPr kumimoji="0" lang="en-US" altLang="en-US" sz="2400" dirty="0"/>
              <a:t>.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altLang="en-US" sz="2400" dirty="0"/>
              <a:t>The King granted land to people in North America, who then formed </a:t>
            </a:r>
            <a:r>
              <a:rPr kumimoji="0" lang="en-US" altLang="en-US" sz="2400" b="1" dirty="0">
                <a:solidFill>
                  <a:schemeClr val="tx2"/>
                </a:solidFill>
              </a:rPr>
              <a:t>proprietary</a:t>
            </a:r>
            <a:r>
              <a:rPr kumimoji="0" lang="en-US" altLang="en-US" sz="2400" dirty="0"/>
              <a:t> colonies.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altLang="en-US" sz="2400" dirty="0"/>
              <a:t>The charter colonies were mostly </a:t>
            </a:r>
            <a:r>
              <a:rPr kumimoji="0" lang="en-US" altLang="en-US" sz="2400" b="1" dirty="0">
                <a:solidFill>
                  <a:srgbClr val="FFFF00"/>
                </a:solidFill>
              </a:rPr>
              <a:t>self-governed</a:t>
            </a:r>
            <a:r>
              <a:rPr kumimoji="0" lang="en-US" altLang="en-US" sz="2400" dirty="0"/>
              <a:t>, and their charters were granted to the colonists.</a:t>
            </a:r>
          </a:p>
        </p:txBody>
      </p:sp>
      <p:pic>
        <p:nvPicPr>
          <p:cNvPr id="2" name="Picture 1" descr="FounderBlogs.com. &quot;The 13 Colonies (and Then Some) Tour.&quot; http://www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1219200"/>
            <a:ext cx="33147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18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1" grpId="0" autoUpdateAnimBg="0"/>
      <p:bldP spid="391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" y="12469"/>
            <a:ext cx="10360501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Written Constitutions 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069975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Government according a </a:t>
            </a:r>
            <a:r>
              <a:rPr lang="en-US" sz="2400" b="1" dirty="0" smtClean="0">
                <a:solidFill>
                  <a:srgbClr val="FFFF00"/>
                </a:solidFill>
              </a:rPr>
              <a:t>written</a:t>
            </a:r>
            <a:r>
              <a:rPr lang="en-US" sz="2400" dirty="0" smtClean="0"/>
              <a:t> plan was a key feature of the colonial period</a:t>
            </a:r>
          </a:p>
          <a:p>
            <a:r>
              <a:rPr lang="en-US" sz="2400" dirty="0" smtClean="0"/>
              <a:t>The Mayflower Compact signed in </a:t>
            </a:r>
            <a:r>
              <a:rPr lang="en-US" sz="2400" b="1" dirty="0" smtClean="0">
                <a:solidFill>
                  <a:srgbClr val="FFFF00"/>
                </a:solidFill>
              </a:rPr>
              <a:t>1620</a:t>
            </a:r>
            <a:r>
              <a:rPr lang="en-US" sz="2400" dirty="0" smtClean="0"/>
              <a:t> by the Pilgrims was the first of many plans for self-government</a:t>
            </a:r>
          </a:p>
          <a:p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FFFF00"/>
                </a:solidFill>
              </a:rPr>
              <a:t>1639</a:t>
            </a:r>
            <a:r>
              <a:rPr lang="en-US" sz="2400" dirty="0" smtClean="0"/>
              <a:t>, Connecticut created the first formal constitution, called a charter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rgbClr val="FFFF00"/>
                </a:solidFill>
              </a:rPr>
              <a:t>Fundamental Order of Connecticut </a:t>
            </a:r>
            <a:r>
              <a:rPr lang="en-US" sz="2400" dirty="0" smtClean="0"/>
              <a:t>gave the people the right to elect their own officials</a:t>
            </a:r>
          </a:p>
          <a:p>
            <a:r>
              <a:rPr lang="en-US" sz="2400" dirty="0" smtClean="0"/>
              <a:t>Colonial charters divided the power among the </a:t>
            </a:r>
            <a:r>
              <a:rPr lang="en-US" sz="2400" b="1" dirty="0" smtClean="0">
                <a:solidFill>
                  <a:srgbClr val="FFFF00"/>
                </a:solidFill>
              </a:rPr>
              <a:t>governor</a:t>
            </a:r>
            <a:r>
              <a:rPr lang="en-US" sz="2400" dirty="0" smtClean="0"/>
              <a:t>, legislative assembly, and </a:t>
            </a:r>
            <a:r>
              <a:rPr lang="en-US" sz="2400" b="1" dirty="0" smtClean="0">
                <a:solidFill>
                  <a:srgbClr val="FFFF00"/>
                </a:solidFill>
              </a:rPr>
              <a:t>courts</a:t>
            </a:r>
          </a:p>
        </p:txBody>
      </p:sp>
      <p:pic>
        <p:nvPicPr>
          <p:cNvPr id="4" name="Picture 3" descr="File:The Mayflower Compact 1620 cph.3g07155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75" y="2362200"/>
            <a:ext cx="48659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2:  Uniting for Independence</a:t>
            </a:r>
            <a:endParaRPr lang="en-US" dirty="0"/>
          </a:p>
        </p:txBody>
      </p:sp>
      <p:pic>
        <p:nvPicPr>
          <p:cNvPr id="4" name="Picture 3" descr="McCluresHistoryHub - American Revolution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2209800"/>
            <a:ext cx="6477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>
          <a:xfrm>
            <a:off x="1034811" y="16598"/>
            <a:ext cx="10360501" cy="635000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British Colonial Policies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74613" y="1447800"/>
            <a:ext cx="6781800" cy="4724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Until the </a:t>
            </a:r>
            <a:r>
              <a:rPr lang="en-US" altLang="en-US" sz="2400" b="1" dirty="0">
                <a:solidFill>
                  <a:srgbClr val="FFFF00"/>
                </a:solidFill>
              </a:rPr>
              <a:t>mid-1700s</a:t>
            </a:r>
            <a:r>
              <a:rPr lang="en-US" altLang="en-US" sz="2400" dirty="0"/>
              <a:t>, the colonies were allowed a great deal of freedom in their governments by the English </a:t>
            </a:r>
            <a:r>
              <a:rPr lang="en-US" altLang="en-US" sz="2400" b="1" dirty="0">
                <a:solidFill>
                  <a:srgbClr val="FFFF00"/>
                </a:solidFill>
              </a:rPr>
              <a:t>monarchy</a:t>
            </a:r>
            <a:r>
              <a:rPr lang="en-US" altLang="en-US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/>
              <a:t>In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1754-1763</a:t>
            </a:r>
            <a:r>
              <a:rPr lang="en-US" altLang="en-US" sz="2400" dirty="0" smtClean="0"/>
              <a:t>, Britain fought a war with France, the colonies had to be protected and it left Britain in debt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/>
              <a:t>In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1760s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King George III imposed new taxes and laws on the colonists</a:t>
            </a:r>
            <a:r>
              <a:rPr lang="en-US" altLang="en-US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taxes</a:t>
            </a:r>
            <a:r>
              <a:rPr lang="en-US" sz="2400" dirty="0"/>
              <a:t> </a:t>
            </a:r>
            <a:r>
              <a:rPr lang="en-US" sz="2400" dirty="0" smtClean="0"/>
              <a:t>on </a:t>
            </a:r>
            <a:r>
              <a:rPr lang="en-US" sz="2400" dirty="0"/>
              <a:t>tea, sugar, glass, paper, and other products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endParaRPr lang="en-US" altLang="en-US" sz="2400" dirty="0"/>
          </a:p>
        </p:txBody>
      </p:sp>
      <p:pic>
        <p:nvPicPr>
          <p:cNvPr id="15" name="Picture 14" descr="The French &amp; Indian War Timeline of Important D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676400"/>
            <a:ext cx="4882482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4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7" grpId="0" autoUpdateAnimBg="0"/>
      <p:bldP spid="392218" grpId="0" build="p" bldLvl="2" autoUpdateAnimBg="0"/>
    </p:bld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1492</Words>
  <Application>Microsoft Office PowerPoint</Application>
  <PresentationFormat>Custom</PresentationFormat>
  <Paragraphs>142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Times New Roman</vt:lpstr>
      <vt:lpstr>Red Radial 16x9</vt:lpstr>
      <vt:lpstr>Foundations of Government</vt:lpstr>
      <vt:lpstr>Lesson 1:  Government in Colonial Government</vt:lpstr>
      <vt:lpstr>Basic Concepts of Government</vt:lpstr>
      <vt:lpstr>Important English Documents</vt:lpstr>
      <vt:lpstr>Our Political Heritage</vt:lpstr>
      <vt:lpstr>The Thirteen Colonies</vt:lpstr>
      <vt:lpstr>Written Constitutions </vt:lpstr>
      <vt:lpstr>Lesson 2:  Uniting for Independence</vt:lpstr>
      <vt:lpstr>British Colonial Policies</vt:lpstr>
      <vt:lpstr>Taxing the colonies</vt:lpstr>
      <vt:lpstr>Taking Action</vt:lpstr>
      <vt:lpstr>The Continental Congresses</vt:lpstr>
      <vt:lpstr>Declaration of Independence</vt:lpstr>
      <vt:lpstr>Lesson 3:  The Articles of Confederation</vt:lpstr>
      <vt:lpstr>The Articles of Confederation</vt:lpstr>
      <vt:lpstr>Government Under the Articles of Confederation</vt:lpstr>
      <vt:lpstr>Problems with the Confederation</vt:lpstr>
      <vt:lpstr>Problems with the Confederation</vt:lpstr>
      <vt:lpstr>Problems with the Confederation</vt:lpstr>
      <vt:lpstr>Lesson 4:  Creating the Constitution </vt:lpstr>
      <vt:lpstr>The Constitutional Convention</vt:lpstr>
      <vt:lpstr>Different Constitutional Plans</vt:lpstr>
      <vt:lpstr>Constitutional Compromises</vt:lpstr>
      <vt:lpstr>The Federalists and Anti-Federalists</vt:lpstr>
      <vt:lpstr>The Constitution is Ratified</vt:lpstr>
      <vt:lpstr>Ratifying the Constitution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2016-08-09T18:01:15Z</dcterms:created>
  <dcterms:modified xsi:type="dcterms:W3CDTF">2016-08-12T21:42:47Z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