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34"/>
  </p:notesMasterIdLst>
  <p:handoutMasterIdLst>
    <p:handoutMasterId r:id="rId35"/>
  </p:handoutMasterIdLst>
  <p:sldIdLst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599" autoAdjust="0"/>
  </p:normalViewPr>
  <p:slideViewPr>
    <p:cSldViewPr>
      <p:cViewPr varScale="1">
        <p:scale>
          <a:sx n="44" d="100"/>
          <a:sy n="44" d="100"/>
        </p:scale>
        <p:origin x="-112" y="-44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11/30/16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11/30/16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11/30/16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11/30/16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11/30/16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11/30/16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11/30/16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11/30/16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11/30/16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11/30/16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11/30/16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11/30/16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11/30/16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8" name="Rounded Rectangle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11/30/16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6957" y="1905000"/>
            <a:ext cx="10280221" cy="1625599"/>
          </a:xfrm>
        </p:spPr>
        <p:txBody>
          <a:bodyPr/>
          <a:lstStyle/>
          <a:p>
            <a:r>
              <a:rPr lang="en-US" dirty="0"/>
              <a:t>Unit 5: Participating in Government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19:  Public Opinion and Interest Groups</a:t>
            </a:r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381000"/>
            <a:ext cx="9751060" cy="609600"/>
          </a:xfrm>
        </p:spPr>
        <p:txBody>
          <a:bodyPr/>
          <a:lstStyle/>
          <a:p>
            <a:r>
              <a:rPr lang="en-US" dirty="0"/>
              <a:t>Political Culture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1219200"/>
            <a:ext cx="6866515" cy="49530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2"/>
                </a:solidFill>
              </a:rPr>
              <a:t>Political socialization is also where a person learns the </a:t>
            </a:r>
            <a:r>
              <a:rPr lang="en-US" b="1" dirty="0">
                <a:solidFill>
                  <a:schemeClr val="tx2"/>
                </a:solidFill>
              </a:rPr>
              <a:t>political</a:t>
            </a:r>
            <a:r>
              <a:rPr lang="en-US" dirty="0">
                <a:solidFill>
                  <a:schemeClr val="tx2"/>
                </a:solidFill>
              </a:rPr>
              <a:t> culture of your nature.</a:t>
            </a:r>
          </a:p>
          <a:p>
            <a:r>
              <a:rPr lang="en-US" dirty="0">
                <a:solidFill>
                  <a:schemeClr val="tx2"/>
                </a:solidFill>
              </a:rPr>
              <a:t>Political culture is a set of </a:t>
            </a:r>
            <a:r>
              <a:rPr lang="en-US" b="1" dirty="0">
                <a:solidFill>
                  <a:schemeClr val="tx2"/>
                </a:solidFill>
              </a:rPr>
              <a:t>basic</a:t>
            </a:r>
            <a:r>
              <a:rPr lang="en-US" dirty="0">
                <a:solidFill>
                  <a:schemeClr val="tx2"/>
                </a:solidFill>
              </a:rPr>
              <a:t> values and beliefs about a nation and its government that most citizens </a:t>
            </a:r>
            <a:r>
              <a:rPr lang="en-US" b="1" dirty="0">
                <a:solidFill>
                  <a:schemeClr val="tx2"/>
                </a:solidFill>
              </a:rPr>
              <a:t>share</a:t>
            </a:r>
            <a:r>
              <a:rPr lang="en-US" dirty="0">
                <a:solidFill>
                  <a:schemeClr val="tx2"/>
                </a:solidFill>
              </a:rPr>
              <a:t>.</a:t>
            </a:r>
          </a:p>
          <a:p>
            <a:r>
              <a:rPr lang="en-US" dirty="0">
                <a:solidFill>
                  <a:schemeClr val="tx2"/>
                </a:solidFill>
              </a:rPr>
              <a:t>Political culture in </a:t>
            </a:r>
            <a:r>
              <a:rPr lang="en-US" b="1" dirty="0">
                <a:solidFill>
                  <a:schemeClr val="tx2"/>
                </a:solidFill>
              </a:rPr>
              <a:t>liberty</a:t>
            </a:r>
            <a:r>
              <a:rPr lang="en-US" dirty="0">
                <a:solidFill>
                  <a:schemeClr val="tx2"/>
                </a:solidFill>
              </a:rPr>
              <a:t> and </a:t>
            </a:r>
            <a:r>
              <a:rPr lang="en-US" b="1" dirty="0">
                <a:solidFill>
                  <a:schemeClr val="tx2"/>
                </a:solidFill>
              </a:rPr>
              <a:t>freedom</a:t>
            </a:r>
            <a:r>
              <a:rPr lang="en-US" dirty="0">
                <a:solidFill>
                  <a:schemeClr val="tx2"/>
                </a:solidFill>
              </a:rPr>
              <a:t> can be seen in many patriotic songs</a:t>
            </a:r>
          </a:p>
          <a:p>
            <a:r>
              <a:rPr lang="en-US" dirty="0">
                <a:solidFill>
                  <a:schemeClr val="tx2"/>
                </a:solidFill>
              </a:rPr>
              <a:t>The </a:t>
            </a:r>
            <a:r>
              <a:rPr lang="en-US" b="1" dirty="0">
                <a:solidFill>
                  <a:schemeClr val="tx2"/>
                </a:solidFill>
              </a:rPr>
              <a:t>American</a:t>
            </a:r>
            <a:r>
              <a:rPr lang="en-US" dirty="0">
                <a:solidFill>
                  <a:schemeClr val="tx2"/>
                </a:solidFill>
              </a:rPr>
              <a:t> political culture includes the Constitution, and Bill of Rights, and commitment to the idea of political equality </a:t>
            </a:r>
          </a:p>
          <a:p>
            <a:r>
              <a:rPr lang="en-US" dirty="0">
                <a:solidFill>
                  <a:schemeClr val="tx2"/>
                </a:solidFill>
              </a:rPr>
              <a:t>Political culture sets the </a:t>
            </a:r>
            <a:r>
              <a:rPr lang="en-US" b="1" dirty="0">
                <a:solidFill>
                  <a:schemeClr val="tx2"/>
                </a:solidFill>
              </a:rPr>
              <a:t>boundaries</a:t>
            </a:r>
            <a:r>
              <a:rPr lang="en-US" dirty="0">
                <a:solidFill>
                  <a:schemeClr val="tx2"/>
                </a:solidFill>
              </a:rPr>
              <a:t> within which citizens develop and express their opinions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8412" y="381000"/>
            <a:ext cx="4248150" cy="2686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3412" y="3148283"/>
            <a:ext cx="2306926" cy="352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776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381000"/>
            <a:ext cx="9751060" cy="609600"/>
          </a:xfrm>
        </p:spPr>
        <p:txBody>
          <a:bodyPr/>
          <a:lstStyle/>
          <a:p>
            <a:r>
              <a:rPr lang="en-US" dirty="0"/>
              <a:t>Political Culture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2514600"/>
            <a:ext cx="6866515" cy="2133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A nation’s </a:t>
            </a:r>
            <a:r>
              <a:rPr lang="en-US" b="1" dirty="0">
                <a:solidFill>
                  <a:schemeClr val="tx2"/>
                </a:solidFill>
              </a:rPr>
              <a:t>political</a:t>
            </a:r>
            <a:r>
              <a:rPr lang="en-US" dirty="0">
                <a:solidFill>
                  <a:schemeClr val="tx2"/>
                </a:solidFill>
              </a:rPr>
              <a:t> culture also influences how its citizens </a:t>
            </a:r>
            <a:r>
              <a:rPr lang="en-US" b="1" dirty="0">
                <a:solidFill>
                  <a:schemeClr val="tx2"/>
                </a:solidFill>
              </a:rPr>
              <a:t>interpret</a:t>
            </a:r>
            <a:r>
              <a:rPr lang="en-US" dirty="0">
                <a:solidFill>
                  <a:schemeClr val="tx2"/>
                </a:solidFill>
              </a:rPr>
              <a:t> what they see and hear every day</a:t>
            </a:r>
          </a:p>
          <a:p>
            <a:r>
              <a:rPr lang="en-US" dirty="0">
                <a:solidFill>
                  <a:schemeClr val="tx2"/>
                </a:solidFill>
              </a:rPr>
              <a:t>Political culture affects how Americans see the </a:t>
            </a:r>
            <a:r>
              <a:rPr lang="en-US" b="1" dirty="0">
                <a:solidFill>
                  <a:schemeClr val="tx2"/>
                </a:solidFill>
              </a:rPr>
              <a:t>world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8412" y="381000"/>
            <a:ext cx="4248150" cy="2686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3412" y="3148283"/>
            <a:ext cx="2306926" cy="352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323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381000"/>
            <a:ext cx="9751060" cy="609600"/>
          </a:xfrm>
        </p:spPr>
        <p:txBody>
          <a:bodyPr/>
          <a:lstStyle/>
          <a:p>
            <a:r>
              <a:rPr lang="en-US" dirty="0"/>
              <a:t>Political Efficacy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1905000"/>
            <a:ext cx="11506200" cy="3276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Political efficacy refers to a person’s belief that he or she can have an </a:t>
            </a:r>
            <a:r>
              <a:rPr lang="en-US" b="1" dirty="0">
                <a:solidFill>
                  <a:schemeClr val="tx2"/>
                </a:solidFill>
              </a:rPr>
              <a:t>impact</a:t>
            </a:r>
            <a:r>
              <a:rPr lang="en-US" dirty="0">
                <a:solidFill>
                  <a:schemeClr val="tx2"/>
                </a:solidFill>
              </a:rPr>
              <a:t> on government and </a:t>
            </a:r>
            <a:r>
              <a:rPr lang="en-US" b="1" dirty="0">
                <a:solidFill>
                  <a:schemeClr val="tx2"/>
                </a:solidFill>
              </a:rPr>
              <a:t>policy</a:t>
            </a:r>
          </a:p>
          <a:p>
            <a:r>
              <a:rPr lang="en-US" dirty="0">
                <a:solidFill>
                  <a:schemeClr val="tx2"/>
                </a:solidFill>
              </a:rPr>
              <a:t>Some people join </a:t>
            </a:r>
            <a:r>
              <a:rPr lang="en-US" b="1" dirty="0">
                <a:solidFill>
                  <a:schemeClr val="tx2"/>
                </a:solidFill>
              </a:rPr>
              <a:t>interest</a:t>
            </a:r>
            <a:r>
              <a:rPr lang="en-US" dirty="0">
                <a:solidFill>
                  <a:schemeClr val="tx2"/>
                </a:solidFill>
              </a:rPr>
              <a:t> groups because they believe being party of group will increase their political impact </a:t>
            </a:r>
          </a:p>
          <a:p>
            <a:r>
              <a:rPr lang="en-US" dirty="0">
                <a:solidFill>
                  <a:schemeClr val="tx2"/>
                </a:solidFill>
              </a:rPr>
              <a:t>This is an important part of a </a:t>
            </a:r>
            <a:r>
              <a:rPr lang="en-US" b="1" dirty="0">
                <a:solidFill>
                  <a:schemeClr val="tx2"/>
                </a:solidFill>
              </a:rPr>
              <a:t>democracy</a:t>
            </a:r>
          </a:p>
          <a:p>
            <a:r>
              <a:rPr lang="en-US" b="1" dirty="0">
                <a:solidFill>
                  <a:schemeClr val="tx2"/>
                </a:solidFill>
              </a:rPr>
              <a:t>Democracies</a:t>
            </a:r>
            <a:r>
              <a:rPr lang="en-US" dirty="0">
                <a:solidFill>
                  <a:schemeClr val="tx2"/>
                </a:solidFill>
              </a:rPr>
              <a:t> would be unable to carry out the concept of government “of the people, by the people, and for the people” if their citizens did not participate. </a:t>
            </a:r>
          </a:p>
        </p:txBody>
      </p:sp>
    </p:spTree>
    <p:extLst>
      <p:ext uri="{BB962C8B-B14F-4D97-AF65-F5344CB8AC3E}">
        <p14:creationId xmlns:p14="http://schemas.microsoft.com/office/powerpoint/2010/main" val="37862047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381000"/>
            <a:ext cx="9751060" cy="609600"/>
          </a:xfrm>
        </p:spPr>
        <p:txBody>
          <a:bodyPr/>
          <a:lstStyle/>
          <a:p>
            <a:r>
              <a:rPr lang="en-US" dirty="0"/>
              <a:t>The Nature of Public Opinion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2" y="1905000"/>
            <a:ext cx="6866515" cy="4343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Public opinion is a major reason that affects an American’s opinion</a:t>
            </a:r>
          </a:p>
          <a:p>
            <a:r>
              <a:rPr lang="en-US" b="1" dirty="0">
                <a:solidFill>
                  <a:schemeClr val="tx2"/>
                </a:solidFill>
              </a:rPr>
              <a:t>Public </a:t>
            </a:r>
            <a:r>
              <a:rPr lang="en-US" dirty="0">
                <a:solidFill>
                  <a:schemeClr val="tx2"/>
                </a:solidFill>
              </a:rPr>
              <a:t>Opinion refers to the ideas and attitudes that a significant number of Americans hold about government and political issues </a:t>
            </a:r>
          </a:p>
          <a:p>
            <a:r>
              <a:rPr lang="en-US" b="1" dirty="0">
                <a:solidFill>
                  <a:schemeClr val="tx2"/>
                </a:solidFill>
              </a:rPr>
              <a:t>Three </a:t>
            </a:r>
            <a:r>
              <a:rPr lang="en-US" dirty="0">
                <a:solidFill>
                  <a:schemeClr val="tx2"/>
                </a:solidFill>
              </a:rPr>
              <a:t>factors describe the nature of public opinion</a:t>
            </a:r>
          </a:p>
          <a:p>
            <a:pPr marL="758952" lvl="1" indent="-45720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Diversity</a:t>
            </a:r>
            <a:endParaRPr lang="en-US" b="1" dirty="0">
              <a:solidFill>
                <a:schemeClr val="tx2"/>
              </a:solidFill>
            </a:endParaRPr>
          </a:p>
          <a:p>
            <a:pPr marL="758952" lvl="1" indent="-45720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Communication</a:t>
            </a:r>
          </a:p>
          <a:p>
            <a:pPr marL="758952" lvl="1" indent="-45720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Significant Numbers</a:t>
            </a:r>
          </a:p>
        </p:txBody>
      </p:sp>
      <p:pic>
        <p:nvPicPr>
          <p:cNvPr id="4" name="Picture 3" descr="What’s Wrong With The Court of Public Opinion Judging Janet Napole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412" y="1295400"/>
            <a:ext cx="3191957" cy="360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25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914400"/>
            <a:ext cx="9751060" cy="609600"/>
          </a:xfrm>
        </p:spPr>
        <p:txBody>
          <a:bodyPr/>
          <a:lstStyle/>
          <a:p>
            <a:pPr algn="ctr"/>
            <a:r>
              <a:rPr lang="en-US" dirty="0"/>
              <a:t>Lesson 2:  Measuring Public Opinion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212" y="1676400"/>
            <a:ext cx="6553200" cy="466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909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381000"/>
            <a:ext cx="9751060" cy="609600"/>
          </a:xfrm>
        </p:spPr>
        <p:txBody>
          <a:bodyPr/>
          <a:lstStyle/>
          <a:p>
            <a:r>
              <a:rPr lang="en-US" dirty="0"/>
              <a:t>Nonscientific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2" y="1371600"/>
            <a:ext cx="6866515" cy="4724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American express their </a:t>
            </a:r>
            <a:r>
              <a:rPr lang="en-US" b="1" dirty="0">
                <a:solidFill>
                  <a:schemeClr val="tx2"/>
                </a:solidFill>
              </a:rPr>
              <a:t>opinions</a:t>
            </a:r>
            <a:r>
              <a:rPr lang="en-US" dirty="0">
                <a:solidFill>
                  <a:schemeClr val="tx2"/>
                </a:solidFill>
              </a:rPr>
              <a:t> at the ballot box</a:t>
            </a:r>
          </a:p>
          <a:p>
            <a:r>
              <a:rPr lang="en-US" dirty="0">
                <a:solidFill>
                  <a:schemeClr val="tx2"/>
                </a:solidFill>
              </a:rPr>
              <a:t>Party </a:t>
            </a:r>
            <a:r>
              <a:rPr lang="en-US" b="1" dirty="0">
                <a:solidFill>
                  <a:schemeClr val="tx2"/>
                </a:solidFill>
              </a:rPr>
              <a:t>organizations</a:t>
            </a:r>
            <a:r>
              <a:rPr lang="en-US" dirty="0">
                <a:solidFill>
                  <a:schemeClr val="tx2"/>
                </a:solidFill>
              </a:rPr>
              <a:t> have long been a reliable source of information about public opinion</a:t>
            </a:r>
          </a:p>
          <a:p>
            <a:r>
              <a:rPr lang="en-US" dirty="0">
                <a:solidFill>
                  <a:schemeClr val="tx2"/>
                </a:solidFill>
              </a:rPr>
              <a:t>Mass </a:t>
            </a:r>
            <a:r>
              <a:rPr lang="en-US" b="1" dirty="0">
                <a:solidFill>
                  <a:schemeClr val="tx2"/>
                </a:solidFill>
              </a:rPr>
              <a:t>media</a:t>
            </a:r>
            <a:r>
              <a:rPr lang="en-US" dirty="0">
                <a:solidFill>
                  <a:schemeClr val="tx2"/>
                </a:solidFill>
              </a:rPr>
              <a:t> is another source that shows public attitudes</a:t>
            </a:r>
          </a:p>
          <a:p>
            <a:r>
              <a:rPr lang="en-US" dirty="0">
                <a:solidFill>
                  <a:schemeClr val="tx2"/>
                </a:solidFill>
              </a:rPr>
              <a:t>Many of the sources that show </a:t>
            </a:r>
            <a:r>
              <a:rPr lang="en-US" b="1" dirty="0">
                <a:solidFill>
                  <a:schemeClr val="tx2"/>
                </a:solidFill>
              </a:rPr>
              <a:t>public</a:t>
            </a:r>
            <a:r>
              <a:rPr lang="en-US" dirty="0">
                <a:solidFill>
                  <a:schemeClr val="tx2"/>
                </a:solidFill>
              </a:rPr>
              <a:t> opinion may give a </a:t>
            </a:r>
            <a:r>
              <a:rPr lang="en-US" b="1" dirty="0">
                <a:solidFill>
                  <a:schemeClr val="tx2"/>
                </a:solidFill>
              </a:rPr>
              <a:t>distorted</a:t>
            </a:r>
            <a:r>
              <a:rPr lang="en-US" dirty="0">
                <a:solidFill>
                  <a:schemeClr val="tx2"/>
                </a:solidFill>
              </a:rPr>
              <a:t> view of public opinion</a:t>
            </a:r>
          </a:p>
          <a:p>
            <a:r>
              <a:rPr lang="en-US" dirty="0">
                <a:solidFill>
                  <a:schemeClr val="tx2"/>
                </a:solidFill>
              </a:rPr>
              <a:t>One way that </a:t>
            </a:r>
            <a:r>
              <a:rPr lang="en-US" b="1" dirty="0">
                <a:solidFill>
                  <a:schemeClr val="tx2"/>
                </a:solidFill>
              </a:rPr>
              <a:t>officials</a:t>
            </a:r>
            <a:r>
              <a:rPr lang="en-US" dirty="0">
                <a:solidFill>
                  <a:schemeClr val="tx2"/>
                </a:solidFill>
              </a:rPr>
              <a:t> gauge public opinion is by the number of letters, emails, calls, and faxes they receive on different issues</a:t>
            </a:r>
          </a:p>
        </p:txBody>
      </p:sp>
      <p:pic>
        <p:nvPicPr>
          <p:cNvPr id="5" name="Picture 4" descr="กำเนิดคอมพิวเตอร์ | สาระ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612" y="1600200"/>
            <a:ext cx="4470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2911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381000"/>
            <a:ext cx="9751060" cy="609600"/>
          </a:xfrm>
        </p:spPr>
        <p:txBody>
          <a:bodyPr/>
          <a:lstStyle/>
          <a:p>
            <a:r>
              <a:rPr lang="en-US" dirty="0"/>
              <a:t>Nonscientific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2" y="1371600"/>
            <a:ext cx="6866515" cy="4724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Straw poll is an </a:t>
            </a:r>
            <a:r>
              <a:rPr lang="en-US" b="1" dirty="0">
                <a:solidFill>
                  <a:schemeClr val="tx2"/>
                </a:solidFill>
              </a:rPr>
              <a:t>unscientific</a:t>
            </a:r>
            <a:r>
              <a:rPr lang="en-US" dirty="0">
                <a:solidFill>
                  <a:schemeClr val="tx2"/>
                </a:solidFill>
              </a:rPr>
              <a:t> way to measure public opinion</a:t>
            </a:r>
          </a:p>
          <a:p>
            <a:r>
              <a:rPr lang="en-US" b="1" dirty="0">
                <a:solidFill>
                  <a:schemeClr val="tx2"/>
                </a:solidFill>
              </a:rPr>
              <a:t>Straw</a:t>
            </a:r>
            <a:r>
              <a:rPr lang="en-US" dirty="0">
                <a:solidFill>
                  <a:schemeClr val="tx2"/>
                </a:solidFill>
              </a:rPr>
              <a:t> polls are where newspapers, </a:t>
            </a:r>
            <a:r>
              <a:rPr lang="en-US" dirty="0" err="1">
                <a:solidFill>
                  <a:schemeClr val="tx2"/>
                </a:solidFill>
              </a:rPr>
              <a:t>tv</a:t>
            </a:r>
            <a:r>
              <a:rPr lang="en-US" dirty="0">
                <a:solidFill>
                  <a:schemeClr val="tx2"/>
                </a:solidFill>
              </a:rPr>
              <a:t> shows, radio stations, and websites ask their audiences to vote on different questions and then publish the results</a:t>
            </a:r>
          </a:p>
          <a:p>
            <a:r>
              <a:rPr lang="en-US" dirty="0">
                <a:solidFill>
                  <a:schemeClr val="tx2"/>
                </a:solidFill>
              </a:rPr>
              <a:t>Straw polls are always a </a:t>
            </a:r>
            <a:r>
              <a:rPr lang="en-US" b="1" dirty="0">
                <a:solidFill>
                  <a:schemeClr val="tx2"/>
                </a:solidFill>
              </a:rPr>
              <a:t>biased</a:t>
            </a:r>
            <a:r>
              <a:rPr lang="en-US" dirty="0">
                <a:solidFill>
                  <a:schemeClr val="tx2"/>
                </a:solidFill>
              </a:rPr>
              <a:t> sample of the </a:t>
            </a:r>
            <a:r>
              <a:rPr lang="en-US" b="1" dirty="0">
                <a:solidFill>
                  <a:schemeClr val="tx2"/>
                </a:solidFill>
              </a:rPr>
              <a:t>population</a:t>
            </a:r>
            <a:r>
              <a:rPr lang="en-US" dirty="0">
                <a:solidFill>
                  <a:schemeClr val="tx2"/>
                </a:solidFill>
              </a:rPr>
              <a:t> because the people who take the poll self-select. </a:t>
            </a:r>
          </a:p>
          <a:p>
            <a:r>
              <a:rPr lang="en-US" dirty="0">
                <a:solidFill>
                  <a:schemeClr val="tx2"/>
                </a:solidFill>
              </a:rPr>
              <a:t>A </a:t>
            </a:r>
            <a:r>
              <a:rPr lang="en-US" b="1" dirty="0">
                <a:solidFill>
                  <a:schemeClr val="tx2"/>
                </a:solidFill>
              </a:rPr>
              <a:t>biased</a:t>
            </a:r>
            <a:r>
              <a:rPr lang="en-US" dirty="0">
                <a:solidFill>
                  <a:schemeClr val="tx2"/>
                </a:solidFill>
              </a:rPr>
              <a:t> sample is a group that does not accurately represent the larger population</a:t>
            </a:r>
          </a:p>
        </p:txBody>
      </p:sp>
      <p:pic>
        <p:nvPicPr>
          <p:cNvPr id="6" name="Picture 5" descr="LIMESTONE COUNTY STRAW POLL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212" y="1447800"/>
            <a:ext cx="42291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0353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381000"/>
            <a:ext cx="9751060" cy="609600"/>
          </a:xfrm>
        </p:spPr>
        <p:txBody>
          <a:bodyPr/>
          <a:lstStyle/>
          <a:p>
            <a:r>
              <a:rPr lang="en-US" dirty="0"/>
              <a:t>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2" y="1447800"/>
            <a:ext cx="6866515" cy="4702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A group of people that will be studied in a poll is called the </a:t>
            </a:r>
            <a:r>
              <a:rPr lang="en-US" b="1" dirty="0">
                <a:solidFill>
                  <a:schemeClr val="tx2"/>
                </a:solidFill>
              </a:rPr>
              <a:t>universe</a:t>
            </a:r>
          </a:p>
          <a:p>
            <a:r>
              <a:rPr lang="en-US" b="1" dirty="0">
                <a:solidFill>
                  <a:schemeClr val="tx2"/>
                </a:solidFill>
              </a:rPr>
              <a:t>Representative</a:t>
            </a:r>
            <a:r>
              <a:rPr lang="en-US" dirty="0">
                <a:solidFill>
                  <a:schemeClr val="tx2"/>
                </a:solidFill>
              </a:rPr>
              <a:t> sample is a small group of people who are typical of that universe</a:t>
            </a:r>
          </a:p>
          <a:p>
            <a:r>
              <a:rPr lang="en-US" dirty="0">
                <a:solidFill>
                  <a:schemeClr val="tx2"/>
                </a:solidFill>
              </a:rPr>
              <a:t>Random sampling is a </a:t>
            </a:r>
            <a:r>
              <a:rPr lang="en-US" b="1" dirty="0">
                <a:solidFill>
                  <a:schemeClr val="tx2"/>
                </a:solidFill>
              </a:rPr>
              <a:t>technique</a:t>
            </a:r>
            <a:r>
              <a:rPr lang="en-US" dirty="0">
                <a:solidFill>
                  <a:schemeClr val="tx2"/>
                </a:solidFill>
              </a:rPr>
              <a:t> in which everyone in that </a:t>
            </a:r>
            <a:r>
              <a:rPr lang="en-US" b="1" dirty="0">
                <a:solidFill>
                  <a:schemeClr val="tx2"/>
                </a:solidFill>
              </a:rPr>
              <a:t>universe</a:t>
            </a:r>
            <a:r>
              <a:rPr lang="en-US" dirty="0">
                <a:solidFill>
                  <a:schemeClr val="tx2"/>
                </a:solidFill>
              </a:rPr>
              <a:t> has an equal chance of being selected.</a:t>
            </a:r>
          </a:p>
          <a:p>
            <a:r>
              <a:rPr lang="en-US" b="1" dirty="0">
                <a:solidFill>
                  <a:schemeClr val="tx2"/>
                </a:solidFill>
              </a:rPr>
              <a:t>Sampling</a:t>
            </a:r>
            <a:r>
              <a:rPr lang="en-US" dirty="0">
                <a:solidFill>
                  <a:schemeClr val="tx2"/>
                </a:solidFill>
              </a:rPr>
              <a:t> error is a measurement of how much the sample results might differ from the sample universe </a:t>
            </a:r>
          </a:p>
        </p:txBody>
      </p:sp>
      <p:pic>
        <p:nvPicPr>
          <p:cNvPr id="4" name="Picture 3" descr="Convenience sampling technique may prove to be effective during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12" y="1752600"/>
            <a:ext cx="381000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59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381000"/>
            <a:ext cx="9751060" cy="609600"/>
          </a:xfrm>
        </p:spPr>
        <p:txBody>
          <a:bodyPr/>
          <a:lstStyle/>
          <a:p>
            <a:r>
              <a:rPr lang="en-US" dirty="0"/>
              <a:t>Asking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2" y="2057400"/>
            <a:ext cx="6866515" cy="3505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They way a question is worded can greatly influence people’s </a:t>
            </a:r>
            <a:r>
              <a:rPr lang="en-US" b="1" dirty="0">
                <a:solidFill>
                  <a:schemeClr val="tx2"/>
                </a:solidFill>
              </a:rPr>
              <a:t>responses</a:t>
            </a:r>
            <a:r>
              <a:rPr lang="en-US" dirty="0">
                <a:solidFill>
                  <a:schemeClr val="tx2"/>
                </a:solidFill>
              </a:rPr>
              <a:t> and the poll results</a:t>
            </a:r>
          </a:p>
          <a:p>
            <a:r>
              <a:rPr lang="en-US" dirty="0">
                <a:solidFill>
                  <a:schemeClr val="tx2"/>
                </a:solidFill>
              </a:rPr>
              <a:t>Poll </a:t>
            </a:r>
            <a:r>
              <a:rPr lang="en-US" b="1" dirty="0">
                <a:solidFill>
                  <a:schemeClr val="tx2"/>
                </a:solidFill>
              </a:rPr>
              <a:t>questions</a:t>
            </a:r>
            <a:r>
              <a:rPr lang="en-US" dirty="0">
                <a:solidFill>
                  <a:schemeClr val="tx2"/>
                </a:solidFill>
              </a:rPr>
              <a:t> must be clearly worded so there is no confusion</a:t>
            </a:r>
          </a:p>
          <a:p>
            <a:r>
              <a:rPr lang="en-US" dirty="0">
                <a:solidFill>
                  <a:schemeClr val="tx2"/>
                </a:solidFill>
              </a:rPr>
              <a:t>Questions that include too many </a:t>
            </a:r>
            <a:r>
              <a:rPr lang="en-US" b="1" dirty="0">
                <a:solidFill>
                  <a:schemeClr val="tx2"/>
                </a:solidFill>
              </a:rPr>
              <a:t>parts</a:t>
            </a:r>
            <a:r>
              <a:rPr lang="en-US" dirty="0">
                <a:solidFill>
                  <a:schemeClr val="tx2"/>
                </a:solidFill>
              </a:rPr>
              <a:t> produce results that are hard to interpret.</a:t>
            </a:r>
          </a:p>
          <a:p>
            <a:r>
              <a:rPr lang="en-US" b="1" dirty="0">
                <a:solidFill>
                  <a:schemeClr val="tx2"/>
                </a:solidFill>
              </a:rPr>
              <a:t>Polling</a:t>
            </a:r>
            <a:r>
              <a:rPr lang="en-US" dirty="0">
                <a:solidFill>
                  <a:schemeClr val="tx2"/>
                </a:solidFill>
              </a:rPr>
              <a:t> questions can take multiple forms</a:t>
            </a:r>
          </a:p>
        </p:txBody>
      </p:sp>
      <p:pic>
        <p:nvPicPr>
          <p:cNvPr id="6" name="Picture 5" descr="Aprobarías un test sobre conductas conflictivas? - Coach Maite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168" y="1828800"/>
            <a:ext cx="46482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048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381000"/>
            <a:ext cx="9751060" cy="609600"/>
          </a:xfrm>
        </p:spPr>
        <p:txBody>
          <a:bodyPr/>
          <a:lstStyle/>
          <a:p>
            <a:r>
              <a:rPr lang="en-US" dirty="0"/>
              <a:t>Interpreting Results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946" y="1981200"/>
            <a:ext cx="11582400" cy="3429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Polling is never completely </a:t>
            </a:r>
            <a:r>
              <a:rPr lang="en-US" b="1" dirty="0">
                <a:solidFill>
                  <a:schemeClr val="tx2"/>
                </a:solidFill>
              </a:rPr>
              <a:t>accurate</a:t>
            </a:r>
          </a:p>
          <a:p>
            <a:r>
              <a:rPr lang="en-US" dirty="0">
                <a:solidFill>
                  <a:schemeClr val="tx2"/>
                </a:solidFill>
              </a:rPr>
              <a:t>Pollsters cannot be sure that the people they are </a:t>
            </a:r>
            <a:r>
              <a:rPr lang="en-US" b="1" dirty="0">
                <a:solidFill>
                  <a:schemeClr val="tx2"/>
                </a:solidFill>
              </a:rPr>
              <a:t>interviewing</a:t>
            </a:r>
            <a:r>
              <a:rPr lang="en-US" dirty="0">
                <a:solidFill>
                  <a:schemeClr val="tx2"/>
                </a:solidFill>
              </a:rPr>
              <a:t> are being honest</a:t>
            </a:r>
          </a:p>
          <a:p>
            <a:r>
              <a:rPr lang="en-US" dirty="0">
                <a:solidFill>
                  <a:schemeClr val="tx2"/>
                </a:solidFill>
              </a:rPr>
              <a:t>Polling </a:t>
            </a:r>
            <a:r>
              <a:rPr lang="en-US" b="1" dirty="0">
                <a:solidFill>
                  <a:schemeClr val="tx2"/>
                </a:solidFill>
              </a:rPr>
              <a:t>organizations</a:t>
            </a:r>
            <a:r>
              <a:rPr lang="en-US" dirty="0">
                <a:solidFill>
                  <a:schemeClr val="tx2"/>
                </a:solidFill>
              </a:rPr>
              <a:t> have learned how to conduct polls that are usually reliable within a few percentage points</a:t>
            </a:r>
          </a:p>
          <a:p>
            <a:r>
              <a:rPr lang="en-US" dirty="0">
                <a:solidFill>
                  <a:schemeClr val="tx2"/>
                </a:solidFill>
              </a:rPr>
              <a:t>Pollsters have to know the </a:t>
            </a:r>
            <a:r>
              <a:rPr lang="en-US" b="1" dirty="0">
                <a:solidFill>
                  <a:schemeClr val="tx2"/>
                </a:solidFill>
              </a:rPr>
              <a:t>sampling</a:t>
            </a:r>
            <a:r>
              <a:rPr lang="en-US" dirty="0">
                <a:solidFill>
                  <a:schemeClr val="tx2"/>
                </a:solidFill>
              </a:rPr>
              <a:t> error when interpreting polls</a:t>
            </a:r>
          </a:p>
          <a:p>
            <a:r>
              <a:rPr lang="en-US" dirty="0">
                <a:solidFill>
                  <a:schemeClr val="tx2"/>
                </a:solidFill>
              </a:rPr>
              <a:t>When </a:t>
            </a:r>
            <a:r>
              <a:rPr lang="en-US" b="1" dirty="0">
                <a:solidFill>
                  <a:schemeClr val="tx2"/>
                </a:solidFill>
              </a:rPr>
              <a:t>interpreting</a:t>
            </a:r>
            <a:r>
              <a:rPr lang="en-US" dirty="0">
                <a:solidFill>
                  <a:schemeClr val="tx2"/>
                </a:solidFill>
              </a:rPr>
              <a:t> polls you must also know who paid for the polls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7311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914400"/>
            <a:ext cx="9751060" cy="609600"/>
          </a:xfrm>
        </p:spPr>
        <p:txBody>
          <a:bodyPr/>
          <a:lstStyle/>
          <a:p>
            <a:pPr algn="ctr"/>
            <a:r>
              <a:rPr lang="en-US" dirty="0"/>
              <a:t>Lesson 1:  Shaping Public Opinion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212" y="1676400"/>
            <a:ext cx="6553200" cy="466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003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381000"/>
            <a:ext cx="9751060" cy="609600"/>
          </a:xfrm>
        </p:spPr>
        <p:txBody>
          <a:bodyPr/>
          <a:lstStyle/>
          <a:p>
            <a:r>
              <a:rPr lang="en-US" dirty="0"/>
              <a:t>Uses of Polling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946" y="1981200"/>
            <a:ext cx="11582400" cy="3276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Some polls show that </a:t>
            </a:r>
            <a:r>
              <a:rPr lang="en-US" b="1" dirty="0">
                <a:solidFill>
                  <a:schemeClr val="tx2"/>
                </a:solidFill>
              </a:rPr>
              <a:t>constituents</a:t>
            </a:r>
            <a:r>
              <a:rPr lang="en-US" dirty="0">
                <a:solidFill>
                  <a:schemeClr val="tx2"/>
                </a:solidFill>
              </a:rPr>
              <a:t> hold strong views on one side of an issue, and thus </a:t>
            </a:r>
            <a:r>
              <a:rPr lang="en-US" b="1" dirty="0">
                <a:solidFill>
                  <a:schemeClr val="tx2"/>
                </a:solidFill>
              </a:rPr>
              <a:t>lawmakers</a:t>
            </a:r>
            <a:r>
              <a:rPr lang="en-US" dirty="0">
                <a:solidFill>
                  <a:schemeClr val="tx2"/>
                </a:solidFill>
              </a:rPr>
              <a:t> will introduce a bill on the issue </a:t>
            </a:r>
          </a:p>
          <a:p>
            <a:r>
              <a:rPr lang="en-US" dirty="0">
                <a:solidFill>
                  <a:schemeClr val="tx2"/>
                </a:solidFill>
              </a:rPr>
              <a:t>Public officials must consider </a:t>
            </a:r>
            <a:r>
              <a:rPr lang="en-US" b="1" dirty="0">
                <a:solidFill>
                  <a:schemeClr val="tx2"/>
                </a:solidFill>
              </a:rPr>
              <a:t>public</a:t>
            </a:r>
            <a:r>
              <a:rPr lang="en-US" dirty="0">
                <a:solidFill>
                  <a:schemeClr val="tx2"/>
                </a:solidFill>
              </a:rPr>
              <a:t> opinion when making decisions</a:t>
            </a:r>
          </a:p>
          <a:p>
            <a:r>
              <a:rPr lang="en-US" dirty="0">
                <a:solidFill>
                  <a:schemeClr val="tx2"/>
                </a:solidFill>
              </a:rPr>
              <a:t>They report </a:t>
            </a:r>
            <a:r>
              <a:rPr lang="en-US" b="1" dirty="0">
                <a:solidFill>
                  <a:schemeClr val="tx2"/>
                </a:solidFill>
              </a:rPr>
              <a:t>poll</a:t>
            </a:r>
            <a:r>
              <a:rPr lang="en-US" dirty="0">
                <a:solidFill>
                  <a:schemeClr val="tx2"/>
                </a:solidFill>
              </a:rPr>
              <a:t> results as news, especially during election season</a:t>
            </a:r>
          </a:p>
          <a:p>
            <a:r>
              <a:rPr lang="en-US" dirty="0">
                <a:solidFill>
                  <a:schemeClr val="tx2"/>
                </a:solidFill>
              </a:rPr>
              <a:t>Exit polls involve </a:t>
            </a:r>
            <a:r>
              <a:rPr lang="en-US" b="1" dirty="0">
                <a:solidFill>
                  <a:schemeClr val="tx2"/>
                </a:solidFill>
              </a:rPr>
              <a:t>interviewing</a:t>
            </a:r>
            <a:r>
              <a:rPr lang="en-US" dirty="0">
                <a:solidFill>
                  <a:schemeClr val="tx2"/>
                </a:solidFill>
              </a:rPr>
              <a:t> voters as they leave the </a:t>
            </a:r>
            <a:r>
              <a:rPr lang="en-US" b="1" dirty="0">
                <a:solidFill>
                  <a:schemeClr val="tx2"/>
                </a:solidFill>
              </a:rPr>
              <a:t>polling</a:t>
            </a:r>
            <a:r>
              <a:rPr lang="en-US" dirty="0">
                <a:solidFill>
                  <a:schemeClr val="tx2"/>
                </a:solidFill>
              </a:rPr>
              <a:t> place and asking for whom they voted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5060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914400"/>
            <a:ext cx="9751060" cy="609600"/>
          </a:xfrm>
        </p:spPr>
        <p:txBody>
          <a:bodyPr/>
          <a:lstStyle/>
          <a:p>
            <a:pPr algn="ctr"/>
            <a:r>
              <a:rPr lang="en-US" dirty="0"/>
              <a:t>Lesson 3:  Interest Groups and Their Roles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212" y="1676400"/>
            <a:ext cx="6553200" cy="466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176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381000"/>
            <a:ext cx="9751060" cy="609600"/>
          </a:xfrm>
        </p:spPr>
        <p:txBody>
          <a:bodyPr/>
          <a:lstStyle/>
          <a:p>
            <a:r>
              <a:rPr lang="en-US" dirty="0"/>
              <a:t>Power of Interest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2" y="1219200"/>
            <a:ext cx="6866515" cy="5181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Interest </a:t>
            </a:r>
            <a:r>
              <a:rPr lang="en-US" b="1" dirty="0">
                <a:solidFill>
                  <a:schemeClr val="tx2"/>
                </a:solidFill>
              </a:rPr>
              <a:t>group</a:t>
            </a:r>
            <a:r>
              <a:rPr lang="en-US" dirty="0">
                <a:solidFill>
                  <a:schemeClr val="tx2"/>
                </a:solidFill>
              </a:rPr>
              <a:t> is a group of people who share common goals and </a:t>
            </a:r>
            <a:r>
              <a:rPr lang="en-US" b="1" dirty="0">
                <a:solidFill>
                  <a:schemeClr val="tx2"/>
                </a:solidFill>
              </a:rPr>
              <a:t>organize</a:t>
            </a:r>
            <a:r>
              <a:rPr lang="en-US" dirty="0">
                <a:solidFill>
                  <a:schemeClr val="tx2"/>
                </a:solidFill>
              </a:rPr>
              <a:t> to influence government</a:t>
            </a:r>
          </a:p>
          <a:p>
            <a:r>
              <a:rPr lang="en-US" dirty="0">
                <a:solidFill>
                  <a:schemeClr val="tx2"/>
                </a:solidFill>
              </a:rPr>
              <a:t>Interest groups are an important </a:t>
            </a:r>
            <a:r>
              <a:rPr lang="en-US" b="1" dirty="0">
                <a:solidFill>
                  <a:schemeClr val="tx2"/>
                </a:solidFill>
              </a:rPr>
              <a:t>component</a:t>
            </a:r>
            <a:r>
              <a:rPr lang="en-US" dirty="0">
                <a:solidFill>
                  <a:schemeClr val="tx2"/>
                </a:solidFill>
              </a:rPr>
              <a:t> of American civil society</a:t>
            </a:r>
          </a:p>
          <a:p>
            <a:r>
              <a:rPr lang="en-US" dirty="0">
                <a:solidFill>
                  <a:schemeClr val="tx2"/>
                </a:solidFill>
              </a:rPr>
              <a:t>Civil society is the network of </a:t>
            </a:r>
            <a:r>
              <a:rPr lang="en-US" b="1" dirty="0">
                <a:solidFill>
                  <a:schemeClr val="tx2"/>
                </a:solidFill>
              </a:rPr>
              <a:t>voluntary</a:t>
            </a:r>
            <a:r>
              <a:rPr lang="en-US" dirty="0">
                <a:solidFill>
                  <a:schemeClr val="tx2"/>
                </a:solidFill>
              </a:rPr>
              <a:t> associations that exist outside of government in any </a:t>
            </a:r>
            <a:r>
              <a:rPr lang="en-US" b="1" dirty="0">
                <a:solidFill>
                  <a:schemeClr val="tx2"/>
                </a:solidFill>
              </a:rPr>
              <a:t>free</a:t>
            </a:r>
            <a:r>
              <a:rPr lang="en-US" dirty="0">
                <a:solidFill>
                  <a:schemeClr val="tx2"/>
                </a:solidFill>
              </a:rPr>
              <a:t> society</a:t>
            </a:r>
          </a:p>
          <a:p>
            <a:r>
              <a:rPr lang="en-US" dirty="0">
                <a:solidFill>
                  <a:schemeClr val="tx2"/>
                </a:solidFill>
              </a:rPr>
              <a:t>Many of </a:t>
            </a:r>
            <a:r>
              <a:rPr lang="en-US" b="1" dirty="0">
                <a:solidFill>
                  <a:schemeClr val="tx2"/>
                </a:solidFill>
              </a:rPr>
              <a:t>Americas</a:t>
            </a:r>
            <a:r>
              <a:rPr lang="en-US" dirty="0">
                <a:solidFill>
                  <a:schemeClr val="tx2"/>
                </a:solidFill>
              </a:rPr>
              <a:t> early leaders believed that interest groups could make </a:t>
            </a:r>
            <a:r>
              <a:rPr lang="en-US" b="1" dirty="0">
                <a:solidFill>
                  <a:schemeClr val="tx2"/>
                </a:solidFill>
              </a:rPr>
              <a:t>governing</a:t>
            </a:r>
            <a:r>
              <a:rPr lang="en-US" dirty="0">
                <a:solidFill>
                  <a:schemeClr val="tx2"/>
                </a:solidFill>
              </a:rPr>
              <a:t> difficult</a:t>
            </a:r>
          </a:p>
          <a:p>
            <a:r>
              <a:rPr lang="en-US" dirty="0">
                <a:solidFill>
                  <a:schemeClr val="tx2"/>
                </a:solidFill>
              </a:rPr>
              <a:t>Today Americans have </a:t>
            </a:r>
            <a:r>
              <a:rPr lang="en-US" b="1" dirty="0">
                <a:solidFill>
                  <a:schemeClr val="tx2"/>
                </a:solidFill>
              </a:rPr>
              <a:t>organized</a:t>
            </a:r>
            <a:r>
              <a:rPr lang="en-US" dirty="0">
                <a:solidFill>
                  <a:schemeClr val="tx2"/>
                </a:solidFill>
              </a:rPr>
              <a:t> interest groups to pressure all </a:t>
            </a:r>
            <a:r>
              <a:rPr lang="en-US" b="1" dirty="0">
                <a:solidFill>
                  <a:schemeClr val="tx2"/>
                </a:solidFill>
              </a:rPr>
              <a:t>level</a:t>
            </a:r>
            <a:r>
              <a:rPr lang="en-US" dirty="0">
                <a:solidFill>
                  <a:schemeClr val="tx2"/>
                </a:solidFill>
              </a:rPr>
              <a:t> of government</a:t>
            </a:r>
          </a:p>
        </p:txBody>
      </p:sp>
      <p:pic>
        <p:nvPicPr>
          <p:cNvPr id="4" name="Picture 3" descr="Original file ‎ (SVG file, nominally 626 × 626 pixels, file siz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212" y="1447800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763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381000"/>
            <a:ext cx="9751060" cy="609600"/>
          </a:xfrm>
        </p:spPr>
        <p:txBody>
          <a:bodyPr/>
          <a:lstStyle/>
          <a:p>
            <a:r>
              <a:rPr lang="en-US" dirty="0"/>
              <a:t>The Purpose of Interest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2" y="1219200"/>
            <a:ext cx="11582400" cy="5181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Interest groups help connect the people and the </a:t>
            </a:r>
            <a:r>
              <a:rPr lang="en-US" b="1" dirty="0">
                <a:solidFill>
                  <a:schemeClr val="tx2"/>
                </a:solidFill>
              </a:rPr>
              <a:t>government</a:t>
            </a:r>
          </a:p>
          <a:p>
            <a:r>
              <a:rPr lang="en-US" dirty="0">
                <a:solidFill>
                  <a:schemeClr val="tx2"/>
                </a:solidFill>
              </a:rPr>
              <a:t>People communicate their “</a:t>
            </a:r>
            <a:r>
              <a:rPr lang="en-US" b="1" dirty="0">
                <a:solidFill>
                  <a:schemeClr val="tx2"/>
                </a:solidFill>
              </a:rPr>
              <a:t>wants</a:t>
            </a:r>
            <a:r>
              <a:rPr lang="en-US" dirty="0">
                <a:solidFill>
                  <a:schemeClr val="tx2"/>
                </a:solidFill>
              </a:rPr>
              <a:t>” or policy goals to government </a:t>
            </a:r>
            <a:r>
              <a:rPr lang="en-US" b="1" dirty="0">
                <a:solidFill>
                  <a:schemeClr val="tx2"/>
                </a:solidFill>
              </a:rPr>
              <a:t>leaders</a:t>
            </a:r>
            <a:r>
              <a:rPr lang="en-US" dirty="0">
                <a:solidFill>
                  <a:schemeClr val="tx2"/>
                </a:solidFill>
              </a:rPr>
              <a:t> through interest groups</a:t>
            </a:r>
          </a:p>
          <a:p>
            <a:r>
              <a:rPr lang="en-US" dirty="0">
                <a:solidFill>
                  <a:schemeClr val="tx2"/>
                </a:solidFill>
              </a:rPr>
              <a:t>Interest groups also act as </a:t>
            </a:r>
            <a:r>
              <a:rPr lang="en-US" b="1" dirty="0">
                <a:solidFill>
                  <a:schemeClr val="tx2"/>
                </a:solidFill>
              </a:rPr>
              <a:t>watchdogs</a:t>
            </a:r>
            <a:r>
              <a:rPr lang="en-US" dirty="0">
                <a:solidFill>
                  <a:schemeClr val="tx2"/>
                </a:solidFill>
              </a:rPr>
              <a:t> and protest government policies that harm their members</a:t>
            </a:r>
          </a:p>
          <a:p>
            <a:r>
              <a:rPr lang="en-US" dirty="0">
                <a:solidFill>
                  <a:schemeClr val="tx2"/>
                </a:solidFill>
              </a:rPr>
              <a:t>Most interest groups do not exist only to </a:t>
            </a:r>
            <a:r>
              <a:rPr lang="en-US" b="1" dirty="0">
                <a:solidFill>
                  <a:schemeClr val="tx2"/>
                </a:solidFill>
              </a:rPr>
              <a:t>influence</a:t>
            </a:r>
            <a:r>
              <a:rPr lang="en-US" dirty="0">
                <a:solidFill>
                  <a:schemeClr val="tx2"/>
                </a:solidFill>
              </a:rPr>
              <a:t> public policy, they also influence business </a:t>
            </a:r>
            <a:r>
              <a:rPr lang="en-US" b="1" dirty="0">
                <a:solidFill>
                  <a:schemeClr val="tx2"/>
                </a:solidFill>
              </a:rPr>
              <a:t>practices</a:t>
            </a:r>
            <a:r>
              <a:rPr lang="en-US" dirty="0">
                <a:solidFill>
                  <a:schemeClr val="tx2"/>
                </a:solidFill>
              </a:rPr>
              <a:t> and supporting research</a:t>
            </a:r>
          </a:p>
          <a:p>
            <a:r>
              <a:rPr lang="en-US" dirty="0">
                <a:solidFill>
                  <a:schemeClr val="tx2"/>
                </a:solidFill>
              </a:rPr>
              <a:t>Interest groups </a:t>
            </a:r>
            <a:r>
              <a:rPr lang="en-US" b="1" dirty="0">
                <a:solidFill>
                  <a:schemeClr val="tx2"/>
                </a:solidFill>
              </a:rPr>
              <a:t>educate</a:t>
            </a:r>
            <a:r>
              <a:rPr lang="en-US" dirty="0">
                <a:solidFill>
                  <a:schemeClr val="tx2"/>
                </a:solidFill>
              </a:rPr>
              <a:t> their members and the public, and meet the </a:t>
            </a:r>
            <a:r>
              <a:rPr lang="en-US" b="1" dirty="0">
                <a:solidFill>
                  <a:schemeClr val="tx2"/>
                </a:solidFill>
              </a:rPr>
              <a:t>needs</a:t>
            </a:r>
            <a:r>
              <a:rPr lang="en-US" dirty="0">
                <a:solidFill>
                  <a:schemeClr val="tx2"/>
                </a:solidFill>
              </a:rPr>
              <a:t> of their people</a:t>
            </a:r>
          </a:p>
        </p:txBody>
      </p:sp>
    </p:spTree>
    <p:extLst>
      <p:ext uri="{BB962C8B-B14F-4D97-AF65-F5344CB8AC3E}">
        <p14:creationId xmlns:p14="http://schemas.microsoft.com/office/powerpoint/2010/main" val="41556598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381000"/>
            <a:ext cx="9751060" cy="609600"/>
          </a:xfrm>
        </p:spPr>
        <p:txBody>
          <a:bodyPr/>
          <a:lstStyle/>
          <a:p>
            <a:r>
              <a:rPr lang="en-US" dirty="0"/>
              <a:t>Political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2" y="1752600"/>
            <a:ext cx="11582400" cy="4191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Interest groups follow the </a:t>
            </a:r>
            <a:r>
              <a:rPr lang="en-US" b="1" dirty="0">
                <a:solidFill>
                  <a:schemeClr val="tx2"/>
                </a:solidFill>
              </a:rPr>
              <a:t>old</a:t>
            </a:r>
            <a:r>
              <a:rPr lang="en-US" dirty="0">
                <a:solidFill>
                  <a:schemeClr val="tx2"/>
                </a:solidFill>
              </a:rPr>
              <a:t> principle “There is strength in numbers.”</a:t>
            </a:r>
          </a:p>
          <a:p>
            <a:r>
              <a:rPr lang="en-US" dirty="0">
                <a:solidFill>
                  <a:schemeClr val="tx2"/>
                </a:solidFill>
              </a:rPr>
              <a:t>Interest groups are </a:t>
            </a:r>
            <a:r>
              <a:rPr lang="en-US" b="1" dirty="0">
                <a:solidFill>
                  <a:schemeClr val="tx2"/>
                </a:solidFill>
              </a:rPr>
              <a:t>large</a:t>
            </a:r>
            <a:r>
              <a:rPr lang="en-US" dirty="0">
                <a:solidFill>
                  <a:schemeClr val="tx2"/>
                </a:solidFill>
              </a:rPr>
              <a:t> and because of that interest groups have a stronger bargaining position with leaders in </a:t>
            </a:r>
            <a:r>
              <a:rPr lang="en-US" b="1" dirty="0">
                <a:solidFill>
                  <a:schemeClr val="tx2"/>
                </a:solidFill>
              </a:rPr>
              <a:t>government</a:t>
            </a:r>
            <a:r>
              <a:rPr lang="en-US" dirty="0">
                <a:solidFill>
                  <a:schemeClr val="tx2"/>
                </a:solidFill>
              </a:rPr>
              <a:t> than an individual would</a:t>
            </a:r>
          </a:p>
          <a:p>
            <a:r>
              <a:rPr lang="en-US" dirty="0">
                <a:solidFill>
                  <a:schemeClr val="tx2"/>
                </a:solidFill>
              </a:rPr>
              <a:t>The number of members needed to </a:t>
            </a:r>
            <a:r>
              <a:rPr lang="en-US" b="1" dirty="0">
                <a:solidFill>
                  <a:schemeClr val="tx2"/>
                </a:solidFill>
              </a:rPr>
              <a:t>influence</a:t>
            </a:r>
            <a:r>
              <a:rPr lang="en-US" dirty="0">
                <a:solidFill>
                  <a:schemeClr val="tx2"/>
                </a:solidFill>
              </a:rPr>
              <a:t> government leaders changes with the size of the </a:t>
            </a:r>
            <a:r>
              <a:rPr lang="en-US" b="1" dirty="0">
                <a:solidFill>
                  <a:schemeClr val="tx2"/>
                </a:solidFill>
              </a:rPr>
              <a:t>community</a:t>
            </a:r>
            <a:r>
              <a:rPr lang="en-US" dirty="0">
                <a:solidFill>
                  <a:schemeClr val="tx2"/>
                </a:solidFill>
              </a:rPr>
              <a:t> involved</a:t>
            </a:r>
          </a:p>
          <a:p>
            <a:r>
              <a:rPr lang="en-US" dirty="0">
                <a:solidFill>
                  <a:schemeClr val="tx2"/>
                </a:solidFill>
              </a:rPr>
              <a:t>An interest group draws from the </a:t>
            </a:r>
            <a:r>
              <a:rPr lang="en-US" b="1" dirty="0">
                <a:solidFill>
                  <a:schemeClr val="tx2"/>
                </a:solidFill>
              </a:rPr>
              <a:t>financial</a:t>
            </a:r>
            <a:r>
              <a:rPr lang="en-US" dirty="0">
                <a:solidFill>
                  <a:schemeClr val="tx2"/>
                </a:solidFill>
              </a:rPr>
              <a:t> resources and expert knowledge of its many members on the state and national levels</a:t>
            </a:r>
          </a:p>
          <a:p>
            <a:r>
              <a:rPr lang="en-US" dirty="0">
                <a:solidFill>
                  <a:schemeClr val="tx2"/>
                </a:solidFill>
              </a:rPr>
              <a:t>An interest group that is </a:t>
            </a:r>
            <a:r>
              <a:rPr lang="en-US" b="1" dirty="0">
                <a:solidFill>
                  <a:schemeClr val="tx2"/>
                </a:solidFill>
              </a:rPr>
              <a:t>organized</a:t>
            </a:r>
            <a:r>
              <a:rPr lang="en-US" dirty="0">
                <a:solidFill>
                  <a:schemeClr val="tx2"/>
                </a:solidFill>
              </a:rPr>
              <a:t> and has enough resources can have influence far beyond the power of its </a:t>
            </a:r>
            <a:r>
              <a:rPr lang="en-US" b="1" dirty="0">
                <a:solidFill>
                  <a:schemeClr val="tx2"/>
                </a:solidFill>
              </a:rPr>
              <a:t>individual</a:t>
            </a:r>
            <a:r>
              <a:rPr lang="en-US" dirty="0">
                <a:solidFill>
                  <a:schemeClr val="tx2"/>
                </a:solidFill>
              </a:rPr>
              <a:t> members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4002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381000"/>
            <a:ext cx="9751060" cy="609600"/>
          </a:xfrm>
        </p:spPr>
        <p:txBody>
          <a:bodyPr/>
          <a:lstStyle/>
          <a:p>
            <a:r>
              <a:rPr lang="en-US" dirty="0"/>
              <a:t>Leadership and Membership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2" y="1447800"/>
            <a:ext cx="6019800" cy="4495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Interest group </a:t>
            </a:r>
            <a:r>
              <a:rPr lang="en-US" b="1" dirty="0">
                <a:solidFill>
                  <a:schemeClr val="tx2"/>
                </a:solidFill>
              </a:rPr>
              <a:t>leaders</a:t>
            </a:r>
            <a:r>
              <a:rPr lang="en-US" dirty="0">
                <a:solidFill>
                  <a:schemeClr val="tx2"/>
                </a:solidFill>
              </a:rPr>
              <a:t> strengthen the political power of the </a:t>
            </a:r>
            <a:r>
              <a:rPr lang="en-US" b="1" dirty="0">
                <a:solidFill>
                  <a:schemeClr val="tx2"/>
                </a:solidFill>
              </a:rPr>
              <a:t>group</a:t>
            </a:r>
            <a:r>
              <a:rPr lang="en-US" dirty="0">
                <a:solidFill>
                  <a:schemeClr val="tx2"/>
                </a:solidFill>
              </a:rPr>
              <a:t> by uniting its members</a:t>
            </a:r>
          </a:p>
          <a:p>
            <a:r>
              <a:rPr lang="en-US" dirty="0">
                <a:solidFill>
                  <a:schemeClr val="tx2"/>
                </a:solidFill>
              </a:rPr>
              <a:t>People join </a:t>
            </a:r>
            <a:r>
              <a:rPr lang="en-US" b="1" dirty="0">
                <a:solidFill>
                  <a:schemeClr val="tx2"/>
                </a:solidFill>
              </a:rPr>
              <a:t>interest</a:t>
            </a:r>
            <a:r>
              <a:rPr lang="en-US" dirty="0">
                <a:solidFill>
                  <a:schemeClr val="tx2"/>
                </a:solidFill>
              </a:rPr>
              <a:t> groups to protect or promote their </a:t>
            </a:r>
            <a:r>
              <a:rPr lang="en-US" b="1" dirty="0">
                <a:solidFill>
                  <a:schemeClr val="tx2"/>
                </a:solidFill>
              </a:rPr>
              <a:t>economic</a:t>
            </a:r>
            <a:r>
              <a:rPr lang="en-US" dirty="0">
                <a:solidFill>
                  <a:schemeClr val="tx2"/>
                </a:solidFill>
              </a:rPr>
              <a:t> self-interest</a:t>
            </a:r>
          </a:p>
          <a:p>
            <a:r>
              <a:rPr lang="en-US" dirty="0">
                <a:solidFill>
                  <a:schemeClr val="tx2"/>
                </a:solidFill>
              </a:rPr>
              <a:t>People join to put their </a:t>
            </a:r>
            <a:r>
              <a:rPr lang="en-US" b="1" dirty="0">
                <a:solidFill>
                  <a:schemeClr val="tx2"/>
                </a:solidFill>
              </a:rPr>
              <a:t>beliefs</a:t>
            </a:r>
            <a:r>
              <a:rPr lang="en-US" dirty="0">
                <a:solidFill>
                  <a:schemeClr val="tx2"/>
                </a:solidFill>
              </a:rPr>
              <a:t> into policy or into </a:t>
            </a:r>
            <a:r>
              <a:rPr lang="en-US" b="1" dirty="0">
                <a:solidFill>
                  <a:schemeClr val="tx2"/>
                </a:solidFill>
              </a:rPr>
              <a:t>direct</a:t>
            </a:r>
            <a:r>
              <a:rPr lang="en-US" dirty="0">
                <a:solidFill>
                  <a:schemeClr val="tx2"/>
                </a:solidFill>
              </a:rPr>
              <a:t> action to help others </a:t>
            </a:r>
          </a:p>
          <a:p>
            <a:r>
              <a:rPr lang="en-US" dirty="0">
                <a:solidFill>
                  <a:schemeClr val="tx2"/>
                </a:solidFill>
              </a:rPr>
              <a:t>People join </a:t>
            </a:r>
            <a:r>
              <a:rPr lang="en-US" b="1" dirty="0">
                <a:solidFill>
                  <a:schemeClr val="tx2"/>
                </a:solidFill>
              </a:rPr>
              <a:t>interest</a:t>
            </a:r>
            <a:r>
              <a:rPr lang="en-US" dirty="0">
                <a:solidFill>
                  <a:schemeClr val="tx2"/>
                </a:solidFill>
              </a:rPr>
              <a:t> groups for social reasons, because </a:t>
            </a:r>
            <a:r>
              <a:rPr lang="en-US" b="1" dirty="0">
                <a:solidFill>
                  <a:schemeClr val="tx2"/>
                </a:solidFill>
              </a:rPr>
              <a:t>socialization</a:t>
            </a:r>
            <a:r>
              <a:rPr lang="en-US" dirty="0">
                <a:solidFill>
                  <a:schemeClr val="tx2"/>
                </a:solidFill>
              </a:rPr>
              <a:t> promotes group </a:t>
            </a:r>
            <a:r>
              <a:rPr lang="en-US" b="1" dirty="0">
                <a:solidFill>
                  <a:schemeClr val="tx2"/>
                </a:solidFill>
              </a:rPr>
              <a:t>unity</a:t>
            </a:r>
            <a:r>
              <a:rPr lang="en-US" dirty="0">
                <a:solidFill>
                  <a:schemeClr val="tx2"/>
                </a:solidFill>
              </a:rPr>
              <a:t> and political goals</a:t>
            </a:r>
          </a:p>
        </p:txBody>
      </p:sp>
      <p:pic>
        <p:nvPicPr>
          <p:cNvPr id="4" name="Picture 3" descr="APUSGOVTReview - political policy, mass media, and interest groups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2" y="1600200"/>
            <a:ext cx="45212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472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381000"/>
            <a:ext cx="9751060" cy="609600"/>
          </a:xfrm>
        </p:spPr>
        <p:txBody>
          <a:bodyPr/>
          <a:lstStyle/>
          <a:p>
            <a:r>
              <a:rPr lang="en-US" dirty="0"/>
              <a:t>Types of Interest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2" y="1219200"/>
            <a:ext cx="11582400" cy="525780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Economic </a:t>
            </a:r>
            <a:r>
              <a:rPr lang="en-US" sz="2000" dirty="0">
                <a:solidFill>
                  <a:schemeClr val="tx2"/>
                </a:solidFill>
              </a:rPr>
              <a:t>Interest Groups-are concerned about taxes, food prices, housing, inflation, and unemployment.</a:t>
            </a:r>
          </a:p>
          <a:p>
            <a:r>
              <a:rPr lang="en-US" sz="2000" b="1" dirty="0">
                <a:solidFill>
                  <a:schemeClr val="tx2"/>
                </a:solidFill>
              </a:rPr>
              <a:t>Public</a:t>
            </a:r>
            <a:r>
              <a:rPr lang="en-US" sz="2000" dirty="0">
                <a:solidFill>
                  <a:schemeClr val="tx2"/>
                </a:solidFill>
              </a:rPr>
              <a:t> Interest Groups-focus their work on influencing policies that they believe affect the general public.</a:t>
            </a:r>
          </a:p>
          <a:p>
            <a:r>
              <a:rPr lang="en-US" sz="2000" b="1" dirty="0">
                <a:solidFill>
                  <a:schemeClr val="tx2"/>
                </a:solidFill>
              </a:rPr>
              <a:t>Civil</a:t>
            </a:r>
            <a:r>
              <a:rPr lang="en-US" sz="2000" dirty="0">
                <a:solidFill>
                  <a:schemeClr val="tx2"/>
                </a:solidFill>
              </a:rPr>
              <a:t> Rights Groups-have been formed to protect the rights of various groups throughout US History</a:t>
            </a:r>
          </a:p>
          <a:p>
            <a:r>
              <a:rPr lang="en-US" sz="2000" b="1" dirty="0">
                <a:solidFill>
                  <a:schemeClr val="tx2"/>
                </a:solidFill>
              </a:rPr>
              <a:t>Single-Issue </a:t>
            </a:r>
            <a:r>
              <a:rPr lang="en-US" sz="2000" dirty="0">
                <a:solidFill>
                  <a:schemeClr val="tx2"/>
                </a:solidFill>
              </a:rPr>
              <a:t>Groups-are the most effective interest group because they focus on one particular issue</a:t>
            </a:r>
          </a:p>
          <a:p>
            <a:r>
              <a:rPr lang="en-US" sz="2000" b="1" dirty="0">
                <a:solidFill>
                  <a:schemeClr val="tx2"/>
                </a:solidFill>
              </a:rPr>
              <a:t>Ideological</a:t>
            </a:r>
            <a:r>
              <a:rPr lang="en-US" sz="2000" dirty="0">
                <a:solidFill>
                  <a:schemeClr val="tx2"/>
                </a:solidFill>
              </a:rPr>
              <a:t> Interest Groups-promote broad policies based on their core political or religious beliefs </a:t>
            </a:r>
          </a:p>
          <a:p>
            <a:r>
              <a:rPr lang="en-US" sz="2000" b="1" dirty="0">
                <a:solidFill>
                  <a:schemeClr val="tx2"/>
                </a:solidFill>
              </a:rPr>
              <a:t>Faith-Based</a:t>
            </a:r>
            <a:r>
              <a:rPr lang="en-US" sz="2000" dirty="0">
                <a:solidFill>
                  <a:schemeClr val="tx2"/>
                </a:solidFill>
              </a:rPr>
              <a:t> Interest Groups-promote specific religious traditions</a:t>
            </a:r>
          </a:p>
          <a:p>
            <a:r>
              <a:rPr lang="en-US" sz="2000" b="1" dirty="0">
                <a:solidFill>
                  <a:schemeClr val="tx2"/>
                </a:solidFill>
              </a:rPr>
              <a:t>Professional</a:t>
            </a:r>
            <a:r>
              <a:rPr lang="en-US" sz="2000" dirty="0">
                <a:solidFill>
                  <a:schemeClr val="tx2"/>
                </a:solidFill>
              </a:rPr>
              <a:t> Interest Groups-they represent specific professions</a:t>
            </a:r>
          </a:p>
          <a:p>
            <a:r>
              <a:rPr lang="en-US" sz="2000" b="1" dirty="0">
                <a:solidFill>
                  <a:schemeClr val="tx2"/>
                </a:solidFill>
              </a:rPr>
              <a:t>Government</a:t>
            </a:r>
            <a:r>
              <a:rPr lang="en-US" sz="2000" dirty="0">
                <a:solidFill>
                  <a:schemeClr val="tx2"/>
                </a:solidFill>
              </a:rPr>
              <a:t> Interest Groups-represents the workers and leaders in American government at all levels</a:t>
            </a:r>
          </a:p>
          <a:p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4491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914400"/>
            <a:ext cx="9751060" cy="609600"/>
          </a:xfrm>
        </p:spPr>
        <p:txBody>
          <a:bodyPr/>
          <a:lstStyle/>
          <a:p>
            <a:pPr algn="ctr"/>
            <a:r>
              <a:rPr lang="en-US" dirty="0"/>
              <a:t>Lesson 4:  Affecting Public Policy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212" y="1676400"/>
            <a:ext cx="6553200" cy="466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2632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381000"/>
            <a:ext cx="9751060" cy="609600"/>
          </a:xfrm>
        </p:spPr>
        <p:txBody>
          <a:bodyPr/>
          <a:lstStyle/>
          <a:p>
            <a:r>
              <a:rPr lang="en-US" dirty="0"/>
              <a:t>Lobbying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2" y="1219200"/>
            <a:ext cx="6866515" cy="5181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Interest </a:t>
            </a:r>
            <a:r>
              <a:rPr lang="en-US" b="1" dirty="0">
                <a:solidFill>
                  <a:schemeClr val="tx2"/>
                </a:solidFill>
              </a:rPr>
              <a:t>groups</a:t>
            </a:r>
            <a:r>
              <a:rPr lang="en-US" dirty="0">
                <a:solidFill>
                  <a:schemeClr val="tx2"/>
                </a:solidFill>
              </a:rPr>
              <a:t> work to influence public policy wherever it is made.</a:t>
            </a:r>
          </a:p>
          <a:p>
            <a:r>
              <a:rPr lang="en-US" b="1" dirty="0">
                <a:solidFill>
                  <a:schemeClr val="tx2"/>
                </a:solidFill>
              </a:rPr>
              <a:t>Lobbying</a:t>
            </a:r>
            <a:r>
              <a:rPr lang="en-US" dirty="0">
                <a:solidFill>
                  <a:schemeClr val="tx2"/>
                </a:solidFill>
              </a:rPr>
              <a:t> is the direct contact that interest groups take to persuade lawmakers</a:t>
            </a:r>
          </a:p>
          <a:p>
            <a:r>
              <a:rPr lang="en-US" b="1" dirty="0">
                <a:solidFill>
                  <a:schemeClr val="tx2"/>
                </a:solidFill>
              </a:rPr>
              <a:t>Lobbyists</a:t>
            </a:r>
            <a:r>
              <a:rPr lang="en-US" dirty="0">
                <a:solidFill>
                  <a:schemeClr val="tx2"/>
                </a:solidFill>
              </a:rPr>
              <a:t> are paid representatives of an interest group </a:t>
            </a:r>
          </a:p>
          <a:p>
            <a:r>
              <a:rPr lang="en-US" b="1" dirty="0">
                <a:solidFill>
                  <a:schemeClr val="tx2"/>
                </a:solidFill>
              </a:rPr>
              <a:t>Grassroots</a:t>
            </a:r>
            <a:r>
              <a:rPr lang="en-US" dirty="0">
                <a:solidFill>
                  <a:schemeClr val="tx2"/>
                </a:solidFill>
              </a:rPr>
              <a:t> lobbying refers to political advocacy efforts carried out by the general public and members of interests groups </a:t>
            </a:r>
          </a:p>
          <a:p>
            <a:r>
              <a:rPr lang="en-US" dirty="0">
                <a:solidFill>
                  <a:schemeClr val="tx2"/>
                </a:solidFill>
              </a:rPr>
              <a:t>Lobbyists work to </a:t>
            </a:r>
            <a:r>
              <a:rPr lang="en-US" b="1" dirty="0">
                <a:solidFill>
                  <a:schemeClr val="tx2"/>
                </a:solidFill>
              </a:rPr>
              <a:t>influence</a:t>
            </a:r>
            <a:r>
              <a:rPr lang="en-US" dirty="0">
                <a:solidFill>
                  <a:schemeClr val="tx2"/>
                </a:solidFill>
              </a:rPr>
              <a:t> legislators at all levels of government</a:t>
            </a:r>
          </a:p>
        </p:txBody>
      </p:sp>
      <p:pic>
        <p:nvPicPr>
          <p:cNvPr id="5" name="Picture 4" descr="Pour une fois un promoteur éolien nous fait bien rire, profitons en !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012" y="1981200"/>
            <a:ext cx="427789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977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381000"/>
            <a:ext cx="9751060" cy="609600"/>
          </a:xfrm>
        </p:spPr>
        <p:txBody>
          <a:bodyPr/>
          <a:lstStyle/>
          <a:p>
            <a:r>
              <a:rPr lang="en-US" dirty="0"/>
              <a:t>Who are Lobbyists?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2" y="1219200"/>
            <a:ext cx="11582400" cy="5181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Federal laws says that a </a:t>
            </a:r>
            <a:r>
              <a:rPr lang="en-US" b="1" dirty="0">
                <a:solidFill>
                  <a:schemeClr val="tx2"/>
                </a:solidFill>
              </a:rPr>
              <a:t>lobbyist</a:t>
            </a:r>
            <a:r>
              <a:rPr lang="en-US" dirty="0">
                <a:solidFill>
                  <a:schemeClr val="tx2"/>
                </a:solidFill>
              </a:rPr>
              <a:t> is anyone who:</a:t>
            </a:r>
          </a:p>
          <a:p>
            <a:pPr marL="758952" lvl="1" indent="-45720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Is employed by a client to contact government officials about federal legislation or policy</a:t>
            </a:r>
          </a:p>
          <a:p>
            <a:pPr marL="758952" lvl="1" indent="-45720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Makes more than one contact for the client</a:t>
            </a:r>
          </a:p>
          <a:p>
            <a:pPr marL="758952" lvl="1" indent="-45720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Spends more than 20% of his or her time serving the client</a:t>
            </a:r>
          </a:p>
          <a:p>
            <a:pPr marL="301752" lvl="1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301752" lvl="1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246063" lvl="1" indent="-246063"/>
            <a:r>
              <a:rPr lang="en-US" sz="2400" dirty="0">
                <a:solidFill>
                  <a:schemeClr val="tx2"/>
                </a:solidFill>
              </a:rPr>
              <a:t>Professional </a:t>
            </a:r>
            <a:r>
              <a:rPr lang="en-US" sz="2400" b="1" dirty="0">
                <a:solidFill>
                  <a:schemeClr val="tx2"/>
                </a:solidFill>
              </a:rPr>
              <a:t>lobbyists</a:t>
            </a:r>
            <a:r>
              <a:rPr lang="en-US" sz="2400" dirty="0">
                <a:solidFill>
                  <a:schemeClr val="tx2"/>
                </a:solidFill>
              </a:rPr>
              <a:t> who work at the federal level must register with the </a:t>
            </a:r>
            <a:r>
              <a:rPr lang="en-US" sz="2400" b="1" dirty="0">
                <a:solidFill>
                  <a:schemeClr val="tx2"/>
                </a:solidFill>
              </a:rPr>
              <a:t>federal</a:t>
            </a:r>
            <a:r>
              <a:rPr lang="en-US" sz="2400" dirty="0">
                <a:solidFill>
                  <a:schemeClr val="tx2"/>
                </a:solidFill>
              </a:rPr>
              <a:t> government so their </a:t>
            </a:r>
            <a:r>
              <a:rPr lang="en-US" sz="2400" b="1" dirty="0">
                <a:solidFill>
                  <a:schemeClr val="tx2"/>
                </a:solidFill>
              </a:rPr>
              <a:t>professional</a:t>
            </a:r>
            <a:r>
              <a:rPr lang="en-US" sz="2400" dirty="0">
                <a:solidFill>
                  <a:schemeClr val="tx2"/>
                </a:solidFill>
              </a:rPr>
              <a:t> activities can be monitored</a:t>
            </a:r>
          </a:p>
          <a:p>
            <a:pPr marL="246063" lvl="1" indent="-246063"/>
            <a:r>
              <a:rPr lang="en-US" sz="2400" dirty="0">
                <a:solidFill>
                  <a:schemeClr val="tx2"/>
                </a:solidFill>
              </a:rPr>
              <a:t>Many lobbyists are </a:t>
            </a:r>
            <a:r>
              <a:rPr lang="en-US" sz="2400" b="1" dirty="0">
                <a:solidFill>
                  <a:schemeClr val="tx2"/>
                </a:solidFill>
              </a:rPr>
              <a:t>former</a:t>
            </a:r>
            <a:r>
              <a:rPr lang="en-US" sz="2400" dirty="0">
                <a:solidFill>
                  <a:schemeClr val="tx2"/>
                </a:solidFill>
              </a:rPr>
              <a:t> government officials</a:t>
            </a:r>
          </a:p>
          <a:p>
            <a:pPr marL="246063" lvl="1" indent="-246063"/>
            <a:r>
              <a:rPr lang="en-US" sz="2400" dirty="0">
                <a:solidFill>
                  <a:schemeClr val="tx2"/>
                </a:solidFill>
              </a:rPr>
              <a:t>Congress placed a time </a:t>
            </a:r>
            <a:r>
              <a:rPr lang="en-US" sz="2400" b="1" dirty="0">
                <a:solidFill>
                  <a:schemeClr val="tx2"/>
                </a:solidFill>
              </a:rPr>
              <a:t>requirement</a:t>
            </a:r>
            <a:r>
              <a:rPr lang="en-US" sz="2400" dirty="0">
                <a:solidFill>
                  <a:schemeClr val="tx2"/>
                </a:solidFill>
              </a:rPr>
              <a:t> on how soon senators and representatives may become lobbyists</a:t>
            </a:r>
          </a:p>
          <a:p>
            <a:pPr marL="246063" lvl="1" indent="-246063"/>
            <a:r>
              <a:rPr lang="en-US" sz="2400" dirty="0">
                <a:solidFill>
                  <a:schemeClr val="tx2"/>
                </a:solidFill>
              </a:rPr>
              <a:t>Other lobbyists are often </a:t>
            </a:r>
            <a:r>
              <a:rPr lang="en-US" sz="2400" b="1" dirty="0">
                <a:solidFill>
                  <a:schemeClr val="tx2"/>
                </a:solidFill>
              </a:rPr>
              <a:t>lawyers</a:t>
            </a:r>
            <a:r>
              <a:rPr lang="en-US" sz="2400" dirty="0">
                <a:solidFill>
                  <a:schemeClr val="tx2"/>
                </a:solidFill>
              </a:rPr>
              <a:t> or </a:t>
            </a:r>
            <a:r>
              <a:rPr lang="en-US" sz="2400" b="1" dirty="0">
                <a:solidFill>
                  <a:schemeClr val="tx2"/>
                </a:solidFill>
              </a:rPr>
              <a:t>public</a:t>
            </a:r>
            <a:r>
              <a:rPr lang="en-US" sz="2400" dirty="0">
                <a:solidFill>
                  <a:schemeClr val="tx2"/>
                </a:solidFill>
              </a:rPr>
              <a:t> relations experts.</a:t>
            </a:r>
          </a:p>
        </p:txBody>
      </p:sp>
    </p:spTree>
    <p:extLst>
      <p:ext uri="{BB962C8B-B14F-4D97-AF65-F5344CB8AC3E}">
        <p14:creationId xmlns:p14="http://schemas.microsoft.com/office/powerpoint/2010/main" val="12519218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381000"/>
            <a:ext cx="9751060" cy="609600"/>
          </a:xfrm>
        </p:spPr>
        <p:txBody>
          <a:bodyPr/>
          <a:lstStyle/>
          <a:p>
            <a:r>
              <a:rPr lang="en-US" dirty="0"/>
              <a:t>Public Opinion and Democracy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897" y="1143000"/>
            <a:ext cx="6866515" cy="5334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Two</a:t>
            </a:r>
            <a:r>
              <a:rPr lang="en-US" dirty="0">
                <a:solidFill>
                  <a:schemeClr val="tx2"/>
                </a:solidFill>
              </a:rPr>
              <a:t> goals the Framers of the constitution wanted in our representative government:</a:t>
            </a:r>
          </a:p>
          <a:p>
            <a:pPr marL="758952" lvl="1" indent="-45720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Provide popular rule</a:t>
            </a:r>
          </a:p>
          <a:p>
            <a:pPr marL="758952" lvl="1" indent="-45720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Keep the government separate from the changing whims of an ill-informed public </a:t>
            </a:r>
          </a:p>
          <a:p>
            <a:pPr marL="342900" lvl="1" indent="-342900"/>
            <a:r>
              <a:rPr lang="en-US" sz="2400" dirty="0">
                <a:solidFill>
                  <a:schemeClr val="tx2"/>
                </a:solidFill>
              </a:rPr>
              <a:t>Research shows that the </a:t>
            </a:r>
            <a:r>
              <a:rPr lang="en-US" sz="2400" b="1" dirty="0">
                <a:solidFill>
                  <a:schemeClr val="tx2"/>
                </a:solidFill>
              </a:rPr>
              <a:t>government</a:t>
            </a:r>
            <a:r>
              <a:rPr lang="en-US" sz="2400" dirty="0">
                <a:solidFill>
                  <a:schemeClr val="tx2"/>
                </a:solidFill>
              </a:rPr>
              <a:t> responds to public opinion</a:t>
            </a:r>
          </a:p>
          <a:p>
            <a:pPr marL="342900" lvl="1" indent="-342900"/>
            <a:r>
              <a:rPr lang="en-US" sz="2400" b="1" dirty="0">
                <a:solidFill>
                  <a:schemeClr val="tx2"/>
                </a:solidFill>
              </a:rPr>
              <a:t>Influences</a:t>
            </a:r>
            <a:r>
              <a:rPr lang="en-US" sz="2400" dirty="0">
                <a:solidFill>
                  <a:schemeClr val="tx2"/>
                </a:solidFill>
              </a:rPr>
              <a:t> on public policy:  interest groups, political parties, the mass media, and activists </a:t>
            </a:r>
          </a:p>
          <a:p>
            <a:pPr marL="342900" lvl="1" indent="-342900"/>
            <a:r>
              <a:rPr lang="en-US" sz="2400" b="1" dirty="0">
                <a:solidFill>
                  <a:schemeClr val="tx2"/>
                </a:solidFill>
              </a:rPr>
              <a:t>Citizens</a:t>
            </a:r>
            <a:r>
              <a:rPr lang="en-US" sz="2400" dirty="0">
                <a:solidFill>
                  <a:schemeClr val="tx2"/>
                </a:solidFill>
              </a:rPr>
              <a:t> and </a:t>
            </a:r>
            <a:r>
              <a:rPr lang="en-US" sz="2400" b="1" dirty="0">
                <a:solidFill>
                  <a:schemeClr val="tx2"/>
                </a:solidFill>
              </a:rPr>
              <a:t>public</a:t>
            </a:r>
            <a:r>
              <a:rPr lang="en-US" sz="2400" dirty="0">
                <a:solidFill>
                  <a:schemeClr val="tx2"/>
                </a:solidFill>
              </a:rPr>
              <a:t> officials need to understand how opinions are formed, because public opinion does influence government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412" y="1752600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551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381000"/>
            <a:ext cx="9751060" cy="609600"/>
          </a:xfrm>
        </p:spPr>
        <p:txBody>
          <a:bodyPr/>
          <a:lstStyle/>
          <a:p>
            <a:r>
              <a:rPr lang="en-US" dirty="0"/>
              <a:t>Political Socialization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2" y="1905000"/>
            <a:ext cx="6866515" cy="3581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This is the process for which </a:t>
            </a:r>
            <a:r>
              <a:rPr lang="en-US" b="1" dirty="0">
                <a:solidFill>
                  <a:schemeClr val="tx2"/>
                </a:solidFill>
              </a:rPr>
              <a:t>individuals</a:t>
            </a:r>
            <a:r>
              <a:rPr lang="en-US" dirty="0">
                <a:solidFill>
                  <a:schemeClr val="tx2"/>
                </a:solidFill>
              </a:rPr>
              <a:t> learn their </a:t>
            </a:r>
            <a:r>
              <a:rPr lang="en-US" b="1" dirty="0">
                <a:solidFill>
                  <a:schemeClr val="tx2"/>
                </a:solidFill>
              </a:rPr>
              <a:t>political</a:t>
            </a:r>
            <a:r>
              <a:rPr lang="en-US" dirty="0">
                <a:solidFill>
                  <a:schemeClr val="tx2"/>
                </a:solidFill>
              </a:rPr>
              <a:t> beliefs and attitudes</a:t>
            </a:r>
          </a:p>
          <a:p>
            <a:r>
              <a:rPr lang="en-US" sz="2400" dirty="0">
                <a:solidFill>
                  <a:schemeClr val="tx2"/>
                </a:solidFill>
              </a:rPr>
              <a:t>They can learn it from </a:t>
            </a:r>
            <a:r>
              <a:rPr lang="en-US" sz="2400" b="1" dirty="0">
                <a:solidFill>
                  <a:schemeClr val="tx2"/>
                </a:solidFill>
              </a:rPr>
              <a:t>family</a:t>
            </a:r>
            <a:r>
              <a:rPr lang="en-US" sz="2400" dirty="0">
                <a:solidFill>
                  <a:schemeClr val="tx2"/>
                </a:solidFill>
              </a:rPr>
              <a:t>, school, friends, </a:t>
            </a:r>
            <a:r>
              <a:rPr lang="en-US" sz="2400" b="1" dirty="0">
                <a:solidFill>
                  <a:schemeClr val="tx2"/>
                </a:solidFill>
              </a:rPr>
              <a:t>coworkers</a:t>
            </a:r>
            <a:r>
              <a:rPr lang="en-US" sz="2400" dirty="0">
                <a:solidFill>
                  <a:schemeClr val="tx2"/>
                </a:solidFill>
              </a:rPr>
              <a:t>, and other sources</a:t>
            </a:r>
          </a:p>
          <a:p>
            <a:r>
              <a:rPr lang="en-US" dirty="0">
                <a:solidFill>
                  <a:schemeClr val="tx2"/>
                </a:solidFill>
              </a:rPr>
              <a:t>The process starts early in life can continues till a person is an </a:t>
            </a:r>
            <a:r>
              <a:rPr lang="en-US" b="1" dirty="0">
                <a:solidFill>
                  <a:schemeClr val="tx2"/>
                </a:solidFill>
              </a:rPr>
              <a:t>adult</a:t>
            </a:r>
          </a:p>
          <a:p>
            <a:r>
              <a:rPr lang="en-US" sz="2400" dirty="0">
                <a:solidFill>
                  <a:schemeClr val="tx2"/>
                </a:solidFill>
              </a:rPr>
              <a:t>Political socialization has a major influence on how people form their </a:t>
            </a:r>
            <a:r>
              <a:rPr lang="en-US" sz="2400" b="1" dirty="0">
                <a:solidFill>
                  <a:schemeClr val="tx2"/>
                </a:solidFill>
              </a:rPr>
              <a:t>opinions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2212" y="1905000"/>
            <a:ext cx="4187851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675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381000"/>
            <a:ext cx="9751060" cy="609600"/>
          </a:xfrm>
        </p:spPr>
        <p:txBody>
          <a:bodyPr/>
          <a:lstStyle/>
          <a:p>
            <a:r>
              <a:rPr lang="en-US" dirty="0"/>
              <a:t>Family and Home Influence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4" y="2209800"/>
            <a:ext cx="6866515" cy="2895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This is where political </a:t>
            </a:r>
            <a:r>
              <a:rPr lang="en-US" b="1" dirty="0">
                <a:solidFill>
                  <a:schemeClr val="tx2"/>
                </a:solidFill>
              </a:rPr>
              <a:t>socialization</a:t>
            </a:r>
            <a:r>
              <a:rPr lang="en-US" dirty="0">
                <a:solidFill>
                  <a:schemeClr val="tx2"/>
                </a:solidFill>
              </a:rPr>
              <a:t> begins</a:t>
            </a:r>
          </a:p>
          <a:p>
            <a:r>
              <a:rPr lang="en-US" b="1" dirty="0">
                <a:solidFill>
                  <a:schemeClr val="tx2"/>
                </a:solidFill>
              </a:rPr>
              <a:t>Children</a:t>
            </a:r>
            <a:r>
              <a:rPr lang="en-US" dirty="0">
                <a:solidFill>
                  <a:schemeClr val="tx2"/>
                </a:solidFill>
              </a:rPr>
              <a:t> learn many of their early political </a:t>
            </a:r>
            <a:r>
              <a:rPr lang="en-US" b="1" dirty="0">
                <a:solidFill>
                  <a:schemeClr val="tx2"/>
                </a:solidFill>
              </a:rPr>
              <a:t>opinions</a:t>
            </a:r>
            <a:r>
              <a:rPr lang="en-US" dirty="0">
                <a:solidFill>
                  <a:schemeClr val="tx2"/>
                </a:solidFill>
              </a:rPr>
              <a:t> from their parents</a:t>
            </a:r>
          </a:p>
          <a:p>
            <a:r>
              <a:rPr lang="en-US" sz="2400" dirty="0">
                <a:solidFill>
                  <a:schemeClr val="tx2"/>
                </a:solidFill>
              </a:rPr>
              <a:t>More than </a:t>
            </a:r>
            <a:r>
              <a:rPr lang="en-US" sz="2400" b="1" dirty="0">
                <a:solidFill>
                  <a:schemeClr val="tx2"/>
                </a:solidFill>
              </a:rPr>
              <a:t>two-thirds</a:t>
            </a:r>
            <a:r>
              <a:rPr lang="en-US" sz="2400" dirty="0">
                <a:solidFill>
                  <a:schemeClr val="tx2"/>
                </a:solidFill>
              </a:rPr>
              <a:t> of all adult voters continue to favor the </a:t>
            </a:r>
            <a:r>
              <a:rPr lang="en-US" sz="2400" b="1" dirty="0">
                <a:solidFill>
                  <a:schemeClr val="tx2"/>
                </a:solidFill>
              </a:rPr>
              <a:t>political</a:t>
            </a:r>
            <a:r>
              <a:rPr lang="en-US" sz="2400" dirty="0">
                <a:solidFill>
                  <a:schemeClr val="tx2"/>
                </a:solidFill>
              </a:rPr>
              <a:t> party their parents supported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012" y="914400"/>
            <a:ext cx="381000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37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381000"/>
            <a:ext cx="9751060" cy="609600"/>
          </a:xfrm>
        </p:spPr>
        <p:txBody>
          <a:bodyPr/>
          <a:lstStyle/>
          <a:p>
            <a:r>
              <a:rPr lang="en-US" dirty="0"/>
              <a:t>Schools and Peer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606" y="1295400"/>
            <a:ext cx="6866515" cy="5181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Schools</a:t>
            </a:r>
            <a:r>
              <a:rPr lang="en-US" dirty="0">
                <a:solidFill>
                  <a:schemeClr val="tx2"/>
                </a:solidFill>
              </a:rPr>
              <a:t> also play an important part in political socialization</a:t>
            </a:r>
          </a:p>
          <a:p>
            <a:r>
              <a:rPr lang="en-US" sz="2400" dirty="0">
                <a:solidFill>
                  <a:schemeClr val="tx2"/>
                </a:solidFill>
              </a:rPr>
              <a:t>All students in the US learn </a:t>
            </a:r>
            <a:r>
              <a:rPr lang="en-US" dirty="0">
                <a:solidFill>
                  <a:schemeClr val="tx2"/>
                </a:solidFill>
              </a:rPr>
              <a:t>the United States </a:t>
            </a:r>
            <a:r>
              <a:rPr lang="en-US" b="1" dirty="0">
                <a:solidFill>
                  <a:schemeClr val="tx2"/>
                </a:solidFill>
              </a:rPr>
              <a:t>history</a:t>
            </a:r>
            <a:r>
              <a:rPr lang="en-US" dirty="0">
                <a:solidFill>
                  <a:schemeClr val="tx2"/>
                </a:solidFill>
              </a:rPr>
              <a:t> &amp; </a:t>
            </a:r>
            <a:r>
              <a:rPr lang="en-US" b="1" dirty="0">
                <a:solidFill>
                  <a:schemeClr val="tx2"/>
                </a:solidFill>
              </a:rPr>
              <a:t>political</a:t>
            </a:r>
            <a:r>
              <a:rPr lang="en-US" dirty="0">
                <a:solidFill>
                  <a:schemeClr val="tx2"/>
                </a:solidFill>
              </a:rPr>
              <a:t> system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Civic</a:t>
            </a:r>
            <a:r>
              <a:rPr lang="en-US" sz="2400" dirty="0">
                <a:solidFill>
                  <a:schemeClr val="tx2"/>
                </a:solidFill>
              </a:rPr>
              <a:t> values are also learned in school clubs and through rules and regulations</a:t>
            </a:r>
          </a:p>
          <a:p>
            <a:r>
              <a:rPr lang="en-US" dirty="0">
                <a:solidFill>
                  <a:schemeClr val="tx2"/>
                </a:solidFill>
              </a:rPr>
              <a:t>A person’s </a:t>
            </a:r>
            <a:r>
              <a:rPr lang="en-US" b="1" dirty="0">
                <a:solidFill>
                  <a:schemeClr val="tx2"/>
                </a:solidFill>
              </a:rPr>
              <a:t>peer</a:t>
            </a:r>
            <a:r>
              <a:rPr lang="en-US" dirty="0">
                <a:solidFill>
                  <a:schemeClr val="tx2"/>
                </a:solidFill>
              </a:rPr>
              <a:t> groups can also play a part in political socialization</a:t>
            </a:r>
          </a:p>
          <a:p>
            <a:r>
              <a:rPr lang="en-US" sz="2400" dirty="0">
                <a:solidFill>
                  <a:schemeClr val="tx2"/>
                </a:solidFill>
              </a:rPr>
              <a:t>A person’s peer group often </a:t>
            </a:r>
            <a:r>
              <a:rPr lang="en-US" sz="2400" b="1" dirty="0">
                <a:solidFill>
                  <a:schemeClr val="tx2"/>
                </a:solidFill>
              </a:rPr>
              <a:t>influence</a:t>
            </a:r>
            <a:r>
              <a:rPr lang="en-US" sz="2400" dirty="0">
                <a:solidFill>
                  <a:schemeClr val="tx2"/>
                </a:solidFill>
              </a:rPr>
              <a:t> and shape opinions.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3212" y="1600200"/>
            <a:ext cx="3724338" cy="371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03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381000"/>
            <a:ext cx="9751060" cy="609600"/>
          </a:xfrm>
        </p:spPr>
        <p:txBody>
          <a:bodyPr/>
          <a:lstStyle/>
          <a:p>
            <a:r>
              <a:rPr lang="en-US" dirty="0"/>
              <a:t>Personal Experiences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606" y="1295400"/>
            <a:ext cx="6866515" cy="5181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Personal experiences are the way a person interacts with the </a:t>
            </a:r>
            <a:r>
              <a:rPr lang="en-US" b="1" dirty="0">
                <a:solidFill>
                  <a:schemeClr val="tx2"/>
                </a:solidFill>
              </a:rPr>
              <a:t>political</a:t>
            </a:r>
            <a:r>
              <a:rPr lang="en-US" dirty="0">
                <a:solidFill>
                  <a:schemeClr val="tx2"/>
                </a:solidFill>
              </a:rPr>
              <a:t> and </a:t>
            </a:r>
            <a:r>
              <a:rPr lang="en-US" b="1" dirty="0">
                <a:solidFill>
                  <a:schemeClr val="tx2"/>
                </a:solidFill>
              </a:rPr>
              <a:t>economic</a:t>
            </a:r>
            <a:r>
              <a:rPr lang="en-US" dirty="0">
                <a:solidFill>
                  <a:schemeClr val="tx2"/>
                </a:solidFill>
              </a:rPr>
              <a:t> systems</a:t>
            </a:r>
          </a:p>
          <a:p>
            <a:r>
              <a:rPr lang="en-US" sz="2400" dirty="0">
                <a:solidFill>
                  <a:schemeClr val="tx2"/>
                </a:solidFill>
              </a:rPr>
              <a:t>A person’s </a:t>
            </a:r>
            <a:r>
              <a:rPr lang="en-US" sz="2400" b="1" dirty="0">
                <a:solidFill>
                  <a:schemeClr val="tx2"/>
                </a:solidFill>
              </a:rPr>
              <a:t>economic</a:t>
            </a:r>
            <a:r>
              <a:rPr lang="en-US" sz="2400" dirty="0">
                <a:solidFill>
                  <a:schemeClr val="tx2"/>
                </a:solidFill>
              </a:rPr>
              <a:t> and </a:t>
            </a:r>
            <a:r>
              <a:rPr lang="en-US" sz="2400" b="1" dirty="0">
                <a:solidFill>
                  <a:schemeClr val="tx2"/>
                </a:solidFill>
              </a:rPr>
              <a:t>social</a:t>
            </a:r>
            <a:r>
              <a:rPr lang="en-US" sz="2400" dirty="0">
                <a:solidFill>
                  <a:schemeClr val="tx2"/>
                </a:solidFill>
              </a:rPr>
              <a:t> statuses affect a person and thus influence their political socialization</a:t>
            </a:r>
          </a:p>
          <a:p>
            <a:r>
              <a:rPr lang="en-US" dirty="0">
                <a:solidFill>
                  <a:schemeClr val="tx2"/>
                </a:solidFill>
              </a:rPr>
              <a:t>A person’s political opinions may be affected by that person’s </a:t>
            </a:r>
            <a:r>
              <a:rPr lang="en-US" b="1" dirty="0">
                <a:solidFill>
                  <a:schemeClr val="tx2"/>
                </a:solidFill>
              </a:rPr>
              <a:t>age</a:t>
            </a:r>
          </a:p>
          <a:p>
            <a:r>
              <a:rPr lang="en-US" sz="2400" dirty="0">
                <a:solidFill>
                  <a:schemeClr val="tx2"/>
                </a:solidFill>
              </a:rPr>
              <a:t>A person’s political opinions can also be influenced by their </a:t>
            </a:r>
            <a:r>
              <a:rPr lang="en-US" sz="2400" b="1" dirty="0">
                <a:solidFill>
                  <a:schemeClr val="tx2"/>
                </a:solidFill>
              </a:rPr>
              <a:t>race</a:t>
            </a:r>
            <a:r>
              <a:rPr lang="en-US" sz="2400" dirty="0">
                <a:solidFill>
                  <a:schemeClr val="tx2"/>
                </a:solidFill>
              </a:rPr>
              <a:t>, sex, or place where they </a:t>
            </a:r>
            <a:r>
              <a:rPr lang="en-US" sz="2400" b="1" dirty="0">
                <a:solidFill>
                  <a:schemeClr val="tx2"/>
                </a:solidFill>
              </a:rPr>
              <a:t>live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5121" y="381000"/>
            <a:ext cx="4457700" cy="29758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1314" y="3656734"/>
            <a:ext cx="433455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889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381000"/>
            <a:ext cx="9751060" cy="609600"/>
          </a:xfrm>
        </p:spPr>
        <p:txBody>
          <a:bodyPr/>
          <a:lstStyle/>
          <a:p>
            <a:r>
              <a:rPr lang="en-US" dirty="0"/>
              <a:t>The Mass Media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1219200"/>
            <a:ext cx="6866515" cy="46828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The </a:t>
            </a:r>
            <a:r>
              <a:rPr lang="en-US" b="1" dirty="0">
                <a:solidFill>
                  <a:schemeClr val="tx2"/>
                </a:solidFill>
              </a:rPr>
              <a:t>mass</a:t>
            </a:r>
            <a:r>
              <a:rPr lang="en-US" dirty="0">
                <a:solidFill>
                  <a:schemeClr val="tx2"/>
                </a:solidFill>
              </a:rPr>
              <a:t> media does play a role in political socialization</a:t>
            </a:r>
          </a:p>
          <a:p>
            <a:r>
              <a:rPr lang="en-US" dirty="0">
                <a:solidFill>
                  <a:schemeClr val="tx2"/>
                </a:solidFill>
              </a:rPr>
              <a:t>Mass media from various sources of </a:t>
            </a:r>
            <a:r>
              <a:rPr lang="en-US" b="1" dirty="0">
                <a:solidFill>
                  <a:schemeClr val="tx2"/>
                </a:solidFill>
              </a:rPr>
              <a:t>information</a:t>
            </a:r>
            <a:r>
              <a:rPr lang="en-US" dirty="0">
                <a:solidFill>
                  <a:schemeClr val="tx2"/>
                </a:solidFill>
              </a:rPr>
              <a:t> such as the Internet, television, radio, newspapers, magazines, movies, and books</a:t>
            </a:r>
          </a:p>
          <a:p>
            <a:r>
              <a:rPr lang="en-US" dirty="0">
                <a:solidFill>
                  <a:schemeClr val="tx2"/>
                </a:solidFill>
              </a:rPr>
              <a:t>The </a:t>
            </a:r>
            <a:r>
              <a:rPr lang="en-US" b="1" dirty="0">
                <a:solidFill>
                  <a:schemeClr val="tx2"/>
                </a:solidFill>
              </a:rPr>
              <a:t>Internet</a:t>
            </a:r>
            <a:r>
              <a:rPr lang="en-US" dirty="0">
                <a:solidFill>
                  <a:schemeClr val="tx2"/>
                </a:solidFill>
              </a:rPr>
              <a:t> and </a:t>
            </a:r>
            <a:r>
              <a:rPr lang="en-US" b="1" dirty="0">
                <a:solidFill>
                  <a:schemeClr val="tx2"/>
                </a:solidFill>
              </a:rPr>
              <a:t>television</a:t>
            </a:r>
            <a:r>
              <a:rPr lang="en-US" dirty="0">
                <a:solidFill>
                  <a:schemeClr val="tx2"/>
                </a:solidFill>
              </a:rPr>
              <a:t> provide political information and images that can directly influence the political attitudes</a:t>
            </a:r>
          </a:p>
          <a:p>
            <a:r>
              <a:rPr lang="en-US" sz="2400" dirty="0">
                <a:solidFill>
                  <a:schemeClr val="tx2"/>
                </a:solidFill>
              </a:rPr>
              <a:t>The way the media show different groups can discredit </a:t>
            </a:r>
            <a:r>
              <a:rPr lang="en-US" sz="2400" b="1" dirty="0">
                <a:solidFill>
                  <a:schemeClr val="tx2"/>
                </a:solidFill>
              </a:rPr>
              <a:t>stereotypes</a:t>
            </a:r>
            <a:r>
              <a:rPr lang="en-US" sz="2400" dirty="0">
                <a:solidFill>
                  <a:schemeClr val="tx2"/>
                </a:solidFill>
              </a:rPr>
              <a:t> or reinforce them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2212" y="1676400"/>
            <a:ext cx="4222750" cy="316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873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381000"/>
            <a:ext cx="9751060" cy="609600"/>
          </a:xfrm>
        </p:spPr>
        <p:txBody>
          <a:bodyPr/>
          <a:lstStyle/>
          <a:p>
            <a:r>
              <a:rPr lang="en-US" dirty="0"/>
              <a:t>Other Influences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1752600"/>
            <a:ext cx="6866515" cy="3886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Government</a:t>
            </a:r>
            <a:r>
              <a:rPr lang="en-US" dirty="0">
                <a:solidFill>
                  <a:schemeClr val="tx2"/>
                </a:solidFill>
              </a:rPr>
              <a:t> leaders, interest groups, and religious </a:t>
            </a:r>
            <a:r>
              <a:rPr lang="en-US" b="1" dirty="0">
                <a:solidFill>
                  <a:schemeClr val="tx2"/>
                </a:solidFill>
              </a:rPr>
              <a:t>organization</a:t>
            </a:r>
            <a:r>
              <a:rPr lang="en-US" dirty="0">
                <a:solidFill>
                  <a:schemeClr val="tx2"/>
                </a:solidFill>
              </a:rPr>
              <a:t> also play important roles in political socialization</a:t>
            </a:r>
          </a:p>
          <a:p>
            <a:r>
              <a:rPr lang="en-US" sz="2400" dirty="0">
                <a:solidFill>
                  <a:schemeClr val="tx2"/>
                </a:solidFill>
              </a:rPr>
              <a:t>The </a:t>
            </a:r>
            <a:r>
              <a:rPr lang="en-US" sz="2400" b="1" dirty="0">
                <a:solidFill>
                  <a:schemeClr val="tx2"/>
                </a:solidFill>
              </a:rPr>
              <a:t>president</a:t>
            </a:r>
            <a:r>
              <a:rPr lang="en-US" sz="2400" dirty="0">
                <a:solidFill>
                  <a:schemeClr val="tx2"/>
                </a:solidFill>
              </a:rPr>
              <a:t> because of the news media can influence people’s opinion</a:t>
            </a:r>
          </a:p>
          <a:p>
            <a:r>
              <a:rPr lang="en-US" dirty="0">
                <a:solidFill>
                  <a:schemeClr val="tx2"/>
                </a:solidFill>
              </a:rPr>
              <a:t>Members of </a:t>
            </a:r>
            <a:r>
              <a:rPr lang="en-US" b="1" dirty="0">
                <a:solidFill>
                  <a:schemeClr val="tx2"/>
                </a:solidFill>
              </a:rPr>
              <a:t>Congress</a:t>
            </a:r>
            <a:r>
              <a:rPr lang="en-US" dirty="0">
                <a:solidFill>
                  <a:schemeClr val="tx2"/>
                </a:solidFill>
              </a:rPr>
              <a:t> try to influence opinions, by talking to constituents or use mass media </a:t>
            </a:r>
          </a:p>
          <a:p>
            <a:r>
              <a:rPr lang="en-US" b="1" dirty="0">
                <a:solidFill>
                  <a:schemeClr val="tx2"/>
                </a:solidFill>
              </a:rPr>
              <a:t>Interest</a:t>
            </a:r>
            <a:r>
              <a:rPr lang="en-US" dirty="0">
                <a:solidFill>
                  <a:schemeClr val="tx2"/>
                </a:solidFill>
              </a:rPr>
              <a:t> groups shape public opinion by trying to win public support of their groups goals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012" y="2133600"/>
            <a:ext cx="4228139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726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 Classic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2801059.potx" id="{C5FD5170-17AC-4815-968A-FDC1AAB6E99D}" vid="{74C691A5-1550-4555-B870-169F3443F41D}"/>
    </a:ext>
  </a:extLst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D80E12-3BE9-4746-820E-FFB249F467F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book education presentation (widescreen)</Template>
  <TotalTime>643</TotalTime>
  <Words>1681</Words>
  <Application>Microsoft Macintosh PowerPoint</Application>
  <PresentationFormat>Custom</PresentationFormat>
  <Paragraphs>145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Books Classic 16x9</vt:lpstr>
      <vt:lpstr>Unit 5: Participating in Government</vt:lpstr>
      <vt:lpstr>Lesson 1:  Shaping Public Opinion</vt:lpstr>
      <vt:lpstr>Public Opinion and Democracy </vt:lpstr>
      <vt:lpstr>Political Socialization</vt:lpstr>
      <vt:lpstr>Family and Home Influence</vt:lpstr>
      <vt:lpstr>Schools and Peer Groups</vt:lpstr>
      <vt:lpstr>Personal Experiences </vt:lpstr>
      <vt:lpstr>The Mass Media </vt:lpstr>
      <vt:lpstr>Other Influences </vt:lpstr>
      <vt:lpstr>Political Culture </vt:lpstr>
      <vt:lpstr>Political Culture </vt:lpstr>
      <vt:lpstr>Political Efficacy </vt:lpstr>
      <vt:lpstr>The Nature of Public Opinion </vt:lpstr>
      <vt:lpstr>Lesson 2:  Measuring Public Opinion</vt:lpstr>
      <vt:lpstr>Nonscientific Methods</vt:lpstr>
      <vt:lpstr>Nonscientific Methods</vt:lpstr>
      <vt:lpstr>Sampling</vt:lpstr>
      <vt:lpstr>Asking Questions</vt:lpstr>
      <vt:lpstr>Interpreting Results </vt:lpstr>
      <vt:lpstr>Uses of Polling Data</vt:lpstr>
      <vt:lpstr>Lesson 3:  Interest Groups and Their Roles</vt:lpstr>
      <vt:lpstr>Power of Interest Groups</vt:lpstr>
      <vt:lpstr>The Purpose of Interest Groups</vt:lpstr>
      <vt:lpstr>Political Power</vt:lpstr>
      <vt:lpstr>Leadership and Membership</vt:lpstr>
      <vt:lpstr>Types of Interest Groups</vt:lpstr>
      <vt:lpstr>Lesson 4:  Affecting Public Policy</vt:lpstr>
      <vt:lpstr>Lobbying</vt:lpstr>
      <vt:lpstr>Who are Lobbyists?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5: Participating in Government</dc:title>
  <dc:creator>Brian Brown</dc:creator>
  <cp:lastModifiedBy>Tim Mainord</cp:lastModifiedBy>
  <cp:revision>42</cp:revision>
  <dcterms:created xsi:type="dcterms:W3CDTF">2016-11-14T20:00:34Z</dcterms:created>
  <dcterms:modified xsi:type="dcterms:W3CDTF">2016-11-30T11:13:34Z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