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40887C-B999-8D42-B2B4-6652DCDC12C9}"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FC8BD-C5F3-1D4D-A5C7-3F6979D08A14}" type="slidenum">
              <a:rPr lang="en-US" smtClean="0"/>
              <a:t>‹#›</a:t>
            </a:fld>
            <a:endParaRPr lang="en-US"/>
          </a:p>
        </p:txBody>
      </p:sp>
    </p:spTree>
    <p:extLst>
      <p:ext uri="{BB962C8B-B14F-4D97-AF65-F5344CB8AC3E}">
        <p14:creationId xmlns:p14="http://schemas.microsoft.com/office/powerpoint/2010/main" val="1640038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40887C-B999-8D42-B2B4-6652DCDC12C9}"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FC8BD-C5F3-1D4D-A5C7-3F6979D08A14}" type="slidenum">
              <a:rPr lang="en-US" smtClean="0"/>
              <a:t>‹#›</a:t>
            </a:fld>
            <a:endParaRPr lang="en-US"/>
          </a:p>
        </p:txBody>
      </p:sp>
    </p:spTree>
    <p:extLst>
      <p:ext uri="{BB962C8B-B14F-4D97-AF65-F5344CB8AC3E}">
        <p14:creationId xmlns:p14="http://schemas.microsoft.com/office/powerpoint/2010/main" val="213775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40887C-B999-8D42-B2B4-6652DCDC12C9}"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FC8BD-C5F3-1D4D-A5C7-3F6979D08A14}" type="slidenum">
              <a:rPr lang="en-US" smtClean="0"/>
              <a:t>‹#›</a:t>
            </a:fld>
            <a:endParaRPr lang="en-US"/>
          </a:p>
        </p:txBody>
      </p:sp>
    </p:spTree>
    <p:extLst>
      <p:ext uri="{BB962C8B-B14F-4D97-AF65-F5344CB8AC3E}">
        <p14:creationId xmlns:p14="http://schemas.microsoft.com/office/powerpoint/2010/main" val="657509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40887C-B999-8D42-B2B4-6652DCDC12C9}"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FC8BD-C5F3-1D4D-A5C7-3F6979D08A14}" type="slidenum">
              <a:rPr lang="en-US" smtClean="0"/>
              <a:t>‹#›</a:t>
            </a:fld>
            <a:endParaRPr lang="en-US"/>
          </a:p>
        </p:txBody>
      </p:sp>
    </p:spTree>
    <p:extLst>
      <p:ext uri="{BB962C8B-B14F-4D97-AF65-F5344CB8AC3E}">
        <p14:creationId xmlns:p14="http://schemas.microsoft.com/office/powerpoint/2010/main" val="12426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40887C-B999-8D42-B2B4-6652DCDC12C9}"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FC8BD-C5F3-1D4D-A5C7-3F6979D08A14}" type="slidenum">
              <a:rPr lang="en-US" smtClean="0"/>
              <a:t>‹#›</a:t>
            </a:fld>
            <a:endParaRPr lang="en-US"/>
          </a:p>
        </p:txBody>
      </p:sp>
    </p:spTree>
    <p:extLst>
      <p:ext uri="{BB962C8B-B14F-4D97-AF65-F5344CB8AC3E}">
        <p14:creationId xmlns:p14="http://schemas.microsoft.com/office/powerpoint/2010/main" val="2313633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40887C-B999-8D42-B2B4-6652DCDC12C9}"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FC8BD-C5F3-1D4D-A5C7-3F6979D08A14}" type="slidenum">
              <a:rPr lang="en-US" smtClean="0"/>
              <a:t>‹#›</a:t>
            </a:fld>
            <a:endParaRPr lang="en-US"/>
          </a:p>
        </p:txBody>
      </p:sp>
    </p:spTree>
    <p:extLst>
      <p:ext uri="{BB962C8B-B14F-4D97-AF65-F5344CB8AC3E}">
        <p14:creationId xmlns:p14="http://schemas.microsoft.com/office/powerpoint/2010/main" val="1088184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40887C-B999-8D42-B2B4-6652DCDC12C9}"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9FC8BD-C5F3-1D4D-A5C7-3F6979D08A14}" type="slidenum">
              <a:rPr lang="en-US" smtClean="0"/>
              <a:t>‹#›</a:t>
            </a:fld>
            <a:endParaRPr lang="en-US"/>
          </a:p>
        </p:txBody>
      </p:sp>
    </p:spTree>
    <p:extLst>
      <p:ext uri="{BB962C8B-B14F-4D97-AF65-F5344CB8AC3E}">
        <p14:creationId xmlns:p14="http://schemas.microsoft.com/office/powerpoint/2010/main" val="1651997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40887C-B999-8D42-B2B4-6652DCDC12C9}"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9FC8BD-C5F3-1D4D-A5C7-3F6979D08A14}" type="slidenum">
              <a:rPr lang="en-US" smtClean="0"/>
              <a:t>‹#›</a:t>
            </a:fld>
            <a:endParaRPr lang="en-US"/>
          </a:p>
        </p:txBody>
      </p:sp>
    </p:spTree>
    <p:extLst>
      <p:ext uri="{BB962C8B-B14F-4D97-AF65-F5344CB8AC3E}">
        <p14:creationId xmlns:p14="http://schemas.microsoft.com/office/powerpoint/2010/main" val="57273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40887C-B999-8D42-B2B4-6652DCDC12C9}"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9FC8BD-C5F3-1D4D-A5C7-3F6979D08A14}" type="slidenum">
              <a:rPr lang="en-US" smtClean="0"/>
              <a:t>‹#›</a:t>
            </a:fld>
            <a:endParaRPr lang="en-US"/>
          </a:p>
        </p:txBody>
      </p:sp>
    </p:spTree>
    <p:extLst>
      <p:ext uri="{BB962C8B-B14F-4D97-AF65-F5344CB8AC3E}">
        <p14:creationId xmlns:p14="http://schemas.microsoft.com/office/powerpoint/2010/main" val="3139883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40887C-B999-8D42-B2B4-6652DCDC12C9}"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FC8BD-C5F3-1D4D-A5C7-3F6979D08A14}" type="slidenum">
              <a:rPr lang="en-US" smtClean="0"/>
              <a:t>‹#›</a:t>
            </a:fld>
            <a:endParaRPr lang="en-US"/>
          </a:p>
        </p:txBody>
      </p:sp>
    </p:spTree>
    <p:extLst>
      <p:ext uri="{BB962C8B-B14F-4D97-AF65-F5344CB8AC3E}">
        <p14:creationId xmlns:p14="http://schemas.microsoft.com/office/powerpoint/2010/main" val="3490779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40887C-B999-8D42-B2B4-6652DCDC12C9}"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FC8BD-C5F3-1D4D-A5C7-3F6979D08A14}" type="slidenum">
              <a:rPr lang="en-US" smtClean="0"/>
              <a:t>‹#›</a:t>
            </a:fld>
            <a:endParaRPr lang="en-US"/>
          </a:p>
        </p:txBody>
      </p:sp>
    </p:spTree>
    <p:extLst>
      <p:ext uri="{BB962C8B-B14F-4D97-AF65-F5344CB8AC3E}">
        <p14:creationId xmlns:p14="http://schemas.microsoft.com/office/powerpoint/2010/main" val="3148526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40887C-B999-8D42-B2B4-6652DCDC12C9}" type="datetimeFigureOut">
              <a:rPr lang="en-US" smtClean="0"/>
              <a:t>11/16/2016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FC8BD-C5F3-1D4D-A5C7-3F6979D08A14}" type="slidenum">
              <a:rPr lang="en-US" smtClean="0"/>
              <a:t>‹#›</a:t>
            </a:fld>
            <a:endParaRPr lang="en-US"/>
          </a:p>
        </p:txBody>
      </p:sp>
    </p:spTree>
    <p:extLst>
      <p:ext uri="{BB962C8B-B14F-4D97-AF65-F5344CB8AC3E}">
        <p14:creationId xmlns:p14="http://schemas.microsoft.com/office/powerpoint/2010/main" val="2313056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npr.org/2016/10/19/498587397/sting-video-purports-to-show-democrats-describing-how-to-commit-voter-fraud" TargetMode="External"/><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Chapter 18 – Voting &amp; Elections</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Presidential Hopeful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4709" y="3026979"/>
            <a:ext cx="7343491" cy="3671746"/>
          </a:xfrm>
          <a:prstGeom prst="rect">
            <a:avLst/>
          </a:prstGeom>
        </p:spPr>
      </p:pic>
    </p:spTree>
    <p:extLst>
      <p:ext uri="{BB962C8B-B14F-4D97-AF65-F5344CB8AC3E}">
        <p14:creationId xmlns:p14="http://schemas.microsoft.com/office/powerpoint/2010/main" val="1902707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 Test &amp; Poll Tax</a:t>
            </a:r>
            <a:endParaRPr lang="en-US" dirty="0"/>
          </a:p>
        </p:txBody>
      </p:sp>
      <p:sp>
        <p:nvSpPr>
          <p:cNvPr id="3" name="Content Placeholder 2"/>
          <p:cNvSpPr>
            <a:spLocks noGrp="1"/>
          </p:cNvSpPr>
          <p:nvPr>
            <p:ph idx="1"/>
          </p:nvPr>
        </p:nvSpPr>
        <p:spPr/>
        <p:txBody>
          <a:bodyPr>
            <a:normAutofit/>
          </a:bodyPr>
          <a:lstStyle/>
          <a:p>
            <a:r>
              <a:rPr lang="en-US" sz="3600" dirty="0" smtClean="0"/>
              <a:t>In 1964, the </a:t>
            </a:r>
            <a:r>
              <a:rPr lang="en-US" sz="3600" b="1" dirty="0" smtClean="0"/>
              <a:t>Twenty-fourth Amendment</a:t>
            </a:r>
            <a:r>
              <a:rPr lang="en-US" sz="3600" dirty="0" smtClean="0"/>
              <a:t> outlawed the poll tax in national elections. The use of the poll tax in state elections was not eliminated until a 1966 Supreme Court decision. (</a:t>
            </a:r>
            <a:r>
              <a:rPr lang="en-US" sz="3600" i="1" dirty="0" smtClean="0"/>
              <a:t>Harper</a:t>
            </a:r>
            <a:r>
              <a:rPr lang="en-US" sz="3600" dirty="0" smtClean="0"/>
              <a:t> v. </a:t>
            </a:r>
            <a:r>
              <a:rPr lang="en-US" sz="3600" i="1" dirty="0" smtClean="0"/>
              <a:t>Virginia Board of Election</a:t>
            </a:r>
            <a:endParaRPr lang="en-US" sz="3600" dirty="0"/>
          </a:p>
        </p:txBody>
      </p:sp>
    </p:spTree>
    <p:extLst>
      <p:ext uri="{BB962C8B-B14F-4D97-AF65-F5344CB8AC3E}">
        <p14:creationId xmlns:p14="http://schemas.microsoft.com/office/powerpoint/2010/main" val="2840378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Voting Rights Acts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Despite gains, many discriminatory practices still prevented African Americans from voting into the mid-twentieth century, particularly in the South. One key pillar of the civil rights movement of the 1960s was the fight for voting laws that would prohibit this discrimination. With the passage of the </a:t>
            </a:r>
            <a:r>
              <a:rPr lang="en-US" b="1" dirty="0"/>
              <a:t>Voting Rights Act of 1965</a:t>
            </a:r>
            <a:r>
              <a:rPr lang="en-US" dirty="0"/>
              <a:t>, the federal government took new steps to directly regulate state-controlled election procedures.</a:t>
            </a:r>
          </a:p>
          <a:p>
            <a:endParaRPr lang="en-US" dirty="0"/>
          </a:p>
        </p:txBody>
      </p:sp>
    </p:spTree>
    <p:extLst>
      <p:ext uri="{BB962C8B-B14F-4D97-AF65-F5344CB8AC3E}">
        <p14:creationId xmlns:p14="http://schemas.microsoft.com/office/powerpoint/2010/main" val="616253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he Voting Rights Act</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a:t>In 1960 only 29 percent of all African Americans in the South were registered. By 2000, the figure had risen to more than </a:t>
            </a:r>
            <a:r>
              <a:rPr lang="en-US" b="1" dirty="0"/>
              <a:t>65 percent</a:t>
            </a:r>
            <a:r>
              <a:rPr lang="en-US" dirty="0"/>
              <a:t>.</a:t>
            </a:r>
          </a:p>
          <a:p>
            <a:r>
              <a:rPr lang="en-US" dirty="0"/>
              <a:t>Until 2013, the </a:t>
            </a:r>
            <a:r>
              <a:rPr lang="en-US" b="1" dirty="0"/>
              <a:t>Voting Rights Acts</a:t>
            </a:r>
            <a:r>
              <a:rPr lang="en-US" dirty="0"/>
              <a:t> still placed special regulations on states with a history of voter discrimination. Those states had to ask for permission from the federal government before changing any of their voting laws. However, in a 2013 case called </a:t>
            </a:r>
            <a:r>
              <a:rPr lang="en-US" i="1" dirty="0"/>
              <a:t>Shelby Co. </a:t>
            </a:r>
            <a:r>
              <a:rPr lang="en-US" dirty="0"/>
              <a:t>v.</a:t>
            </a:r>
            <a:r>
              <a:rPr lang="en-US" i="1" dirty="0"/>
              <a:t> Holder</a:t>
            </a:r>
            <a:r>
              <a:rPr lang="en-US" dirty="0"/>
              <a:t>, the Supreme Court ruled that the formula Congress used to decide which states had to follow these special regulations was unconstitutional because the formula was based on discrimination in place over 40 years ago.</a:t>
            </a:r>
          </a:p>
          <a:p>
            <a:endParaRPr lang="en-US" dirty="0"/>
          </a:p>
        </p:txBody>
      </p:sp>
    </p:spTree>
    <p:extLst>
      <p:ext uri="{BB962C8B-B14F-4D97-AF65-F5344CB8AC3E}">
        <p14:creationId xmlns:p14="http://schemas.microsoft.com/office/powerpoint/2010/main" val="2280862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Suffrage for Women and Youth</a:t>
            </a:r>
            <a:r>
              <a:rPr lang="en-US" dirty="0"/>
              <a:t/>
            </a:r>
            <a:br>
              <a:rPr lang="en-US" dirty="0"/>
            </a:br>
            <a:endParaRPr lang="en-US" dirty="0"/>
          </a:p>
        </p:txBody>
      </p:sp>
      <p:sp>
        <p:nvSpPr>
          <p:cNvPr id="3" name="Content Placeholder 2"/>
          <p:cNvSpPr>
            <a:spLocks noGrp="1"/>
          </p:cNvSpPr>
          <p:nvPr>
            <p:ph idx="1"/>
          </p:nvPr>
        </p:nvSpPr>
        <p:spPr>
          <a:xfrm>
            <a:off x="457200" y="837825"/>
            <a:ext cx="8229600" cy="6459357"/>
          </a:xfrm>
        </p:spPr>
        <p:txBody>
          <a:bodyPr>
            <a:normAutofit fontScale="77500" lnSpcReduction="20000"/>
          </a:bodyPr>
          <a:lstStyle/>
          <a:p>
            <a:pPr fontAlgn="base"/>
            <a:r>
              <a:rPr lang="en-US" sz="4000" dirty="0"/>
              <a:t>It was not until the twentieth century that both universal adult woman suffrage and 18- to 21-year-old suffrage were achieved.</a:t>
            </a:r>
          </a:p>
          <a:p>
            <a:pPr fontAlgn="base"/>
            <a:r>
              <a:rPr lang="en-US" sz="4000" dirty="0" smtClean="0"/>
              <a:t>During </a:t>
            </a:r>
            <a:r>
              <a:rPr lang="en-US" sz="4000" dirty="0"/>
              <a:t>World War I, women suffragists continued the fight for the right to vote. In 1917 the National Women’s Party, led by its founder Alice Paul, began picketing outside the White House and distributing leaflets. One such leaflet read:</a:t>
            </a:r>
          </a:p>
          <a:p>
            <a:pPr fontAlgn="base"/>
            <a:r>
              <a:rPr lang="en-US" sz="4000" dirty="0"/>
              <a:t>“We women of America tell you that America is not a democracy. Twenty million women are denied the right to vote …. Tell our government that it must liberate its people.”</a:t>
            </a:r>
          </a:p>
          <a:p>
            <a:pPr marL="0" indent="0" fontAlgn="base">
              <a:buNone/>
            </a:pPr>
            <a:r>
              <a:rPr lang="en-US" sz="4000" dirty="0"/>
              <a:t>—from leaflet written by Alice Paul, 1917</a:t>
            </a:r>
          </a:p>
          <a:p>
            <a:endParaRPr lang="en-US" dirty="0"/>
          </a:p>
        </p:txBody>
      </p:sp>
    </p:spTree>
    <p:extLst>
      <p:ext uri="{BB962C8B-B14F-4D97-AF65-F5344CB8AC3E}">
        <p14:creationId xmlns:p14="http://schemas.microsoft.com/office/powerpoint/2010/main" val="799207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Suffrage for Women and Youth</a:t>
            </a:r>
            <a:r>
              <a:rPr lang="en-US" dirty="0" smtClean="0"/>
              <a:t/>
            </a:r>
            <a:br>
              <a:rPr lang="en-US" dirty="0" smtClean="0"/>
            </a:br>
            <a:endParaRPr lang="en-US" dirty="0"/>
          </a:p>
        </p:txBody>
      </p:sp>
      <p:sp>
        <p:nvSpPr>
          <p:cNvPr id="3" name="Content Placeholder 2"/>
          <p:cNvSpPr>
            <a:spLocks noGrp="1"/>
          </p:cNvSpPr>
          <p:nvPr>
            <p:ph idx="1"/>
          </p:nvPr>
        </p:nvSpPr>
        <p:spPr>
          <a:xfrm>
            <a:off x="457200" y="945931"/>
            <a:ext cx="8229600" cy="7053943"/>
          </a:xfrm>
        </p:spPr>
        <p:txBody>
          <a:bodyPr>
            <a:normAutofit/>
          </a:bodyPr>
          <a:lstStyle/>
          <a:p>
            <a:r>
              <a:rPr lang="en-US" dirty="0"/>
              <a:t>Not until after World War I, when the </a:t>
            </a:r>
            <a:r>
              <a:rPr lang="en-US" b="1" dirty="0"/>
              <a:t>Nineteenth Amendment</a:t>
            </a:r>
            <a:r>
              <a:rPr lang="en-US" dirty="0"/>
              <a:t> was ratified, was woman suffrage put into effect nationwide. While the struggle to get the vote was significant, once the Nineteenth Amendment passed, women did not face the cultural or legal barriers to voting that many African Americans were forced to hurdle well into the mid-twentieth century.</a:t>
            </a:r>
          </a:p>
          <a:p>
            <a:pPr marL="0" indent="0" fontAlgn="base">
              <a:buNone/>
            </a:pPr>
            <a:endParaRPr lang="en-US" dirty="0"/>
          </a:p>
          <a:p>
            <a:endParaRPr lang="en-US" dirty="0"/>
          </a:p>
        </p:txBody>
      </p:sp>
    </p:spTree>
    <p:extLst>
      <p:ext uri="{BB962C8B-B14F-4D97-AF65-F5344CB8AC3E}">
        <p14:creationId xmlns:p14="http://schemas.microsoft.com/office/powerpoint/2010/main" val="42020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Suffrage for 18- to 21-Year-Olds</a:t>
            </a:r>
            <a:r>
              <a:rPr lang="en-US" dirty="0"/>
              <a:t/>
            </a:r>
            <a:br>
              <a:rPr lang="en-US" dirty="0"/>
            </a:br>
            <a:endParaRPr lang="en-US" dirty="0"/>
          </a:p>
        </p:txBody>
      </p:sp>
      <p:sp>
        <p:nvSpPr>
          <p:cNvPr id="3" name="Content Placeholder 2"/>
          <p:cNvSpPr>
            <a:spLocks noGrp="1"/>
          </p:cNvSpPr>
          <p:nvPr>
            <p:ph idx="1"/>
          </p:nvPr>
        </p:nvSpPr>
        <p:spPr>
          <a:xfrm>
            <a:off x="457200" y="1600200"/>
            <a:ext cx="8229600" cy="5257800"/>
          </a:xfrm>
        </p:spPr>
        <p:txBody>
          <a:bodyPr>
            <a:normAutofit fontScale="92500"/>
          </a:bodyPr>
          <a:lstStyle/>
          <a:p>
            <a:r>
              <a:rPr lang="en-US" dirty="0"/>
              <a:t>For many years, the </a:t>
            </a:r>
            <a:r>
              <a:rPr lang="en-US" b="1" dirty="0"/>
              <a:t>minimum</a:t>
            </a:r>
            <a:r>
              <a:rPr lang="en-US" dirty="0"/>
              <a:t> voting age in most states was 21. In the 1960s, many young Americans were fighting in Vietnam, and many others became involved in protests and politics. They also started a movement to lower the voting age to 18. The basic argument was that if individuals were old enough to be drafted and fight for their country, they were old enough to vote. The </a:t>
            </a:r>
            <a:r>
              <a:rPr lang="en-US" b="1" dirty="0"/>
              <a:t>Twenty-sixth Amendment</a:t>
            </a:r>
            <a:r>
              <a:rPr lang="en-US" dirty="0"/>
              <a:t>, which was ratified in 1971, ended this debate, lowering the voting age to 18 in every state.</a:t>
            </a:r>
          </a:p>
          <a:p>
            <a:endParaRPr lang="en-US" dirty="0"/>
          </a:p>
        </p:txBody>
      </p:sp>
    </p:spTree>
    <p:extLst>
      <p:ext uri="{BB962C8B-B14F-4D97-AF65-F5344CB8AC3E}">
        <p14:creationId xmlns:p14="http://schemas.microsoft.com/office/powerpoint/2010/main" val="1836559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17224"/>
          </a:xfrm>
        </p:spPr>
        <p:txBody>
          <a:bodyPr>
            <a:normAutofit fontScale="90000"/>
          </a:bodyPr>
          <a:lstStyle/>
          <a:p>
            <a:pPr fontAlgn="base"/>
            <a:r>
              <a:rPr lang="en-US" b="1" cap="all" dirty="0"/>
              <a:t>LESSON 2</a:t>
            </a:r>
            <a:r>
              <a:rPr lang="en-US" dirty="0"/>
              <a:t/>
            </a:r>
            <a:br>
              <a:rPr lang="en-US" dirty="0"/>
            </a:br>
            <a:r>
              <a:rPr lang="en-US" b="1" dirty="0"/>
              <a:t>Influences on Voters</a:t>
            </a:r>
            <a:r>
              <a:rPr lang="en-US" dirty="0"/>
              <a:t/>
            </a:r>
            <a:br>
              <a:rPr lang="en-US" dirty="0"/>
            </a:br>
            <a:r>
              <a:rPr lang="en-US" b="1" dirty="0"/>
              <a:t>The Structure of Elections</a:t>
            </a:r>
            <a:r>
              <a:rPr lang="en-US" dirty="0"/>
              <a:t/>
            </a:r>
            <a:br>
              <a:rPr lang="en-US" dirty="0"/>
            </a:br>
            <a:endParaRPr lang="en-US" dirty="0"/>
          </a:p>
        </p:txBody>
      </p:sp>
      <p:sp>
        <p:nvSpPr>
          <p:cNvPr id="3" name="Content Placeholder 2"/>
          <p:cNvSpPr>
            <a:spLocks noGrp="1"/>
          </p:cNvSpPr>
          <p:nvPr>
            <p:ph idx="1"/>
          </p:nvPr>
        </p:nvSpPr>
        <p:spPr>
          <a:xfrm>
            <a:off x="457200" y="1891862"/>
            <a:ext cx="8229600" cy="4234301"/>
          </a:xfrm>
        </p:spPr>
        <p:txBody>
          <a:bodyPr/>
          <a:lstStyle/>
          <a:p>
            <a:r>
              <a:rPr lang="en-US" dirty="0"/>
              <a:t>Both federal and state guidelines structure the U.S. electoral system. Election cycles, term limits for elected officials, and ballot issues all influence voter choices at the polls</a:t>
            </a:r>
            <a:r>
              <a:rPr lang="en-US" dirty="0" smtClean="0">
                <a:effectLst/>
              </a:rPr>
              <a:t> </a:t>
            </a:r>
            <a:endParaRPr lang="en-US" dirty="0"/>
          </a:p>
        </p:txBody>
      </p:sp>
    </p:spTree>
    <p:extLst>
      <p:ext uri="{BB962C8B-B14F-4D97-AF65-F5344CB8AC3E}">
        <p14:creationId xmlns:p14="http://schemas.microsoft.com/office/powerpoint/2010/main" val="667374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Election Cycles</a:t>
            </a:r>
            <a:r>
              <a:rPr lang="en-US" dirty="0"/>
              <a:t/>
            </a:r>
            <a:br>
              <a:rPr lang="en-US" dirty="0"/>
            </a:br>
            <a:endParaRPr lang="en-US" dirty="0"/>
          </a:p>
        </p:txBody>
      </p:sp>
      <p:sp>
        <p:nvSpPr>
          <p:cNvPr id="3" name="Content Placeholder 2"/>
          <p:cNvSpPr>
            <a:spLocks noGrp="1"/>
          </p:cNvSpPr>
          <p:nvPr>
            <p:ph sz="half" idx="1"/>
          </p:nvPr>
        </p:nvSpPr>
        <p:spPr>
          <a:xfrm>
            <a:off x="457200" y="972958"/>
            <a:ext cx="4038600" cy="5885042"/>
          </a:xfrm>
        </p:spPr>
        <p:txBody>
          <a:bodyPr>
            <a:noAutofit/>
          </a:bodyPr>
          <a:lstStyle/>
          <a:p>
            <a:r>
              <a:rPr lang="en-US" dirty="0"/>
              <a:t>The Constitution dictates the length of the terms of members of Congress, the president, and the vice president</a:t>
            </a:r>
            <a:r>
              <a:rPr lang="en-US" dirty="0" smtClean="0"/>
              <a:t>.</a:t>
            </a:r>
          </a:p>
          <a:p>
            <a:r>
              <a:rPr lang="en-US" dirty="0" smtClean="0"/>
              <a:t> </a:t>
            </a:r>
            <a:r>
              <a:rPr lang="en-US" dirty="0"/>
              <a:t>Members of the House of Representatives serve two-year terms. Senators have a six-year term and the president serves a four-year term.</a:t>
            </a:r>
          </a:p>
          <a:p>
            <a:endParaRPr lang="en-US" dirty="0"/>
          </a:p>
        </p:txBody>
      </p:sp>
      <p:sp>
        <p:nvSpPr>
          <p:cNvPr id="4" name="Content Placeholder 3"/>
          <p:cNvSpPr>
            <a:spLocks noGrp="1"/>
          </p:cNvSpPr>
          <p:nvPr>
            <p:ph sz="half" idx="2"/>
          </p:nvPr>
        </p:nvSpPr>
        <p:spPr>
          <a:xfrm>
            <a:off x="4648200" y="972958"/>
            <a:ext cx="4038600" cy="5153205"/>
          </a:xfrm>
        </p:spPr>
        <p:txBody>
          <a:bodyPr>
            <a:noAutofit/>
          </a:bodyPr>
          <a:lstStyle/>
          <a:p>
            <a:r>
              <a:rPr lang="en-US" sz="2400" dirty="0"/>
              <a:t>Every four years, we have a presidential election. Congressional elections held in the middle of a president’s term are called </a:t>
            </a:r>
            <a:r>
              <a:rPr lang="en-US" sz="2400" b="1" dirty="0"/>
              <a:t>midterm elections</a:t>
            </a:r>
            <a:r>
              <a:rPr lang="en-US" sz="2400" dirty="0"/>
              <a:t>. </a:t>
            </a:r>
          </a:p>
          <a:p>
            <a:r>
              <a:rPr lang="en-US" sz="2400" dirty="0"/>
              <a:t>The Constitution says that states may prescribe the time, place, and manner of elections, but Congress may, at any time, make or alter those regulations. Since 1845, </a:t>
            </a:r>
            <a:r>
              <a:rPr lang="en-US" sz="2400" b="1" dirty="0"/>
              <a:t>Election Day</a:t>
            </a:r>
            <a:r>
              <a:rPr lang="en-US" sz="2400" dirty="0"/>
              <a:t> has been on the Tuesday after the first Monday in November.</a:t>
            </a:r>
          </a:p>
          <a:p>
            <a:endParaRPr lang="en-US" sz="2400" dirty="0"/>
          </a:p>
        </p:txBody>
      </p:sp>
    </p:spTree>
    <p:extLst>
      <p:ext uri="{BB962C8B-B14F-4D97-AF65-F5344CB8AC3E}">
        <p14:creationId xmlns:p14="http://schemas.microsoft.com/office/powerpoint/2010/main" val="397970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Term Limits</a:t>
            </a:r>
            <a:r>
              <a:rPr lang="en-US" dirty="0"/>
              <a:t/>
            </a:r>
            <a:br>
              <a:rPr lang="en-US" dirty="0"/>
            </a:br>
            <a:endParaRPr lang="en-US" dirty="0"/>
          </a:p>
        </p:txBody>
      </p:sp>
      <p:sp>
        <p:nvSpPr>
          <p:cNvPr id="3" name="Content Placeholder 2"/>
          <p:cNvSpPr>
            <a:spLocks noGrp="1"/>
          </p:cNvSpPr>
          <p:nvPr>
            <p:ph idx="1"/>
          </p:nvPr>
        </p:nvSpPr>
        <p:spPr>
          <a:xfrm>
            <a:off x="457200" y="891878"/>
            <a:ext cx="8229600" cy="5966122"/>
          </a:xfrm>
        </p:spPr>
        <p:txBody>
          <a:bodyPr>
            <a:normAutofit fontScale="92500"/>
          </a:bodyPr>
          <a:lstStyle/>
          <a:p>
            <a:pPr fontAlgn="base"/>
            <a:r>
              <a:rPr lang="en-US" dirty="0"/>
              <a:t>The </a:t>
            </a:r>
            <a:r>
              <a:rPr lang="en-US" b="1" dirty="0"/>
              <a:t>Twenty-second Amendment</a:t>
            </a:r>
            <a:r>
              <a:rPr lang="en-US" dirty="0"/>
              <a:t> limits a president to two terms. The Constitution does not limit the number of terms a member of Congress can serve. There have been proposals to limit their terms, but efforts to amend the Constitution to impose term limits have failed.</a:t>
            </a:r>
          </a:p>
          <a:p>
            <a:pPr fontAlgn="base"/>
            <a:r>
              <a:rPr lang="en-US" dirty="0"/>
              <a:t>On the state and local level, governors in 36 states are limited in the number of terms they may serve; in some states, legislators and a few locally elected officials also face term limits. In some cases, officials may serve more than one term if the terms are not consecutive.</a:t>
            </a:r>
          </a:p>
          <a:p>
            <a:pPr marL="0" indent="0">
              <a:buNone/>
            </a:pPr>
            <a:endParaRPr lang="en-US" dirty="0"/>
          </a:p>
        </p:txBody>
      </p:sp>
    </p:spTree>
    <p:extLst>
      <p:ext uri="{BB962C8B-B14F-4D97-AF65-F5344CB8AC3E}">
        <p14:creationId xmlns:p14="http://schemas.microsoft.com/office/powerpoint/2010/main" val="2763985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98320"/>
          </a:xfrm>
        </p:spPr>
        <p:txBody>
          <a:bodyPr>
            <a:normAutofit fontScale="90000"/>
          </a:bodyPr>
          <a:lstStyle/>
          <a:p>
            <a:r>
              <a:rPr lang="en-US" b="1" dirty="0"/>
              <a:t>Ballot Questions</a:t>
            </a:r>
            <a:r>
              <a:rPr lang="en-US" dirty="0"/>
              <a:t/>
            </a:r>
            <a:br>
              <a:rPr lang="en-US" dirty="0"/>
            </a:br>
            <a:endParaRPr lang="en-US" dirty="0"/>
          </a:p>
        </p:txBody>
      </p:sp>
      <p:sp>
        <p:nvSpPr>
          <p:cNvPr id="3" name="Content Placeholder 2"/>
          <p:cNvSpPr>
            <a:spLocks noGrp="1"/>
          </p:cNvSpPr>
          <p:nvPr>
            <p:ph idx="1"/>
          </p:nvPr>
        </p:nvSpPr>
        <p:spPr>
          <a:xfrm>
            <a:off x="457200" y="972958"/>
            <a:ext cx="8229600" cy="5885042"/>
          </a:xfrm>
        </p:spPr>
        <p:txBody>
          <a:bodyPr>
            <a:normAutofit fontScale="85000" lnSpcReduction="10000"/>
          </a:bodyPr>
          <a:lstStyle/>
          <a:p>
            <a:r>
              <a:rPr lang="en-US" dirty="0"/>
              <a:t>In a </a:t>
            </a:r>
            <a:r>
              <a:rPr lang="en-US" b="1" dirty="0"/>
              <a:t>legislative referendum</a:t>
            </a:r>
            <a:r>
              <a:rPr lang="en-US" dirty="0"/>
              <a:t>, the legislature refers a measure to the voters for their approval. </a:t>
            </a:r>
            <a:endParaRPr lang="en-US" dirty="0" smtClean="0"/>
          </a:p>
          <a:p>
            <a:r>
              <a:rPr lang="en-US" dirty="0" smtClean="0"/>
              <a:t>In </a:t>
            </a:r>
            <a:r>
              <a:rPr lang="en-US" dirty="0"/>
              <a:t>a </a:t>
            </a:r>
            <a:r>
              <a:rPr lang="en-US" b="1" dirty="0"/>
              <a:t>popular referendum</a:t>
            </a:r>
            <a:r>
              <a:rPr lang="en-US" dirty="0"/>
              <a:t>, voters gather signatures to put specific laws passed by the legislature on the ballot. Citizens can vote to approve or repeal the laws. </a:t>
            </a:r>
            <a:endParaRPr lang="en-US" dirty="0" smtClean="0"/>
          </a:p>
          <a:p>
            <a:r>
              <a:rPr lang="en-US" dirty="0" smtClean="0"/>
              <a:t>In </a:t>
            </a:r>
            <a:r>
              <a:rPr lang="en-US" dirty="0"/>
              <a:t>an </a:t>
            </a:r>
            <a:r>
              <a:rPr lang="en-US" b="1" dirty="0"/>
              <a:t>initiative</a:t>
            </a:r>
            <a:r>
              <a:rPr lang="en-US" dirty="0"/>
              <a:t>, voters who secure enough signatures can place their own proposed laws or state constitutional amendments on the ballot. If successful, initiatives can either force a state legislature to consider an issue or can bypass the legislature completely. In various states, voters have approved or rejected bans on abortion, same-sex marriage, tax increases, and collective bargaining by public employee unions via the initiative or referendum process.</a:t>
            </a:r>
          </a:p>
          <a:p>
            <a:endParaRPr lang="en-US" dirty="0"/>
          </a:p>
        </p:txBody>
      </p:sp>
    </p:spTree>
    <p:extLst>
      <p:ext uri="{BB962C8B-B14F-4D97-AF65-F5344CB8AC3E}">
        <p14:creationId xmlns:p14="http://schemas.microsoft.com/office/powerpoint/2010/main" val="2550590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cap="all" dirty="0"/>
              <a:t>LESSON 1</a:t>
            </a:r>
            <a:r>
              <a:rPr lang="en-US" dirty="0"/>
              <a:t/>
            </a:r>
            <a:br>
              <a:rPr lang="en-US" dirty="0"/>
            </a:br>
            <a:r>
              <a:rPr lang="en-US" b="1" dirty="0"/>
              <a:t>Expanding Voting Rights</a:t>
            </a:r>
            <a:r>
              <a:rPr lang="en-US" dirty="0"/>
              <a:t/>
            </a:r>
            <a:br>
              <a:rPr lang="en-US" dirty="0"/>
            </a:br>
            <a:endParaRPr lang="en-US" dirty="0"/>
          </a:p>
        </p:txBody>
      </p:sp>
      <p:sp>
        <p:nvSpPr>
          <p:cNvPr id="3" name="Text Placeholder 2"/>
          <p:cNvSpPr>
            <a:spLocks noGrp="1"/>
          </p:cNvSpPr>
          <p:nvPr>
            <p:ph type="body" idx="1"/>
          </p:nvPr>
        </p:nvSpPr>
        <p:spPr/>
        <p:txBody>
          <a:bodyPr>
            <a:normAutofit fontScale="92500" lnSpcReduction="20000"/>
          </a:bodyPr>
          <a:lstStyle/>
          <a:p>
            <a:r>
              <a:rPr lang="en-US" dirty="0"/>
              <a:t>Voting Limitations in Early America</a:t>
            </a:r>
          </a:p>
          <a:p>
            <a:endParaRPr lang="en-US" dirty="0"/>
          </a:p>
        </p:txBody>
      </p:sp>
      <p:sp>
        <p:nvSpPr>
          <p:cNvPr id="4" name="Content Placeholder 3"/>
          <p:cNvSpPr>
            <a:spLocks noGrp="1"/>
          </p:cNvSpPr>
          <p:nvPr>
            <p:ph sz="half" idx="2"/>
          </p:nvPr>
        </p:nvSpPr>
        <p:spPr/>
        <p:txBody>
          <a:bodyPr>
            <a:normAutofit fontScale="85000" lnSpcReduction="10000"/>
          </a:bodyPr>
          <a:lstStyle/>
          <a:p>
            <a:r>
              <a:rPr lang="en-US" dirty="0"/>
              <a:t>An </a:t>
            </a:r>
            <a:r>
              <a:rPr lang="en-US" b="1" dirty="0"/>
              <a:t>election</a:t>
            </a:r>
            <a:r>
              <a:rPr lang="en-US" dirty="0"/>
              <a:t> is an orderly process for making group decisions. Free and fair elections are the hallmark of democracy. </a:t>
            </a:r>
            <a:r>
              <a:rPr lang="en-US" b="1" dirty="0"/>
              <a:t>Voting</a:t>
            </a:r>
            <a:r>
              <a:rPr lang="en-US" dirty="0"/>
              <a:t> is making a choice among alternatives in an election.</a:t>
            </a:r>
          </a:p>
          <a:p>
            <a:r>
              <a:rPr lang="en-US" dirty="0"/>
              <a:t>Like other rights, the right to vote is not absolute but subject to regulations and restrictions. During periods of American history, law, custom, and even violence have prevented certain groups of people from voting.</a:t>
            </a:r>
          </a:p>
          <a:p>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normAutofit fontScale="92500" lnSpcReduction="10000"/>
          </a:bodyPr>
          <a:lstStyle/>
          <a:p>
            <a:r>
              <a:rPr lang="en-US" dirty="0"/>
              <a:t>Before the American Revolution, the colonies placed many restrictions on who had the right to vote. Women and most African Americans were not allowed to vote; neither were white males who did not own property or pay taxes. In some colonies, only members of the dominant religious group could vote.</a:t>
            </a:r>
          </a:p>
          <a:p>
            <a:endParaRPr lang="en-US" dirty="0"/>
          </a:p>
        </p:txBody>
      </p:sp>
    </p:spTree>
    <p:extLst>
      <p:ext uri="{BB962C8B-B14F-4D97-AF65-F5344CB8AC3E}">
        <p14:creationId xmlns:p14="http://schemas.microsoft.com/office/powerpoint/2010/main" val="551087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Voters’ Election Choices</a:t>
            </a:r>
            <a:r>
              <a:rPr lang="en-US" dirty="0"/>
              <a:t/>
            </a:r>
            <a:br>
              <a:rPr lang="en-US" dirty="0"/>
            </a:br>
            <a:endParaRPr lang="en-US" dirty="0"/>
          </a:p>
        </p:txBody>
      </p:sp>
      <p:sp>
        <p:nvSpPr>
          <p:cNvPr id="3" name="Content Placeholder 2"/>
          <p:cNvSpPr>
            <a:spLocks noGrp="1"/>
          </p:cNvSpPr>
          <p:nvPr>
            <p:ph sz="half" idx="1"/>
          </p:nvPr>
        </p:nvSpPr>
        <p:spPr/>
        <p:txBody>
          <a:bodyPr>
            <a:normAutofit lnSpcReduction="10000"/>
          </a:bodyPr>
          <a:lstStyle/>
          <a:p>
            <a:r>
              <a:rPr lang="en-US" dirty="0"/>
              <a:t>There are four major factors that tend to drive voters’ election choices. They are the personal background of the voter, the degree of loyalty to a political party, issues in the campaign, and the voter’s perception of the candidates.</a:t>
            </a:r>
          </a:p>
          <a:p>
            <a:endParaRPr lang="en-US" dirty="0"/>
          </a:p>
        </p:txBody>
      </p:sp>
      <p:pic>
        <p:nvPicPr>
          <p:cNvPr id="5" name="Content Placeholder 4" descr="Ballot.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9306" b="-7864"/>
          <a:stretch/>
        </p:blipFill>
        <p:spPr>
          <a:xfrm>
            <a:off x="4495800" y="1135118"/>
            <a:ext cx="4648200" cy="5945852"/>
          </a:xfrm>
        </p:spPr>
      </p:pic>
    </p:spTree>
    <p:extLst>
      <p:ext uri="{BB962C8B-B14F-4D97-AF65-F5344CB8AC3E}">
        <p14:creationId xmlns:p14="http://schemas.microsoft.com/office/powerpoint/2010/main" val="320688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Personal Background</a:t>
            </a:r>
            <a:r>
              <a:rPr lang="en-US" dirty="0"/>
              <a:t/>
            </a:r>
            <a:br>
              <a:rPr lang="en-US" dirty="0"/>
            </a:br>
            <a:endParaRPr lang="en-US" dirty="0"/>
          </a:p>
        </p:txBody>
      </p:sp>
      <p:sp>
        <p:nvSpPr>
          <p:cNvPr id="3" name="Content Placeholder 2"/>
          <p:cNvSpPr>
            <a:spLocks noGrp="1"/>
          </p:cNvSpPr>
          <p:nvPr>
            <p:ph idx="1"/>
          </p:nvPr>
        </p:nvSpPr>
        <p:spPr>
          <a:xfrm>
            <a:off x="457200" y="918904"/>
            <a:ext cx="8229600" cy="6432331"/>
          </a:xfrm>
        </p:spPr>
        <p:txBody>
          <a:bodyPr>
            <a:normAutofit/>
          </a:bodyPr>
          <a:lstStyle/>
          <a:p>
            <a:pPr fontAlgn="base"/>
            <a:r>
              <a:rPr lang="en-US" dirty="0"/>
              <a:t>Voters’ personal backgrounds affect their decisions. A person’s background includes such things as family, age, education, religion, </a:t>
            </a:r>
            <a:r>
              <a:rPr lang="en-US" b="1" dirty="0"/>
              <a:t>occupation</a:t>
            </a:r>
            <a:r>
              <a:rPr lang="en-US" dirty="0"/>
              <a:t>, income level, where they live, and general outlook on life.</a:t>
            </a:r>
          </a:p>
          <a:p>
            <a:r>
              <a:rPr lang="en-US" dirty="0"/>
              <a:t> People who live in cities may be more likely to vote for a candidate who wants to invest in public transportation than people who live in more rural areas. As the U.S. </a:t>
            </a:r>
            <a:r>
              <a:rPr lang="en-US" b="1" dirty="0"/>
              <a:t>population </a:t>
            </a:r>
            <a:r>
              <a:rPr lang="en-US" dirty="0"/>
              <a:t>shifts to become more urban and suburban, this could affect voting patterns. </a:t>
            </a:r>
          </a:p>
          <a:p>
            <a:endParaRPr lang="en-US" dirty="0"/>
          </a:p>
        </p:txBody>
      </p:sp>
    </p:spTree>
    <p:extLst>
      <p:ext uri="{BB962C8B-B14F-4D97-AF65-F5344CB8AC3E}">
        <p14:creationId xmlns:p14="http://schemas.microsoft.com/office/powerpoint/2010/main" val="3212639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Background</a:t>
            </a:r>
            <a:endParaRPr lang="en-US" dirty="0"/>
          </a:p>
        </p:txBody>
      </p:sp>
      <p:sp>
        <p:nvSpPr>
          <p:cNvPr id="4" name="Content Placeholder 3"/>
          <p:cNvSpPr>
            <a:spLocks noGrp="1"/>
          </p:cNvSpPr>
          <p:nvPr>
            <p:ph sz="half" idx="1"/>
          </p:nvPr>
        </p:nvSpPr>
        <p:spPr/>
        <p:txBody>
          <a:bodyPr>
            <a:normAutofit fontScale="85000" lnSpcReduction="10000"/>
          </a:bodyPr>
          <a:lstStyle/>
          <a:p>
            <a:r>
              <a:rPr lang="en-US" dirty="0"/>
              <a:t>Individuals may have multiple traits that align them with different positions on issues or candidates, which make </a:t>
            </a:r>
            <a:r>
              <a:rPr lang="en-US" b="1" dirty="0"/>
              <a:t>predicting</a:t>
            </a:r>
            <a:r>
              <a:rPr lang="en-US" dirty="0"/>
              <a:t> how they would vote difficult. These </a:t>
            </a:r>
            <a:r>
              <a:rPr lang="en-US" b="1" dirty="0"/>
              <a:t>cross-pressured voters</a:t>
            </a:r>
            <a:r>
              <a:rPr lang="en-US" dirty="0"/>
              <a:t> face conflicting pressures from different elements of their identity—religion, ethnicity, income level, or peer group. </a:t>
            </a:r>
          </a:p>
          <a:p>
            <a:endParaRPr lang="en-US" dirty="0"/>
          </a:p>
        </p:txBody>
      </p:sp>
      <p:pic>
        <p:nvPicPr>
          <p:cNvPr id="3" name="Content Placeholder 2" descr="Donald &amp; Hillary.jpg"/>
          <p:cNvPicPr>
            <a:picLocks noGrp="1" noChangeAspect="1"/>
          </p:cNvPicPr>
          <p:nvPr>
            <p:ph sz="half" idx="2"/>
          </p:nvPr>
        </p:nvPicPr>
        <p:blipFill>
          <a:blip r:embed="rId2">
            <a:extLst>
              <a:ext uri="{28A0092B-C50C-407E-A947-70E740481C1C}">
                <a14:useLocalDpi xmlns:a14="http://schemas.microsoft.com/office/drawing/2010/main" val="0"/>
              </a:ext>
            </a:extLst>
          </a:blip>
          <a:srcRect l="24932" r="24932"/>
          <a:stretch>
            <a:fillRect/>
          </a:stretch>
        </p:blipFill>
        <p:spPr/>
      </p:pic>
    </p:spTree>
    <p:extLst>
      <p:ext uri="{BB962C8B-B14F-4D97-AF65-F5344CB8AC3E}">
        <p14:creationId xmlns:p14="http://schemas.microsoft.com/office/powerpoint/2010/main" val="3178243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1293"/>
          </a:xfrm>
        </p:spPr>
        <p:txBody>
          <a:bodyPr>
            <a:normAutofit fontScale="90000"/>
          </a:bodyPr>
          <a:lstStyle/>
          <a:p>
            <a:r>
              <a:rPr lang="en-US" b="1" dirty="0"/>
              <a:t>Party Loyalty</a:t>
            </a:r>
            <a:r>
              <a:rPr lang="en-US" dirty="0"/>
              <a:t/>
            </a:r>
            <a:br>
              <a:rPr lang="en-US" dirty="0"/>
            </a:br>
            <a:endParaRPr lang="en-US" dirty="0"/>
          </a:p>
        </p:txBody>
      </p:sp>
      <p:sp>
        <p:nvSpPr>
          <p:cNvPr id="3" name="Content Placeholder 2"/>
          <p:cNvSpPr>
            <a:spLocks noGrp="1"/>
          </p:cNvSpPr>
          <p:nvPr>
            <p:ph idx="1"/>
          </p:nvPr>
        </p:nvSpPr>
        <p:spPr>
          <a:xfrm>
            <a:off x="457200" y="945932"/>
            <a:ext cx="8229600" cy="5912068"/>
          </a:xfrm>
        </p:spPr>
        <p:txBody>
          <a:bodyPr>
            <a:normAutofit lnSpcReduction="10000"/>
          </a:bodyPr>
          <a:lstStyle/>
          <a:p>
            <a:pPr fontAlgn="base"/>
            <a:r>
              <a:rPr lang="en-US" dirty="0"/>
              <a:t>Another influence on voters’ decisions is their loyalty—or lack of it—to one of the political parties. The majority of American voters consider themselves either Republicans or Democrats, and most vote for their party’s candidates.</a:t>
            </a:r>
          </a:p>
          <a:p>
            <a:pPr fontAlgn="base"/>
            <a:r>
              <a:rPr lang="en-US" dirty="0"/>
              <a:t>Strong party voters are those who select their party’s candidates regardless of the specific issues or candidates in any given election. They typically vote a </a:t>
            </a:r>
            <a:r>
              <a:rPr lang="en-US" b="1" dirty="0"/>
              <a:t>straight party ticket</a:t>
            </a:r>
            <a:r>
              <a:rPr lang="en-US" dirty="0"/>
              <a:t>, meaning that they choose all candidates affiliated with their party on the ballot.</a:t>
            </a:r>
          </a:p>
          <a:p>
            <a:pPr marL="0" indent="0">
              <a:buNone/>
            </a:pPr>
            <a:endParaRPr lang="en-US" dirty="0"/>
          </a:p>
        </p:txBody>
      </p:sp>
    </p:spTree>
    <p:extLst>
      <p:ext uri="{BB962C8B-B14F-4D97-AF65-F5344CB8AC3E}">
        <p14:creationId xmlns:p14="http://schemas.microsoft.com/office/powerpoint/2010/main" val="3163246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98320"/>
          </a:xfrm>
        </p:spPr>
        <p:txBody>
          <a:bodyPr>
            <a:normAutofit fontScale="90000"/>
          </a:bodyPr>
          <a:lstStyle/>
          <a:p>
            <a:r>
              <a:rPr lang="en-US" b="1" dirty="0"/>
              <a:t>Party Loyalty</a:t>
            </a:r>
            <a:r>
              <a:rPr lang="en-US" dirty="0"/>
              <a:t/>
            </a:r>
            <a:br>
              <a:rPr lang="en-US" dirty="0"/>
            </a:br>
            <a:endParaRPr lang="en-US" dirty="0"/>
          </a:p>
        </p:txBody>
      </p:sp>
      <p:sp>
        <p:nvSpPr>
          <p:cNvPr id="3" name="Content Placeholder 2"/>
          <p:cNvSpPr>
            <a:spLocks noGrp="1"/>
          </p:cNvSpPr>
          <p:nvPr>
            <p:ph idx="1"/>
          </p:nvPr>
        </p:nvSpPr>
        <p:spPr>
          <a:xfrm>
            <a:off x="457200" y="972958"/>
            <a:ext cx="8229600" cy="5648559"/>
          </a:xfrm>
        </p:spPr>
        <p:txBody>
          <a:bodyPr>
            <a:normAutofit fontScale="92500"/>
          </a:bodyPr>
          <a:lstStyle/>
          <a:p>
            <a:r>
              <a:rPr lang="en-US" dirty="0"/>
              <a:t>Unlike strong party voters, weak party voters are more likely to switch their votes based on the issues or candidates at hand. People who choose not to identify with a specific party are known as </a:t>
            </a:r>
            <a:r>
              <a:rPr lang="en-US" b="1" i="1" dirty="0"/>
              <a:t>independent voters</a:t>
            </a:r>
            <a:r>
              <a:rPr lang="en-US" dirty="0"/>
              <a:t>. In the 2008 election, roughly 40 percent of the electorate was either independent or weak party voters. These voters factor importantly in presidential elections because strong party voters from both major parties tend to balance each other out. Because of this, candidates often try to tailor their messages to attract independent voters </a:t>
            </a:r>
          </a:p>
        </p:txBody>
      </p:sp>
    </p:spTree>
    <p:extLst>
      <p:ext uri="{BB962C8B-B14F-4D97-AF65-F5344CB8AC3E}">
        <p14:creationId xmlns:p14="http://schemas.microsoft.com/office/powerpoint/2010/main" val="4294369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Party Loyalty</a:t>
            </a:r>
            <a:r>
              <a:rPr lang="en-US" dirty="0"/>
              <a:t/>
            </a:r>
            <a:br>
              <a:rPr lang="en-US" dirty="0"/>
            </a:br>
            <a:endParaRPr lang="en-US" dirty="0"/>
          </a:p>
        </p:txBody>
      </p:sp>
      <p:sp>
        <p:nvSpPr>
          <p:cNvPr id="3" name="Content Placeholder 2"/>
          <p:cNvSpPr>
            <a:spLocks noGrp="1"/>
          </p:cNvSpPr>
          <p:nvPr>
            <p:ph sz="half" idx="1"/>
          </p:nvPr>
        </p:nvSpPr>
        <p:spPr/>
        <p:txBody>
          <a:bodyPr>
            <a:normAutofit fontScale="77500" lnSpcReduction="20000"/>
          </a:bodyPr>
          <a:lstStyle/>
          <a:p>
            <a:r>
              <a:rPr lang="en-US" b="1" dirty="0"/>
              <a:t>Candidates</a:t>
            </a:r>
            <a:r>
              <a:rPr lang="en-US" dirty="0"/>
              <a:t> do their best to portray an image they believe voters value. Candidates want to appear to be strong and trustworthy leaders. At the same time, they may want their opponents to appear weak or otherwise unprepared for the job. Campaigns, aided by political parties and interest groups, help candidates cultivate their messages and images to appeal to potential voters.</a:t>
            </a:r>
          </a:p>
          <a:p>
            <a:pPr marL="0" indent="0">
              <a:buNone/>
            </a:pPr>
            <a:endParaRPr lang="en-US" dirty="0"/>
          </a:p>
        </p:txBody>
      </p:sp>
      <p:pic>
        <p:nvPicPr>
          <p:cNvPr id="5" name="Content Placeholder 4" descr="Stop Trump - Craiglist.jpg"/>
          <p:cNvPicPr>
            <a:picLocks noGrp="1" noChangeAspect="1"/>
          </p:cNvPicPr>
          <p:nvPr>
            <p:ph sz="half" idx="2"/>
          </p:nvPr>
        </p:nvPicPr>
        <p:blipFill>
          <a:blip r:embed="rId2">
            <a:extLst>
              <a:ext uri="{28A0092B-C50C-407E-A947-70E740481C1C}">
                <a14:useLocalDpi xmlns:a14="http://schemas.microsoft.com/office/drawing/2010/main" val="0"/>
              </a:ext>
            </a:extLst>
          </a:blip>
          <a:srcRect t="18469" b="18469"/>
          <a:stretch>
            <a:fillRect/>
          </a:stretch>
        </p:blipFill>
        <p:spPr/>
      </p:pic>
    </p:spTree>
    <p:extLst>
      <p:ext uri="{BB962C8B-B14F-4D97-AF65-F5344CB8AC3E}">
        <p14:creationId xmlns:p14="http://schemas.microsoft.com/office/powerpoint/2010/main" val="2311140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Due to advances in education and access to new media technology, today’s voters have more opportunities to become better informed about a candidate’s stance on issues than the voters of earlier years. Despite this, many voters are still not informed about all of the issues in a campaign. </a:t>
            </a:r>
            <a:r>
              <a:rPr lang="en-US" b="1" dirty="0"/>
              <a:t>Voters</a:t>
            </a:r>
            <a:r>
              <a:rPr lang="en-US" dirty="0"/>
              <a:t> are typically most concerned with issues that directly affect them. In the past, important issues have included Social Security, health care, taxes, education, affirmative action, abortion, gun rights, and the environment.</a:t>
            </a:r>
          </a:p>
          <a:p>
            <a:endParaRPr lang="en-US" dirty="0"/>
          </a:p>
        </p:txBody>
      </p:sp>
    </p:spTree>
    <p:extLst>
      <p:ext uri="{BB962C8B-B14F-4D97-AF65-F5344CB8AC3E}">
        <p14:creationId xmlns:p14="http://schemas.microsoft.com/office/powerpoint/2010/main" val="3854323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1293"/>
          </a:xfrm>
        </p:spPr>
        <p:txBody>
          <a:bodyPr>
            <a:normAutofit fontScale="90000"/>
          </a:bodyPr>
          <a:lstStyle/>
          <a:p>
            <a:r>
              <a:rPr lang="en-US" b="1" dirty="0"/>
              <a:t>Voter Participation</a:t>
            </a:r>
            <a:r>
              <a:rPr lang="en-US" dirty="0"/>
              <a:t/>
            </a:r>
            <a:br>
              <a:rPr lang="en-US" dirty="0"/>
            </a:br>
            <a:endParaRPr lang="en-US" dirty="0"/>
          </a:p>
        </p:txBody>
      </p:sp>
      <p:sp>
        <p:nvSpPr>
          <p:cNvPr id="3" name="Content Placeholder 2"/>
          <p:cNvSpPr>
            <a:spLocks noGrp="1"/>
          </p:cNvSpPr>
          <p:nvPr>
            <p:ph sz="half" idx="1"/>
          </p:nvPr>
        </p:nvSpPr>
        <p:spPr>
          <a:xfrm>
            <a:off x="457200" y="945932"/>
            <a:ext cx="4038600" cy="5912068"/>
          </a:xfrm>
        </p:spPr>
        <p:txBody>
          <a:bodyPr>
            <a:normAutofit fontScale="85000" lnSpcReduction="20000"/>
          </a:bodyPr>
          <a:lstStyle/>
          <a:p>
            <a:r>
              <a:rPr lang="en-US" dirty="0"/>
              <a:t>The percentage of Americans voting in presidential elections declined from about </a:t>
            </a:r>
            <a:r>
              <a:rPr lang="en-US" b="1" dirty="0"/>
              <a:t>69 percen</a:t>
            </a:r>
            <a:r>
              <a:rPr lang="en-US" dirty="0"/>
              <a:t>t in 1964 to 56 percent in 2012. Even fewer Americans vote in congressional, state, and local elections. For example, in the 2014 midterm elections approximately 37 percent of the voting eligible population cast a ballot. Voter participation in the United States is quite low compared to many other democracies around the world.</a:t>
            </a:r>
          </a:p>
          <a:p>
            <a:endParaRPr lang="en-US" dirty="0"/>
          </a:p>
        </p:txBody>
      </p:sp>
      <p:pic>
        <p:nvPicPr>
          <p:cNvPr id="5" name="Content Placeholder 4" descr="Drones for Hillary.jpg"/>
          <p:cNvPicPr>
            <a:picLocks noGrp="1" noChangeAspect="1"/>
          </p:cNvPicPr>
          <p:nvPr>
            <p:ph sz="half" idx="2"/>
          </p:nvPr>
        </p:nvPicPr>
        <p:blipFill>
          <a:blip r:embed="rId2">
            <a:extLst>
              <a:ext uri="{28A0092B-C50C-407E-A947-70E740481C1C}">
                <a14:useLocalDpi xmlns:a14="http://schemas.microsoft.com/office/drawing/2010/main" val="0"/>
              </a:ext>
            </a:extLst>
          </a:blip>
          <a:srcRect l="13002" r="13002"/>
          <a:stretch>
            <a:fillRect/>
          </a:stretch>
        </p:blipFill>
        <p:spPr>
          <a:xfrm>
            <a:off x="4495800" y="946150"/>
            <a:ext cx="4648200" cy="5675367"/>
          </a:xfrm>
        </p:spPr>
      </p:pic>
    </p:spTree>
    <p:extLst>
      <p:ext uri="{BB962C8B-B14F-4D97-AF65-F5344CB8AC3E}">
        <p14:creationId xmlns:p14="http://schemas.microsoft.com/office/powerpoint/2010/main" val="39446109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1293"/>
          </a:xfrm>
        </p:spPr>
        <p:txBody>
          <a:bodyPr>
            <a:normAutofit fontScale="90000"/>
          </a:bodyPr>
          <a:lstStyle/>
          <a:p>
            <a:r>
              <a:rPr lang="en-US" b="1" dirty="0"/>
              <a:t>Voter Participation</a:t>
            </a:r>
            <a:r>
              <a:rPr lang="en-US" dirty="0"/>
              <a:t/>
            </a:r>
            <a:br>
              <a:rPr lang="en-US" dirty="0"/>
            </a:br>
            <a:endParaRPr lang="en-US" dirty="0"/>
          </a:p>
        </p:txBody>
      </p:sp>
      <p:sp>
        <p:nvSpPr>
          <p:cNvPr id="3" name="Content Placeholder 2"/>
          <p:cNvSpPr>
            <a:spLocks noGrp="1"/>
          </p:cNvSpPr>
          <p:nvPr>
            <p:ph sz="half" idx="1"/>
          </p:nvPr>
        </p:nvSpPr>
        <p:spPr>
          <a:xfrm>
            <a:off x="457200" y="945931"/>
            <a:ext cx="4038600" cy="5675585"/>
          </a:xfrm>
        </p:spPr>
        <p:txBody>
          <a:bodyPr>
            <a:normAutofit fontScale="92500" lnSpcReduction="10000"/>
          </a:bodyPr>
          <a:lstStyle/>
          <a:p>
            <a:r>
              <a:rPr lang="en-US" dirty="0"/>
              <a:t>Why is it that so many eligible Americans do not go to the polls? One major reason is our complicated registration practices. In most European nations, the government automatically registers every eligible citizen to vote. In the United States, the burden of registering falls entirely on the citizen, and voters must re-register if they move</a:t>
            </a:r>
          </a:p>
          <a:p>
            <a:endParaRPr lang="en-US" dirty="0"/>
          </a:p>
        </p:txBody>
      </p:sp>
      <p:sp>
        <p:nvSpPr>
          <p:cNvPr id="4" name="Content Placeholder 3"/>
          <p:cNvSpPr>
            <a:spLocks noGrp="1"/>
          </p:cNvSpPr>
          <p:nvPr>
            <p:ph sz="half" idx="2"/>
          </p:nvPr>
        </p:nvSpPr>
        <p:spPr>
          <a:xfrm>
            <a:off x="4648200" y="945932"/>
            <a:ext cx="4038600" cy="5180232"/>
          </a:xfrm>
        </p:spPr>
        <p:txBody>
          <a:bodyPr>
            <a:normAutofit fontScale="92500" lnSpcReduction="10000"/>
          </a:bodyPr>
          <a:lstStyle/>
          <a:p>
            <a:endParaRPr lang="en-US" dirty="0"/>
          </a:p>
        </p:txBody>
      </p:sp>
    </p:spTree>
    <p:extLst>
      <p:ext uri="{BB962C8B-B14F-4D97-AF65-F5344CB8AC3E}">
        <p14:creationId xmlns:p14="http://schemas.microsoft.com/office/powerpoint/2010/main" val="918117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4266"/>
          </a:xfrm>
        </p:spPr>
        <p:txBody>
          <a:bodyPr>
            <a:normAutofit fontScale="90000"/>
          </a:bodyPr>
          <a:lstStyle/>
          <a:p>
            <a:r>
              <a:rPr lang="en-US" b="1" dirty="0"/>
              <a:t>Why People Don’t Vote</a:t>
            </a:r>
            <a:r>
              <a:rPr lang="en-US" dirty="0"/>
              <a:t/>
            </a:r>
            <a:br>
              <a:rPr lang="en-US" dirty="0"/>
            </a:br>
            <a:endParaRPr lang="en-US" dirty="0"/>
          </a:p>
        </p:txBody>
      </p:sp>
      <p:sp>
        <p:nvSpPr>
          <p:cNvPr id="3" name="Content Placeholder 2"/>
          <p:cNvSpPr>
            <a:spLocks noGrp="1"/>
          </p:cNvSpPr>
          <p:nvPr>
            <p:ph idx="1"/>
          </p:nvPr>
        </p:nvSpPr>
        <p:spPr>
          <a:xfrm>
            <a:off x="457200" y="918904"/>
            <a:ext cx="8229600" cy="6270172"/>
          </a:xfrm>
        </p:spPr>
        <p:txBody>
          <a:bodyPr/>
          <a:lstStyle/>
          <a:p>
            <a:r>
              <a:rPr lang="en-US" sz="3400" dirty="0"/>
              <a:t>Why is it that so many eligible Americans do not go to the polls? One major reason is our complicated registration practices. In most European nations, the government automatically registers every eligible citizen to vote. In the United States, the burden of registering falls entirely on the citizen, and voters must re-register if they move</a:t>
            </a:r>
            <a:r>
              <a:rPr lang="en-US" dirty="0"/>
              <a:t>.</a:t>
            </a:r>
          </a:p>
          <a:p>
            <a:pPr marL="0" indent="0">
              <a:buNone/>
            </a:pPr>
            <a:endParaRPr lang="en-US" dirty="0"/>
          </a:p>
        </p:txBody>
      </p:sp>
    </p:spTree>
    <p:extLst>
      <p:ext uri="{BB962C8B-B14F-4D97-AF65-F5344CB8AC3E}">
        <p14:creationId xmlns:p14="http://schemas.microsoft.com/office/powerpoint/2010/main" val="197154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a:xfrm>
            <a:off x="457200" y="2174874"/>
            <a:ext cx="4040188" cy="4683125"/>
          </a:xfrm>
        </p:spPr>
        <p:txBody>
          <a:bodyPr>
            <a:normAutofit fontScale="92500" lnSpcReduction="20000"/>
          </a:bodyPr>
          <a:lstStyle/>
          <a:p>
            <a:r>
              <a:rPr lang="en-US" dirty="0"/>
              <a:t>As a result, only about </a:t>
            </a:r>
            <a:r>
              <a:rPr lang="en-US" b="1" dirty="0"/>
              <a:t>five</a:t>
            </a:r>
            <a:r>
              <a:rPr lang="en-US" dirty="0"/>
              <a:t> or </a:t>
            </a:r>
            <a:r>
              <a:rPr lang="en-US" b="1" dirty="0"/>
              <a:t>six</a:t>
            </a:r>
            <a:r>
              <a:rPr lang="en-US" dirty="0"/>
              <a:t> percent of the adult population was eligible to vote. These restrictions existed because educated white men of the time believed that voting was best left to wealthy, white, property-owning males, whom they assumed would make wiser choices. As John Jay, who served on the U.S. Supreme Court as the first chief justice of the United States, put it: “</a:t>
            </a:r>
            <a:r>
              <a:rPr lang="en-US" u="sng" dirty="0"/>
              <a:t>The people who own the country ought to govern it</a:t>
            </a:r>
            <a:r>
              <a:rPr lang="en-US" dirty="0"/>
              <a:t>.”</a:t>
            </a:r>
          </a:p>
          <a:p>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a:xfrm>
            <a:off x="4645025" y="2174874"/>
            <a:ext cx="4041775" cy="4683125"/>
          </a:xfrm>
        </p:spPr>
        <p:txBody>
          <a:bodyPr>
            <a:normAutofit fontScale="92500"/>
          </a:bodyPr>
          <a:lstStyle/>
          <a:p>
            <a:r>
              <a:rPr lang="en-US" dirty="0"/>
              <a:t>After the Constitution was adopted, the states were allowed to set the time, place, and manner of elections. Each state could have its own rules about who could vote in national elections as long as these rules did not violate the U.S. Constitution. Despite having the power to do so, Congress did not make many laws regulating elections until after the </a:t>
            </a:r>
            <a:r>
              <a:rPr lang="en-US" b="1" dirty="0"/>
              <a:t>Civil War</a:t>
            </a:r>
            <a:r>
              <a:rPr lang="en-US" dirty="0"/>
              <a:t>.</a:t>
            </a:r>
            <a:r>
              <a:rPr lang="en-US" dirty="0" smtClean="0">
                <a:effectLst/>
              </a:rPr>
              <a:t> </a:t>
            </a:r>
            <a:endParaRPr lang="en-US" dirty="0"/>
          </a:p>
        </p:txBody>
      </p:sp>
      <p:sp>
        <p:nvSpPr>
          <p:cNvPr id="7" name="Text Placeholder 2"/>
          <p:cNvSpPr>
            <a:spLocks noGrp="1"/>
          </p:cNvSpPr>
          <p:nvPr>
            <p:ph type="title"/>
          </p:nvPr>
        </p:nvSpPr>
        <p:spPr/>
        <p:txBody>
          <a:bodyPr>
            <a:normAutofit fontScale="92500"/>
          </a:bodyPr>
          <a:lstStyle/>
          <a:p>
            <a:r>
              <a:rPr lang="en-US" dirty="0"/>
              <a:t>Voting Limitations in Early America</a:t>
            </a:r>
          </a:p>
          <a:p>
            <a:endParaRPr lang="en-US" dirty="0"/>
          </a:p>
        </p:txBody>
      </p:sp>
    </p:spTree>
    <p:extLst>
      <p:ext uri="{BB962C8B-B14F-4D97-AF65-F5344CB8AC3E}">
        <p14:creationId xmlns:p14="http://schemas.microsoft.com/office/powerpoint/2010/main" val="14368956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LESSON 3</a:t>
            </a:r>
            <a:r>
              <a:rPr lang="en-US" dirty="0"/>
              <a:t/>
            </a:r>
            <a:br>
              <a:rPr lang="en-US" dirty="0"/>
            </a:br>
            <a:r>
              <a:rPr lang="en-US" b="1" dirty="0"/>
              <a:t>Campaigns and Financing</a:t>
            </a:r>
            <a:r>
              <a:rPr lang="en-US" dirty="0"/>
              <a:t> </a:t>
            </a:r>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a:t>At the head of this organization is a </a:t>
            </a:r>
            <a:r>
              <a:rPr lang="en-US" b="1" dirty="0"/>
              <a:t>campaign manager</a:t>
            </a:r>
            <a:r>
              <a:rPr lang="en-US" dirty="0"/>
              <a:t>, who is responsible for overall </a:t>
            </a:r>
            <a:r>
              <a:rPr lang="en-US" b="1" dirty="0"/>
              <a:t>strategy</a:t>
            </a:r>
            <a:r>
              <a:rPr lang="en-US" dirty="0"/>
              <a:t> and planning. In a national campaign office, various staff members handle media relations with journalists from television, radio, print, and digital media. </a:t>
            </a:r>
          </a:p>
          <a:p>
            <a:r>
              <a:rPr lang="en-US" dirty="0"/>
              <a:t>Other staff manage finances, fundraising, advertising, opinion polls, and campaign materials. For state and local elections, state and local party officials may help coordinate the campaigns. Party officials and campaign field workers contact voters, hold local rallies, and </a:t>
            </a:r>
            <a:r>
              <a:rPr lang="en-US" b="1" dirty="0"/>
              <a:t>distribute</a:t>
            </a:r>
            <a:r>
              <a:rPr lang="en-US" dirty="0"/>
              <a:t> campaign literature </a:t>
            </a:r>
          </a:p>
        </p:txBody>
      </p:sp>
    </p:spTree>
    <p:extLst>
      <p:ext uri="{BB962C8B-B14F-4D97-AF65-F5344CB8AC3E}">
        <p14:creationId xmlns:p14="http://schemas.microsoft.com/office/powerpoint/2010/main" val="34348403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240"/>
          </a:xfrm>
        </p:spPr>
        <p:txBody>
          <a:bodyPr>
            <a:normAutofit fontScale="90000"/>
          </a:bodyPr>
          <a:lstStyle/>
          <a:p>
            <a:r>
              <a:rPr lang="en-US" b="1" dirty="0"/>
              <a:t>Propaganda and Advertising</a:t>
            </a:r>
            <a:r>
              <a:rPr lang="en-US" dirty="0"/>
              <a:t/>
            </a:r>
            <a:br>
              <a:rPr lang="en-US" dirty="0"/>
            </a:br>
            <a:endParaRPr lang="en-US" dirty="0"/>
          </a:p>
        </p:txBody>
      </p:sp>
      <p:sp>
        <p:nvSpPr>
          <p:cNvPr id="3" name="Content Placeholder 2"/>
          <p:cNvSpPr>
            <a:spLocks noGrp="1"/>
          </p:cNvSpPr>
          <p:nvPr>
            <p:ph idx="1"/>
          </p:nvPr>
        </p:nvSpPr>
        <p:spPr>
          <a:xfrm>
            <a:off x="457200" y="891878"/>
            <a:ext cx="8229600" cy="5234285"/>
          </a:xfrm>
        </p:spPr>
        <p:txBody>
          <a:bodyPr>
            <a:normAutofit/>
          </a:bodyPr>
          <a:lstStyle/>
          <a:p>
            <a:r>
              <a:rPr lang="en-US" dirty="0"/>
              <a:t>One of the largest expenditures for election campaigns is advertising. Candidates use advertising to inform voters of their position on issues, to portray themselves in an appealing light, and to criticize their </a:t>
            </a:r>
            <a:r>
              <a:rPr lang="en-US" b="1" dirty="0"/>
              <a:t>opponents</a:t>
            </a:r>
            <a:r>
              <a:rPr lang="en-US" dirty="0"/>
              <a:t>.</a:t>
            </a:r>
          </a:p>
          <a:p>
            <a:r>
              <a:rPr lang="en-US" b="1" dirty="0"/>
              <a:t>Propaganda</a:t>
            </a:r>
            <a:r>
              <a:rPr lang="en-US" dirty="0"/>
              <a:t> involves using ideas, information, or rumors to influence opinion. It is not necessarily lying or deception, but it is not objective either.</a:t>
            </a:r>
          </a:p>
          <a:p>
            <a:endParaRPr lang="en-US" dirty="0"/>
          </a:p>
        </p:txBody>
      </p:sp>
    </p:spTree>
    <p:extLst>
      <p:ext uri="{BB962C8B-B14F-4D97-AF65-F5344CB8AC3E}">
        <p14:creationId xmlns:p14="http://schemas.microsoft.com/office/powerpoint/2010/main" val="65225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240"/>
          </a:xfrm>
        </p:spPr>
        <p:txBody>
          <a:bodyPr>
            <a:normAutofit fontScale="90000"/>
          </a:bodyPr>
          <a:lstStyle/>
          <a:p>
            <a:r>
              <a:rPr lang="en-US" b="1" dirty="0"/>
              <a:t>Propaganda and Advertising</a:t>
            </a:r>
            <a:r>
              <a:rPr lang="en-US" dirty="0"/>
              <a:t/>
            </a:r>
            <a:br>
              <a:rPr lang="en-US" dirty="0"/>
            </a:br>
            <a:endParaRPr lang="en-US" dirty="0"/>
          </a:p>
        </p:txBody>
      </p:sp>
      <p:sp>
        <p:nvSpPr>
          <p:cNvPr id="3" name="Content Placeholder 2"/>
          <p:cNvSpPr>
            <a:spLocks noGrp="1"/>
          </p:cNvSpPr>
          <p:nvPr>
            <p:ph idx="1"/>
          </p:nvPr>
        </p:nvSpPr>
        <p:spPr>
          <a:xfrm>
            <a:off x="457200" y="891878"/>
            <a:ext cx="8229600" cy="5966122"/>
          </a:xfrm>
        </p:spPr>
        <p:txBody>
          <a:bodyPr>
            <a:normAutofit/>
          </a:bodyPr>
          <a:lstStyle/>
          <a:p>
            <a:r>
              <a:rPr lang="en-US" dirty="0"/>
              <a:t>There are many propaganda techniques, most of which rely on arguments that may sound convincing but that are not necessarily valid. </a:t>
            </a:r>
            <a:endParaRPr lang="en-US" dirty="0" smtClean="0"/>
          </a:p>
          <a:p>
            <a:r>
              <a:rPr lang="en-US" dirty="0" smtClean="0"/>
              <a:t>Associating </a:t>
            </a:r>
            <a:r>
              <a:rPr lang="en-US" dirty="0"/>
              <a:t>a candidate with a symbol, using negative words and </a:t>
            </a:r>
            <a:r>
              <a:rPr lang="en-US" b="1" dirty="0"/>
              <a:t>labels</a:t>
            </a:r>
            <a:r>
              <a:rPr lang="en-US" dirty="0"/>
              <a:t> to describe an opponent’s positions, pretending that an opponent supports a position that he or she does not, and quoting only favorable statistics are some examples of the types of propaganda that have played a part in every campaign since the 1800s.</a:t>
            </a:r>
          </a:p>
          <a:p>
            <a:endParaRPr lang="en-US" dirty="0"/>
          </a:p>
        </p:txBody>
      </p:sp>
    </p:spTree>
    <p:extLst>
      <p:ext uri="{BB962C8B-B14F-4D97-AF65-F5344CB8AC3E}">
        <p14:creationId xmlns:p14="http://schemas.microsoft.com/office/powerpoint/2010/main" val="2480838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Television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most important communication tool for a presidential candidate is television. Watching television is the main way that many citizens find out about a candidate and his or her position on issues. </a:t>
            </a:r>
            <a:r>
              <a:rPr lang="en-US" b="1" dirty="0"/>
              <a:t>Appearances</a:t>
            </a:r>
            <a:r>
              <a:rPr lang="en-US" dirty="0"/>
              <a:t> on television news shows are vitally important for campaigns in order to remain in the public consciousness, and campaigns will routinely stage newsworthy events with their candidates in order to get </a:t>
            </a:r>
            <a:r>
              <a:rPr lang="en-US" b="1" dirty="0"/>
              <a:t>favorable airtime</a:t>
            </a:r>
            <a:r>
              <a:rPr lang="en-US" dirty="0"/>
              <a:t>. Televised debates, often occurring late in a campaign, can have an impact on undecided voters.</a:t>
            </a:r>
          </a:p>
          <a:p>
            <a:r>
              <a:rPr lang="en-US" dirty="0"/>
              <a:t>You can tell whether an ad was produced by a campaign or by a supporting group by whether or not the candidate being supported states during the advertisement that he or she approves of the message. This is a requirement of the </a:t>
            </a:r>
            <a:r>
              <a:rPr lang="en-US" b="1" dirty="0"/>
              <a:t>Bipartisan Campaign Reform Act of 2002</a:t>
            </a:r>
            <a:r>
              <a:rPr lang="en-US" dirty="0"/>
              <a:t>, written with the idea that fewer negative ads would be created if candidates had to actively affirm the language in their advertisements.</a:t>
            </a:r>
          </a:p>
          <a:p>
            <a:endParaRPr lang="en-US" dirty="0"/>
          </a:p>
        </p:txBody>
      </p:sp>
    </p:spTree>
    <p:extLst>
      <p:ext uri="{BB962C8B-B14F-4D97-AF65-F5344CB8AC3E}">
        <p14:creationId xmlns:p14="http://schemas.microsoft.com/office/powerpoint/2010/main" val="6030907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Television</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a:t>Just in time for the 2012 presidential election, an election watchdog group developed a cell phone application that allows a user to point his or her phone at the television and then be </a:t>
            </a:r>
            <a:r>
              <a:rPr lang="en-US" b="1" dirty="0"/>
              <a:t>automatically</a:t>
            </a:r>
            <a:r>
              <a:rPr lang="en-US" dirty="0"/>
              <a:t> linked to a database containing information about the group sponsoring the ad.</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98894" y="1721224"/>
            <a:ext cx="4390910" cy="2689412"/>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4695" y="4488874"/>
            <a:ext cx="2990570" cy="1990088"/>
          </a:xfrm>
          <a:prstGeom prst="rect">
            <a:avLst/>
          </a:prstGeom>
        </p:spPr>
      </p:pic>
    </p:spTree>
    <p:extLst>
      <p:ext uri="{BB962C8B-B14F-4D97-AF65-F5344CB8AC3E}">
        <p14:creationId xmlns:p14="http://schemas.microsoft.com/office/powerpoint/2010/main" val="41910409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080"/>
          </a:xfrm>
        </p:spPr>
        <p:txBody>
          <a:bodyPr>
            <a:normAutofit fontScale="90000"/>
          </a:bodyPr>
          <a:lstStyle/>
          <a:p>
            <a:r>
              <a:rPr lang="en-US" b="1" dirty="0"/>
              <a:t>Internet and Social Media</a:t>
            </a:r>
            <a:r>
              <a:rPr lang="en-US" dirty="0"/>
              <a:t/>
            </a:r>
            <a:br>
              <a:rPr lang="en-US" dirty="0"/>
            </a:br>
            <a:endParaRPr lang="en-US" dirty="0"/>
          </a:p>
        </p:txBody>
      </p:sp>
      <p:sp>
        <p:nvSpPr>
          <p:cNvPr id="3" name="Content Placeholder 2"/>
          <p:cNvSpPr>
            <a:spLocks noGrp="1"/>
          </p:cNvSpPr>
          <p:nvPr>
            <p:ph sz="half" idx="1"/>
          </p:nvPr>
        </p:nvSpPr>
        <p:spPr>
          <a:xfrm>
            <a:off x="457200" y="833718"/>
            <a:ext cx="4038600" cy="5292445"/>
          </a:xfrm>
        </p:spPr>
        <p:txBody>
          <a:bodyPr>
            <a:normAutofit fontScale="62500" lnSpcReduction="20000"/>
          </a:bodyPr>
          <a:lstStyle/>
          <a:p>
            <a:r>
              <a:rPr lang="en-US" dirty="0"/>
              <a:t>President Barack Obama’s 2008 campaign broke campaign fundraising records and raised over </a:t>
            </a:r>
            <a:r>
              <a:rPr lang="en-US" b="1" dirty="0"/>
              <a:t>$700 million</a:t>
            </a:r>
            <a:r>
              <a:rPr lang="en-US" dirty="0"/>
              <a:t>, in part by making it even easier for individual donors to give and volunteer through his campaign websites.</a:t>
            </a:r>
          </a:p>
          <a:p>
            <a:r>
              <a:rPr lang="en-US" dirty="0"/>
              <a:t> </a:t>
            </a:r>
          </a:p>
          <a:p>
            <a:r>
              <a:rPr lang="en-US" dirty="0"/>
              <a:t>It is no longer enough for candidates to have just one campaign website as their Internet presence. Campaigns </a:t>
            </a:r>
            <a:r>
              <a:rPr lang="en-US" b="1" dirty="0"/>
              <a:t>tweet</a:t>
            </a:r>
            <a:r>
              <a:rPr lang="en-US" dirty="0"/>
              <a:t> to supporters, are active on Facebook and other social media sites, maintain blogs, send e-mail blasts to their supporters, and use targeted advertising across the web</a:t>
            </a:r>
          </a:p>
          <a:p>
            <a:r>
              <a:rPr lang="en-US" b="1" dirty="0"/>
              <a:t>Social media</a:t>
            </a:r>
            <a:r>
              <a:rPr lang="en-US" dirty="0"/>
              <a:t> can be a powerful and cost-effective campaign tool. Campaign supporters generate new content and spread this content to their friends and connections through the use of social media</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77118" y="726548"/>
            <a:ext cx="3509682" cy="2471237"/>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7118" y="3348318"/>
            <a:ext cx="3801595" cy="2280957"/>
          </a:xfrm>
          <a:prstGeom prst="rect">
            <a:avLst/>
          </a:prstGeom>
        </p:spPr>
      </p:pic>
    </p:spTree>
    <p:extLst>
      <p:ext uri="{BB962C8B-B14F-4D97-AF65-F5344CB8AC3E}">
        <p14:creationId xmlns:p14="http://schemas.microsoft.com/office/powerpoint/2010/main" val="23530442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2527"/>
          </a:xfrm>
        </p:spPr>
        <p:txBody>
          <a:bodyPr>
            <a:normAutofit fontScale="90000"/>
          </a:bodyPr>
          <a:lstStyle/>
          <a:p>
            <a:r>
              <a:rPr lang="en-US" b="1" dirty="0"/>
              <a:t>Campaign Finance</a:t>
            </a:r>
            <a:r>
              <a:rPr lang="en-US" dirty="0"/>
              <a:t/>
            </a:r>
            <a:br>
              <a:rPr lang="en-US" dirty="0"/>
            </a:br>
            <a:endParaRPr lang="en-US" dirty="0"/>
          </a:p>
        </p:txBody>
      </p:sp>
      <p:sp>
        <p:nvSpPr>
          <p:cNvPr id="3" name="Content Placeholder 2"/>
          <p:cNvSpPr>
            <a:spLocks noGrp="1"/>
          </p:cNvSpPr>
          <p:nvPr>
            <p:ph sz="half" idx="1"/>
          </p:nvPr>
        </p:nvSpPr>
        <p:spPr>
          <a:xfrm>
            <a:off x="457200" y="847166"/>
            <a:ext cx="4038600" cy="5278998"/>
          </a:xfrm>
        </p:spPr>
        <p:txBody>
          <a:bodyPr>
            <a:normAutofit fontScale="77500" lnSpcReduction="20000"/>
          </a:bodyPr>
          <a:lstStyle/>
          <a:p>
            <a:r>
              <a:rPr lang="en-US" dirty="0"/>
              <a:t>Running for political office is very expensive. In the 2011–2012 election cycle, presidential and congressional candidates spent more than </a:t>
            </a:r>
            <a:r>
              <a:rPr lang="en-US" b="1" dirty="0"/>
              <a:t>$7 billion</a:t>
            </a:r>
            <a:r>
              <a:rPr lang="en-US" dirty="0"/>
              <a:t> on election campaigns. Candidates need money for office space, staff salaries, travel, and advertising, among other things. In addition to candidate spending, </a:t>
            </a:r>
            <a:r>
              <a:rPr lang="en-US" b="1" dirty="0"/>
              <a:t>unions, corporations, and other groups</a:t>
            </a:r>
            <a:r>
              <a:rPr lang="en-US" dirty="0"/>
              <a:t> spend huge sums of money to independently advertise on behalf of the candidates and issues that they support.</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89386" y="995082"/>
            <a:ext cx="4854614" cy="3025587"/>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6813" y="3758473"/>
            <a:ext cx="3805516" cy="2939947"/>
          </a:xfrm>
          <a:prstGeom prst="rect">
            <a:avLst/>
          </a:prstGeom>
        </p:spPr>
      </p:pic>
    </p:spTree>
    <p:extLst>
      <p:ext uri="{BB962C8B-B14F-4D97-AF65-F5344CB8AC3E}">
        <p14:creationId xmlns:p14="http://schemas.microsoft.com/office/powerpoint/2010/main" val="16823127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Campaign Finance</a:t>
            </a:r>
            <a:endParaRPr lang="en-US" dirty="0"/>
          </a:p>
        </p:txBody>
      </p:sp>
      <p:sp>
        <p:nvSpPr>
          <p:cNvPr id="3" name="Content Placeholder 2"/>
          <p:cNvSpPr>
            <a:spLocks noGrp="1"/>
          </p:cNvSpPr>
          <p:nvPr>
            <p:ph idx="1"/>
          </p:nvPr>
        </p:nvSpPr>
        <p:spPr/>
        <p:txBody>
          <a:bodyPr>
            <a:normAutofit fontScale="77500" lnSpcReduction="20000"/>
          </a:bodyPr>
          <a:lstStyle/>
          <a:p>
            <a:r>
              <a:rPr lang="en-US" dirty="0"/>
              <a:t>Efforts to regulate money in campaigns are controversial. Those favoring strict </a:t>
            </a:r>
            <a:r>
              <a:rPr lang="en-US" b="1" dirty="0"/>
              <a:t>regulation</a:t>
            </a:r>
            <a:r>
              <a:rPr lang="en-US" dirty="0"/>
              <a:t> believe unlimited spending can have a corrupting influence on politics and gives an unfair advantage to those with a lot of money. They argue that, once elected, candidates will feel the need to give favors to those who contributed heavily to their campaign.</a:t>
            </a:r>
          </a:p>
          <a:p>
            <a:r>
              <a:rPr lang="en-US" dirty="0"/>
              <a:t>When a candidate seems to be motivated by specific monetary interests rather than by the good of the country as a whole, people accuse that candidate of </a:t>
            </a:r>
            <a:r>
              <a:rPr lang="en-US" b="1" dirty="0"/>
              <a:t>corruption</a:t>
            </a:r>
            <a:r>
              <a:rPr lang="en-US" dirty="0"/>
              <a:t>. </a:t>
            </a:r>
            <a:r>
              <a:rPr lang="en-US" b="1" dirty="0"/>
              <a:t>Opponents</a:t>
            </a:r>
            <a:r>
              <a:rPr lang="en-US" dirty="0"/>
              <a:t> of regulation believe money contributes to a broader political debate. They argue that giving and spending money in elections is a form of speech and thus protected by the First Amendment.</a:t>
            </a:r>
          </a:p>
          <a:p>
            <a:endParaRPr lang="en-US" dirty="0"/>
          </a:p>
        </p:txBody>
      </p:sp>
    </p:spTree>
    <p:extLst>
      <p:ext uri="{BB962C8B-B14F-4D97-AF65-F5344CB8AC3E}">
        <p14:creationId xmlns:p14="http://schemas.microsoft.com/office/powerpoint/2010/main" val="22664415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Efforts to Regulate Campaign Finance</a:t>
            </a:r>
            <a:r>
              <a:rPr lang="en-US" dirty="0"/>
              <a:t/>
            </a:r>
            <a:br>
              <a:rPr lang="en-US" dirty="0"/>
            </a:br>
            <a:endParaRPr lang="en-US" dirty="0"/>
          </a:p>
        </p:txBody>
      </p:sp>
      <p:sp>
        <p:nvSpPr>
          <p:cNvPr id="3" name="Content Placeholder 2"/>
          <p:cNvSpPr>
            <a:spLocks noGrp="1"/>
          </p:cNvSpPr>
          <p:nvPr>
            <p:ph idx="1"/>
          </p:nvPr>
        </p:nvSpPr>
        <p:spPr>
          <a:xfrm>
            <a:off x="457200" y="564776"/>
            <a:ext cx="8229600" cy="5561387"/>
          </a:xfrm>
        </p:spPr>
        <p:txBody>
          <a:bodyPr>
            <a:normAutofit fontScale="92500"/>
          </a:bodyPr>
          <a:lstStyle/>
          <a:p>
            <a:r>
              <a:rPr lang="en-US" dirty="0"/>
              <a:t>Since 1908, Congress has tried to set limits on campaign funding in order to reduce corruption. This has proven to be a difficult balancing act, as limiting spending and donations can also be seen as limiting free speech. The early campaign finance laws tried to limit both how much individuals and businesses could donate to campaigns and how much campaigns could spend. These laws were </a:t>
            </a:r>
            <a:r>
              <a:rPr lang="en-US" b="1" dirty="0"/>
              <a:t>challenged</a:t>
            </a:r>
            <a:r>
              <a:rPr lang="en-US" dirty="0"/>
              <a:t> in court.</a:t>
            </a:r>
          </a:p>
          <a:p>
            <a:r>
              <a:rPr lang="en-US" dirty="0"/>
              <a:t>In 1975 the </a:t>
            </a:r>
            <a:r>
              <a:rPr lang="en-US" b="1" dirty="0"/>
              <a:t>Federal Election Commission</a:t>
            </a:r>
            <a:r>
              <a:rPr lang="en-US" dirty="0"/>
              <a:t> (FEC) was created to administer federal election laws.</a:t>
            </a:r>
          </a:p>
          <a:p>
            <a:endParaRPr lang="en-US" dirty="0"/>
          </a:p>
        </p:txBody>
      </p:sp>
    </p:spTree>
    <p:extLst>
      <p:ext uri="{BB962C8B-B14F-4D97-AF65-F5344CB8AC3E}">
        <p14:creationId xmlns:p14="http://schemas.microsoft.com/office/powerpoint/2010/main" val="29969665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2527"/>
          </a:xfrm>
        </p:spPr>
        <p:txBody>
          <a:bodyPr>
            <a:normAutofit fontScale="90000"/>
          </a:bodyPr>
          <a:lstStyle/>
          <a:p>
            <a:r>
              <a:rPr lang="en-US" b="1" dirty="0"/>
              <a:t>Public Financing</a:t>
            </a:r>
            <a:r>
              <a:rPr lang="en-US" dirty="0"/>
              <a:t/>
            </a:r>
            <a:br>
              <a:rPr lang="en-US" dirty="0"/>
            </a:br>
            <a:endParaRPr lang="en-US" dirty="0"/>
          </a:p>
        </p:txBody>
      </p:sp>
      <p:sp>
        <p:nvSpPr>
          <p:cNvPr id="3" name="Content Placeholder 2"/>
          <p:cNvSpPr>
            <a:spLocks noGrp="1"/>
          </p:cNvSpPr>
          <p:nvPr>
            <p:ph idx="1"/>
          </p:nvPr>
        </p:nvSpPr>
        <p:spPr>
          <a:xfrm>
            <a:off x="457200" y="551330"/>
            <a:ext cx="8229600" cy="6051176"/>
          </a:xfrm>
        </p:spPr>
        <p:txBody>
          <a:bodyPr>
            <a:normAutofit lnSpcReduction="10000"/>
          </a:bodyPr>
          <a:lstStyle/>
          <a:p>
            <a:r>
              <a:rPr lang="en-US" dirty="0"/>
              <a:t>Federal funding for presidential elections was established as part of a 1974 amendment of the </a:t>
            </a:r>
            <a:r>
              <a:rPr lang="en-US" b="1" dirty="0"/>
              <a:t>Federal Election Campaign Act</a:t>
            </a:r>
            <a:r>
              <a:rPr lang="en-US" dirty="0"/>
              <a:t> (FECA). Candidates that qualify can receive campaign funds from the federal government if they promise to limit the amount their campaigns spend to a specific amount.</a:t>
            </a:r>
          </a:p>
          <a:p>
            <a:r>
              <a:rPr lang="en-US" dirty="0"/>
              <a:t>Barack Obama elected not to receive </a:t>
            </a:r>
            <a:r>
              <a:rPr lang="en-US" b="1" dirty="0"/>
              <a:t>public financing</a:t>
            </a:r>
            <a:r>
              <a:rPr lang="en-US" dirty="0"/>
              <a:t> while Republican nominee John McCain chose to receive it. As a result, Obama was able to outspend McCain by a factor of two to one. In 2012, neither presidential candidate used public funding</a:t>
            </a:r>
            <a:endParaRPr lang="en-US" dirty="0"/>
          </a:p>
        </p:txBody>
      </p:sp>
    </p:spTree>
    <p:extLst>
      <p:ext uri="{BB962C8B-B14F-4D97-AF65-F5344CB8AC3E}">
        <p14:creationId xmlns:p14="http://schemas.microsoft.com/office/powerpoint/2010/main" val="282233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Limitations in Early America</a:t>
            </a:r>
            <a:endParaRPr lang="en-US" dirty="0"/>
          </a:p>
        </p:txBody>
      </p:sp>
      <p:sp>
        <p:nvSpPr>
          <p:cNvPr id="3" name="Content Placeholder 2"/>
          <p:cNvSpPr>
            <a:spLocks noGrp="1"/>
          </p:cNvSpPr>
          <p:nvPr>
            <p:ph idx="1"/>
          </p:nvPr>
        </p:nvSpPr>
        <p:spPr/>
        <p:txBody>
          <a:bodyPr/>
          <a:lstStyle/>
          <a:p>
            <a:r>
              <a:rPr lang="en-US" dirty="0"/>
              <a:t>During the first half of the 1800s, state legislatures gradually abolished property requirements and religious restrictions for voting. By the mid-1800s, the country achieved nearly universal white adult male </a:t>
            </a:r>
            <a:r>
              <a:rPr lang="en-US" b="1" dirty="0"/>
              <a:t>suffrage</a:t>
            </a:r>
            <a:r>
              <a:rPr lang="en-US" dirty="0"/>
              <a:t>, or the right to vote. Still, the vast majority of African Americans and all women could not vote.</a:t>
            </a:r>
            <a:r>
              <a:rPr lang="en-US" dirty="0" smtClean="0">
                <a:effectLst/>
              </a:rPr>
              <a:t> </a:t>
            </a:r>
            <a:endParaRPr lang="en-US" dirty="0"/>
          </a:p>
        </p:txBody>
      </p:sp>
    </p:spTree>
    <p:extLst>
      <p:ext uri="{BB962C8B-B14F-4D97-AF65-F5344CB8AC3E}">
        <p14:creationId xmlns:p14="http://schemas.microsoft.com/office/powerpoint/2010/main" val="4883255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080"/>
          </a:xfrm>
        </p:spPr>
        <p:txBody>
          <a:bodyPr>
            <a:normAutofit fontScale="90000"/>
          </a:bodyPr>
          <a:lstStyle/>
          <a:p>
            <a:r>
              <a:rPr lang="en-US" b="1" dirty="0"/>
              <a:t>Direct Funding</a:t>
            </a:r>
            <a:r>
              <a:rPr lang="en-US" dirty="0"/>
              <a:t/>
            </a:r>
            <a:br>
              <a:rPr lang="en-US" dirty="0"/>
            </a:br>
            <a:endParaRPr lang="en-US" dirty="0"/>
          </a:p>
        </p:txBody>
      </p:sp>
      <p:sp>
        <p:nvSpPr>
          <p:cNvPr id="3" name="Content Placeholder 2"/>
          <p:cNvSpPr>
            <a:spLocks noGrp="1"/>
          </p:cNvSpPr>
          <p:nvPr>
            <p:ph idx="1"/>
          </p:nvPr>
        </p:nvSpPr>
        <p:spPr>
          <a:xfrm>
            <a:off x="457200" y="591671"/>
            <a:ext cx="8229600" cy="6051175"/>
          </a:xfrm>
        </p:spPr>
        <p:txBody>
          <a:bodyPr/>
          <a:lstStyle/>
          <a:p>
            <a:r>
              <a:rPr lang="en-US" dirty="0"/>
              <a:t>Direct contributions are called </a:t>
            </a:r>
            <a:r>
              <a:rPr lang="en-US" b="1" dirty="0"/>
              <a:t>hard money</a:t>
            </a:r>
            <a:r>
              <a:rPr lang="en-US" dirty="0"/>
              <a:t> and are limited based on regulations set out in FECA and its amendments. As of 2012, individual supporters can donate $2,500 to a presidential candidate; national and local party committees can give $5,000. </a:t>
            </a:r>
            <a:r>
              <a:rPr lang="en-US" b="1" dirty="0"/>
              <a:t>Political action committees (PACs)</a:t>
            </a:r>
            <a:r>
              <a:rPr lang="en-US" dirty="0"/>
              <a:t>, which are groups established by interest groups to raise money to support candidates or parties, can donate $2,500.</a:t>
            </a:r>
          </a:p>
          <a:p>
            <a:r>
              <a:rPr lang="en-US" dirty="0"/>
              <a:t>Individuals are capped at donating </a:t>
            </a:r>
            <a:r>
              <a:rPr lang="en-US" b="1" dirty="0"/>
              <a:t>$117,000</a:t>
            </a:r>
            <a:r>
              <a:rPr lang="en-US" dirty="0"/>
              <a:t> on political campaigns every two years</a:t>
            </a:r>
            <a:endParaRPr lang="en-US" dirty="0"/>
          </a:p>
        </p:txBody>
      </p:sp>
    </p:spTree>
    <p:extLst>
      <p:ext uri="{BB962C8B-B14F-4D97-AF65-F5344CB8AC3E}">
        <p14:creationId xmlns:p14="http://schemas.microsoft.com/office/powerpoint/2010/main" val="21882646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5974"/>
          </a:xfrm>
        </p:spPr>
        <p:txBody>
          <a:bodyPr>
            <a:normAutofit fontScale="90000"/>
          </a:bodyPr>
          <a:lstStyle/>
          <a:p>
            <a:r>
              <a:rPr lang="en-US" b="1" dirty="0"/>
              <a:t>Indirect Funding	</a:t>
            </a:r>
            <a:r>
              <a:rPr lang="en-US" dirty="0"/>
              <a:t/>
            </a:r>
            <a:br>
              <a:rPr lang="en-US" dirty="0"/>
            </a:br>
            <a:endParaRPr lang="en-US" dirty="0"/>
          </a:p>
        </p:txBody>
      </p:sp>
      <p:sp>
        <p:nvSpPr>
          <p:cNvPr id="3" name="Content Placeholder 2"/>
          <p:cNvSpPr>
            <a:spLocks noGrp="1"/>
          </p:cNvSpPr>
          <p:nvPr>
            <p:ph idx="1"/>
          </p:nvPr>
        </p:nvSpPr>
        <p:spPr>
          <a:xfrm>
            <a:off x="457200" y="578224"/>
            <a:ext cx="8229600" cy="6078070"/>
          </a:xfrm>
        </p:spPr>
        <p:txBody>
          <a:bodyPr>
            <a:normAutofit fontScale="77500" lnSpcReduction="20000"/>
          </a:bodyPr>
          <a:lstStyle/>
          <a:p>
            <a:r>
              <a:rPr lang="en-US" dirty="0"/>
              <a:t>Indirect funding includes contributions to </a:t>
            </a:r>
            <a:r>
              <a:rPr lang="en-US" b="1" dirty="0"/>
              <a:t>issue groups</a:t>
            </a:r>
            <a:r>
              <a:rPr lang="en-US" dirty="0"/>
              <a:t> and </a:t>
            </a:r>
            <a:r>
              <a:rPr lang="en-US" b="1" dirty="0"/>
              <a:t>political organizations</a:t>
            </a:r>
            <a:r>
              <a:rPr lang="en-US" dirty="0"/>
              <a:t> that are independent from and not coordinating with a campaign. In the past, money given to these organizations was often funneled to </a:t>
            </a:r>
            <a:r>
              <a:rPr lang="en-US" b="1" dirty="0"/>
              <a:t>national parties</a:t>
            </a:r>
            <a:r>
              <a:rPr lang="en-US" dirty="0"/>
              <a:t> and used to advertise for candidates, hold voter registration drives, or stage get-out-the-vote campaigns. In 2002, Senators John McCain and Russ Feingold sponsored a bill to rein in this spending. The </a:t>
            </a:r>
            <a:r>
              <a:rPr lang="en-US" b="1" dirty="0"/>
              <a:t>Bipartisan Campaign Reform Act</a:t>
            </a:r>
            <a:r>
              <a:rPr lang="en-US" dirty="0"/>
              <a:t> (BCRA) banned these </a:t>
            </a:r>
            <a:r>
              <a:rPr lang="en-US" b="1" dirty="0"/>
              <a:t>soft money</a:t>
            </a:r>
            <a:r>
              <a:rPr lang="en-US" dirty="0"/>
              <a:t> transactions.</a:t>
            </a:r>
          </a:p>
          <a:p>
            <a:r>
              <a:rPr lang="en-US" dirty="0"/>
              <a:t>In 2010 the Supreme Court struck down these advertising limits in </a:t>
            </a:r>
            <a:r>
              <a:rPr lang="en-US" i="1" dirty="0"/>
              <a:t>Citizens United </a:t>
            </a:r>
            <a:r>
              <a:rPr lang="en-US" dirty="0"/>
              <a:t>v. </a:t>
            </a:r>
            <a:r>
              <a:rPr lang="en-US" i="1" dirty="0"/>
              <a:t>FEC</a:t>
            </a:r>
            <a:r>
              <a:rPr lang="en-US" dirty="0"/>
              <a:t>. Due to this and several other legal decisions, PACs that do not</a:t>
            </a:r>
            <a:r>
              <a:rPr lang="en-US" i="1" dirty="0"/>
              <a:t> </a:t>
            </a:r>
            <a:r>
              <a:rPr lang="en-US" dirty="0"/>
              <a:t>coordinate with campaigns can receive </a:t>
            </a:r>
            <a:r>
              <a:rPr lang="en-US" b="1" dirty="0"/>
              <a:t>unlimited donations</a:t>
            </a:r>
            <a:r>
              <a:rPr lang="en-US" dirty="0"/>
              <a:t> from individuals,</a:t>
            </a:r>
            <a:r>
              <a:rPr lang="en-US" i="1" dirty="0"/>
              <a:t> </a:t>
            </a:r>
            <a:r>
              <a:rPr lang="en-US" dirty="0"/>
              <a:t>corporations, unions, and other groups. PACs that take advantage of this new</a:t>
            </a:r>
            <a:r>
              <a:rPr lang="en-US" i="1" dirty="0"/>
              <a:t> </a:t>
            </a:r>
            <a:r>
              <a:rPr lang="en-US" dirty="0"/>
              <a:t>freedom are now commonly referred to as </a:t>
            </a:r>
            <a:r>
              <a:rPr lang="en-US" b="1" dirty="0" err="1"/>
              <a:t>SuperPACs</a:t>
            </a:r>
            <a:r>
              <a:rPr lang="en-US" dirty="0"/>
              <a:t>. These powerful </a:t>
            </a:r>
            <a:r>
              <a:rPr lang="en-US" dirty="0" err="1"/>
              <a:t>SuperPACs</a:t>
            </a:r>
            <a:r>
              <a:rPr lang="en-US" dirty="0"/>
              <a:t> collect and spend unlimited amounts of money to support or defeat a</a:t>
            </a:r>
            <a:r>
              <a:rPr lang="en-US" i="1" dirty="0"/>
              <a:t> </a:t>
            </a:r>
            <a:r>
              <a:rPr lang="en-US" dirty="0"/>
              <a:t>candidate.</a:t>
            </a:r>
          </a:p>
        </p:txBody>
      </p:sp>
    </p:spTree>
    <p:extLst>
      <p:ext uri="{BB962C8B-B14F-4D97-AF65-F5344CB8AC3E}">
        <p14:creationId xmlns:p14="http://schemas.microsoft.com/office/powerpoint/2010/main" val="37705603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715527"/>
          </a:xfrm>
        </p:spPr>
        <p:txBody>
          <a:bodyPr>
            <a:normAutofit fontScale="90000"/>
          </a:bodyPr>
          <a:lstStyle/>
          <a:p>
            <a:r>
              <a:rPr lang="en-US" b="1" dirty="0"/>
              <a:t>LESSON 4</a:t>
            </a:r>
            <a:r>
              <a:rPr lang="en-US" dirty="0"/>
              <a:t/>
            </a:r>
            <a:br>
              <a:rPr lang="en-US" dirty="0"/>
            </a:br>
            <a:r>
              <a:rPr lang="en-US" b="1" dirty="0"/>
              <a:t>Voter’s </a:t>
            </a:r>
            <a:r>
              <a:rPr lang="en-US" b="1" dirty="0" smtClean="0"/>
              <a:t>Guide  </a:t>
            </a:r>
            <a:r>
              <a:rPr lang="en-US" b="1" dirty="0"/>
              <a:t>Voting Qualifications and Voter Registration</a:t>
            </a:r>
            <a:r>
              <a:rPr lang="en-US" dirty="0"/>
              <a:t/>
            </a:r>
            <a:br>
              <a:rPr lang="en-US" dirty="0"/>
            </a:br>
            <a:endParaRPr lang="en-US" dirty="0"/>
          </a:p>
        </p:txBody>
      </p:sp>
      <p:sp>
        <p:nvSpPr>
          <p:cNvPr id="3" name="Content Placeholder 2"/>
          <p:cNvSpPr>
            <a:spLocks noGrp="1"/>
          </p:cNvSpPr>
          <p:nvPr>
            <p:ph idx="1"/>
          </p:nvPr>
        </p:nvSpPr>
        <p:spPr>
          <a:xfrm>
            <a:off x="457200" y="2191871"/>
            <a:ext cx="8229600" cy="4531658"/>
          </a:xfrm>
        </p:spPr>
        <p:txBody>
          <a:bodyPr>
            <a:normAutofit fontScale="77500" lnSpcReduction="20000"/>
          </a:bodyPr>
          <a:lstStyle/>
          <a:p>
            <a:r>
              <a:rPr lang="en-US" dirty="0"/>
              <a:t>The Constitution gives each state authority to set its own rules about who can vote. However, federal law and several constitutional amendments set a basic standard that prohibits states from excluding U.S. citizens from voting based on gender, religious beliefs, income level, race, ethnicity, or for those aged 18 or older. Every state requires voters to be U.S. citizens and to be residents of the state for a certain period of time before they are eligible to vote.</a:t>
            </a:r>
          </a:p>
          <a:p>
            <a:r>
              <a:rPr lang="en-US" dirty="0" smtClean="0"/>
              <a:t>Registration </a:t>
            </a:r>
            <a:r>
              <a:rPr lang="en-US" dirty="0"/>
              <a:t>became common in the late 1800s as a way to stop </a:t>
            </a:r>
            <a:r>
              <a:rPr lang="en-US" i="1" dirty="0">
                <a:solidFill>
                  <a:schemeClr val="accent1"/>
                </a:solidFill>
              </a:rPr>
              <a:t>voting fraud</a:t>
            </a:r>
            <a:r>
              <a:rPr lang="en-US" dirty="0"/>
              <a:t>. In those days, the slogan “</a:t>
            </a:r>
            <a:r>
              <a:rPr lang="en-US" dirty="0">
                <a:solidFill>
                  <a:schemeClr val="accent1"/>
                </a:solidFill>
              </a:rPr>
              <a:t>Vote Early and Often</a:t>
            </a:r>
            <a:r>
              <a:rPr lang="en-US" dirty="0"/>
              <a:t>” was not a joke. In Denver in 1900, for example, one man confessed to having voted 125 times on Election Day!</a:t>
            </a:r>
          </a:p>
          <a:p>
            <a:endParaRPr lang="en-US" dirty="0"/>
          </a:p>
        </p:txBody>
      </p:sp>
    </p:spTree>
    <p:extLst>
      <p:ext uri="{BB962C8B-B14F-4D97-AF65-F5344CB8AC3E}">
        <p14:creationId xmlns:p14="http://schemas.microsoft.com/office/powerpoint/2010/main" val="203400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Voter Fraud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5164" y="1815352"/>
            <a:ext cx="7206860" cy="4035841"/>
          </a:xfrm>
        </p:spPr>
      </p:pic>
      <p:sp>
        <p:nvSpPr>
          <p:cNvPr id="6" name="TextBox 5"/>
          <p:cNvSpPr txBox="1"/>
          <p:nvPr/>
        </p:nvSpPr>
        <p:spPr>
          <a:xfrm>
            <a:off x="1187824" y="6109010"/>
            <a:ext cx="6844552" cy="646331"/>
          </a:xfrm>
          <a:prstGeom prst="rect">
            <a:avLst/>
          </a:prstGeom>
          <a:noFill/>
        </p:spPr>
        <p:txBody>
          <a:bodyPr wrap="square" rtlCol="0">
            <a:spAutoFit/>
          </a:bodyPr>
          <a:lstStyle/>
          <a:p>
            <a:r>
              <a:rPr lang="en-US" b="1" u="sng" dirty="0">
                <a:hlinkClick r:id="rId3"/>
              </a:rPr>
              <a:t>http://www.npr.org/2016/10/19/498587397/sting-video-purports-to-show-democrats-describing-how-to-commit-voter-fraud</a:t>
            </a:r>
            <a:endParaRPr lang="en-US" dirty="0"/>
          </a:p>
        </p:txBody>
      </p:sp>
    </p:spTree>
    <p:extLst>
      <p:ext uri="{BB962C8B-B14F-4D97-AF65-F5344CB8AC3E}">
        <p14:creationId xmlns:p14="http://schemas.microsoft.com/office/powerpoint/2010/main" val="15326762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Whatever you do, VOTE!</a:t>
            </a:r>
            <a:endParaRPr lang="en-US" dirty="0"/>
          </a:p>
        </p:txBody>
      </p:sp>
      <p:sp>
        <p:nvSpPr>
          <p:cNvPr id="8" name="Text Placeholder 7"/>
          <p:cNvSpPr>
            <a:spLocks noGrp="1"/>
          </p:cNvSpPr>
          <p:nvPr>
            <p:ph type="body" idx="1"/>
          </p:nvPr>
        </p:nvSpPr>
        <p:spPr/>
        <p:txBody>
          <a:bodyPr/>
          <a:lstStyle/>
          <a:p>
            <a:r>
              <a:rPr lang="en-US" dirty="0" smtClean="0"/>
              <a:t>Where and How to Register</a:t>
            </a:r>
            <a:endParaRPr lang="en-US" dirty="0"/>
          </a:p>
        </p:txBody>
      </p:sp>
      <p:sp>
        <p:nvSpPr>
          <p:cNvPr id="9" name="Content Placeholder 8"/>
          <p:cNvSpPr>
            <a:spLocks noGrp="1"/>
          </p:cNvSpPr>
          <p:nvPr>
            <p:ph sz="half" idx="2"/>
          </p:nvPr>
        </p:nvSpPr>
        <p:spPr/>
        <p:txBody>
          <a:bodyPr>
            <a:normAutofit fontScale="92500"/>
          </a:bodyPr>
          <a:lstStyle/>
          <a:p>
            <a:r>
              <a:rPr lang="en-US" dirty="0"/>
              <a:t>You must complete a registration form in order to become eligible to vote. In some states, you can complete the form online; in other states, you must sign and mail it to the board of elections. Contact your state board of elections to download or request a copy of your state’s registration form.</a:t>
            </a:r>
          </a:p>
        </p:txBody>
      </p:sp>
      <p:sp>
        <p:nvSpPr>
          <p:cNvPr id="10" name="Text Placeholder 9"/>
          <p:cNvSpPr>
            <a:spLocks noGrp="1"/>
          </p:cNvSpPr>
          <p:nvPr>
            <p:ph type="body" sz="quarter" idx="3"/>
          </p:nvPr>
        </p:nvSpPr>
        <p:spPr/>
        <p:txBody>
          <a:bodyPr/>
          <a:lstStyle/>
          <a:p>
            <a:r>
              <a:rPr lang="en-US" dirty="0" smtClean="0"/>
              <a:t>Who can Help you Register</a:t>
            </a:r>
            <a:endParaRPr lang="en-US" dirty="0"/>
          </a:p>
        </p:txBody>
      </p:sp>
      <p:sp>
        <p:nvSpPr>
          <p:cNvPr id="11" name="Content Placeholder 10"/>
          <p:cNvSpPr>
            <a:spLocks noGrp="1"/>
          </p:cNvSpPr>
          <p:nvPr>
            <p:ph sz="quarter" idx="4"/>
          </p:nvPr>
        </p:nvSpPr>
        <p:spPr/>
        <p:txBody>
          <a:bodyPr>
            <a:normAutofit lnSpcReduction="10000"/>
          </a:bodyPr>
          <a:lstStyle/>
          <a:p>
            <a:r>
              <a:rPr lang="en-US" dirty="0"/>
              <a:t>Political parties and campaign staff are eager to help people register to vote, especially people who they believe will support their candidates. They tend to focus their registration strategies in communities and demographic groups that traditionally vote for their parties</a:t>
            </a:r>
            <a:endParaRPr lang="en-US" dirty="0"/>
          </a:p>
        </p:txBody>
      </p:sp>
    </p:spTree>
    <p:extLst>
      <p:ext uri="{BB962C8B-B14F-4D97-AF65-F5344CB8AC3E}">
        <p14:creationId xmlns:p14="http://schemas.microsoft.com/office/powerpoint/2010/main" val="39385000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a:t>Many elections around the world—and at every level of government—have been won or lost by a miniscule </a:t>
            </a:r>
            <a:r>
              <a:rPr lang="en-US" b="1" dirty="0"/>
              <a:t>margin</a:t>
            </a:r>
            <a:r>
              <a:rPr lang="en-US" dirty="0"/>
              <a:t>.</a:t>
            </a:r>
          </a:p>
          <a:p>
            <a:r>
              <a:rPr lang="en-US" dirty="0"/>
              <a:t>The decision is yours to make, though. Voting is optional in the United States and in all but 16 democratic nations. In other countries, especially those with authoritarian governments, </a:t>
            </a:r>
            <a:r>
              <a:rPr lang="en-US" b="1" dirty="0"/>
              <a:t>compulsory voting</a:t>
            </a:r>
            <a:r>
              <a:rPr lang="en-US" dirty="0"/>
              <a:t> is enforced. In those countries, people who do not vote can be sanctioned with fines, jail time, or other penalties.</a:t>
            </a:r>
          </a:p>
          <a:p>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95947" y="1869141"/>
            <a:ext cx="4845837" cy="4074459"/>
          </a:xfrm>
        </p:spPr>
      </p:pic>
    </p:spTree>
    <p:extLst>
      <p:ext uri="{BB962C8B-B14F-4D97-AF65-F5344CB8AC3E}">
        <p14:creationId xmlns:p14="http://schemas.microsoft.com/office/powerpoint/2010/main" val="13473464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Preparing to Vote</a:t>
            </a:r>
            <a:r>
              <a:rPr lang="en-US" dirty="0"/>
              <a:t/>
            </a:r>
            <a:br>
              <a:rPr lang="en-US" dirty="0"/>
            </a:br>
            <a:endParaRPr lang="en-US" dirty="0"/>
          </a:p>
        </p:txBody>
      </p:sp>
      <p:sp>
        <p:nvSpPr>
          <p:cNvPr id="3" name="Content Placeholder 2"/>
          <p:cNvSpPr>
            <a:spLocks noGrp="1"/>
          </p:cNvSpPr>
          <p:nvPr>
            <p:ph sz="half" idx="1"/>
          </p:nvPr>
        </p:nvSpPr>
        <p:spPr/>
        <p:txBody>
          <a:bodyPr>
            <a:normAutofit fontScale="70000" lnSpcReduction="20000"/>
          </a:bodyPr>
          <a:lstStyle/>
          <a:p>
            <a:r>
              <a:rPr lang="en-US" dirty="0"/>
              <a:t>Remember, elections are often about more than picking leaders. Some ballots also contain referenda, initiatives, or </a:t>
            </a:r>
            <a:r>
              <a:rPr lang="en-US" b="1" dirty="0"/>
              <a:t>recalls</a:t>
            </a:r>
            <a:r>
              <a:rPr lang="en-US" dirty="0"/>
              <a:t>. In some cases, these ballot questions may seem like minor changes to technical or legal language; in other cases, voters may be asked big questions such as whether students attending state colleges may receive in-state tuition if they are unable to prove they are U.S. citizens or if their county can raise tax rates. Be sure to find out if your ballot will contain such proposals. If so, consider your answers before the day you vote.</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83098" y="1707776"/>
            <a:ext cx="4477827" cy="4418387"/>
          </a:xfrm>
        </p:spPr>
      </p:pic>
    </p:spTree>
    <p:extLst>
      <p:ext uri="{BB962C8B-B14F-4D97-AF65-F5344CB8AC3E}">
        <p14:creationId xmlns:p14="http://schemas.microsoft.com/office/powerpoint/2010/main" val="24219603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5974"/>
          </a:xfrm>
        </p:spPr>
        <p:txBody>
          <a:bodyPr>
            <a:normAutofit fontScale="90000"/>
          </a:bodyPr>
          <a:lstStyle/>
          <a:p>
            <a:r>
              <a:rPr lang="en-US" b="1" dirty="0"/>
              <a:t>When and Where to Vote</a:t>
            </a:r>
            <a:r>
              <a:rPr lang="en-US" dirty="0"/>
              <a:t/>
            </a:r>
            <a:br>
              <a:rPr lang="en-US" dirty="0"/>
            </a:br>
            <a:endParaRPr lang="en-US" dirty="0"/>
          </a:p>
        </p:txBody>
      </p:sp>
      <p:sp>
        <p:nvSpPr>
          <p:cNvPr id="3" name="Content Placeholder 2"/>
          <p:cNvSpPr>
            <a:spLocks noGrp="1"/>
          </p:cNvSpPr>
          <p:nvPr>
            <p:ph idx="1"/>
          </p:nvPr>
        </p:nvSpPr>
        <p:spPr>
          <a:xfrm>
            <a:off x="457200" y="632012"/>
            <a:ext cx="8229600" cy="6010835"/>
          </a:xfrm>
        </p:spPr>
        <p:txBody>
          <a:bodyPr>
            <a:noAutofit/>
          </a:bodyPr>
          <a:lstStyle/>
          <a:p>
            <a:r>
              <a:rPr lang="en-US" sz="2400" dirty="0"/>
              <a:t>You may vote on Election Day, like many Americans. If so, you will go to the polling place near your home, typically at a school or library. Your </a:t>
            </a:r>
            <a:r>
              <a:rPr lang="en-US" sz="2400" b="1" dirty="0"/>
              <a:t>polling place</a:t>
            </a:r>
            <a:r>
              <a:rPr lang="en-US" sz="2400" dirty="0"/>
              <a:t> will be in a particular </a:t>
            </a:r>
            <a:r>
              <a:rPr lang="en-US" sz="2400" b="1" dirty="0"/>
              <a:t>precinct</a:t>
            </a:r>
            <a:r>
              <a:rPr lang="en-US" sz="2400" dirty="0"/>
              <a:t> or voting district. Each city or county is usually divided into precincts containing between 200 and 1,000 voters. You may receive a notice from your state board of elections telling you the location and hours for your polling place.</a:t>
            </a:r>
          </a:p>
          <a:p>
            <a:r>
              <a:rPr lang="en-US" sz="2400" dirty="0"/>
              <a:t>If you live in one of the 33 states or the District of Columbia that allow </a:t>
            </a:r>
            <a:r>
              <a:rPr lang="en-US" sz="2400" b="1" dirty="0"/>
              <a:t>early voting</a:t>
            </a:r>
            <a:r>
              <a:rPr lang="en-US" sz="2400" dirty="0"/>
              <a:t>, you can cast a ballot in person during a designated period, usually for about three weeks prior to Election Day. No excuse or justification is required.</a:t>
            </a:r>
          </a:p>
          <a:p>
            <a:r>
              <a:rPr lang="en-US" sz="2400" dirty="0"/>
              <a:t>If you do not live in one of these states, and you will be out of town, in the hospital, observing a religious holiday, or working on Election Day, you may vote early via </a:t>
            </a:r>
            <a:r>
              <a:rPr lang="en-US" sz="2400" b="1" dirty="0"/>
              <a:t>absentee ballot</a:t>
            </a:r>
            <a:r>
              <a:rPr lang="en-US" sz="2400" dirty="0"/>
              <a:t>.</a:t>
            </a:r>
          </a:p>
          <a:p>
            <a:endParaRPr lang="en-US" sz="2400" dirty="0"/>
          </a:p>
        </p:txBody>
      </p:sp>
    </p:spTree>
    <p:extLst>
      <p:ext uri="{BB962C8B-B14F-4D97-AF65-F5344CB8AC3E}">
        <p14:creationId xmlns:p14="http://schemas.microsoft.com/office/powerpoint/2010/main" val="34730734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5256"/>
          </a:xfrm>
        </p:spPr>
        <p:txBody>
          <a:bodyPr/>
          <a:lstStyle/>
          <a:p>
            <a:r>
              <a:rPr lang="en-US" b="1" dirty="0"/>
              <a:t>How to Vote</a:t>
            </a:r>
            <a:endParaRPr lang="en-US" dirty="0"/>
          </a:p>
        </p:txBody>
      </p:sp>
      <p:sp>
        <p:nvSpPr>
          <p:cNvPr id="3" name="Content Placeholder 2"/>
          <p:cNvSpPr>
            <a:spLocks noGrp="1"/>
          </p:cNvSpPr>
          <p:nvPr>
            <p:ph idx="1"/>
          </p:nvPr>
        </p:nvSpPr>
        <p:spPr>
          <a:xfrm>
            <a:off x="457200" y="1062318"/>
            <a:ext cx="8229600" cy="5378823"/>
          </a:xfrm>
        </p:spPr>
        <p:txBody>
          <a:bodyPr>
            <a:normAutofit fontScale="77500" lnSpcReduction="20000"/>
          </a:bodyPr>
          <a:lstStyle/>
          <a:p>
            <a:r>
              <a:rPr lang="en-US" dirty="0"/>
              <a:t>Voting procedures and ballots vary from state to state. If you vote in person, when you arrive at your polling place, you may see campaign workers or political party volunteers trying to persuade undecided voters. State laws restrict </a:t>
            </a:r>
            <a:r>
              <a:rPr lang="en-US" b="1" dirty="0"/>
              <a:t>electioneering </a:t>
            </a:r>
            <a:r>
              <a:rPr lang="en-US" dirty="0"/>
              <a:t>at polling places.</a:t>
            </a:r>
          </a:p>
          <a:p>
            <a:r>
              <a:rPr lang="en-US" dirty="0"/>
              <a:t>As soon as the polls close, all the ballots from your precinct will be forwarded to your city or county </a:t>
            </a:r>
            <a:r>
              <a:rPr lang="en-US" b="1" dirty="0"/>
              <a:t>canvassing board</a:t>
            </a:r>
            <a:r>
              <a:rPr lang="en-US" dirty="0"/>
              <a:t>. This official group has representatives from both political parties and is in charge of counting votes, called returns. These local boards bundle all the returns together and send them to the </a:t>
            </a:r>
            <a:r>
              <a:rPr lang="en-US" b="1" dirty="0"/>
              <a:t>state canvassing authority</a:t>
            </a:r>
            <a:r>
              <a:rPr lang="en-US" dirty="0"/>
              <a:t>. Within days of the election, this state authority certifies the election of the winner. Through television and radio, people usually know the winners before canvassing boards certify them. In close elections, the result might depend upon the official vote count and certification.</a:t>
            </a:r>
          </a:p>
        </p:txBody>
      </p:sp>
    </p:spTree>
    <p:extLst>
      <p:ext uri="{BB962C8B-B14F-4D97-AF65-F5344CB8AC3E}">
        <p14:creationId xmlns:p14="http://schemas.microsoft.com/office/powerpoint/2010/main" val="1324998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African American Suffrage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When the Constitution went into effect in 1789, </a:t>
            </a:r>
            <a:r>
              <a:rPr lang="en-US" b="1" dirty="0"/>
              <a:t>African Americans</a:t>
            </a:r>
            <a:r>
              <a:rPr lang="en-US" dirty="0"/>
              <a:t>, both enslaved and free, made up about 20 percent of the U.S. population. Yet enslaved persons were not permitted to vote anywhere, and free African Americans who were allowed to vote could do so in only a few states.</a:t>
            </a:r>
          </a:p>
          <a:p>
            <a:endParaRPr lang="en-US" dirty="0"/>
          </a:p>
        </p:txBody>
      </p:sp>
    </p:spTree>
    <p:extLst>
      <p:ext uri="{BB962C8B-B14F-4D97-AF65-F5344CB8AC3E}">
        <p14:creationId xmlns:p14="http://schemas.microsoft.com/office/powerpoint/2010/main" val="669162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Fifteenth Amendment</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 The </a:t>
            </a:r>
            <a:r>
              <a:rPr lang="en-US" b="1" dirty="0"/>
              <a:t>Fifteenth Amendment</a:t>
            </a:r>
            <a:r>
              <a:rPr lang="en-US" dirty="0"/>
              <a:t> was ratified in 1870. The amendment provided that no state could deprive any citizen of the right to vote on account of race, color, or previous condition of servitude. This amendment marked the first time that the U.S. Constitution dictated rules to the states about who they must allow to vote.</a:t>
            </a:r>
          </a:p>
          <a:p>
            <a:endParaRPr lang="en-US" dirty="0"/>
          </a:p>
        </p:txBody>
      </p:sp>
    </p:spTree>
    <p:extLst>
      <p:ext uri="{BB962C8B-B14F-4D97-AF65-F5344CB8AC3E}">
        <p14:creationId xmlns:p14="http://schemas.microsoft.com/office/powerpoint/2010/main" val="1006308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Grandfather Clause</a:t>
            </a:r>
            <a:r>
              <a:rPr lang="en-US" dirty="0"/>
              <a:t/>
            </a:r>
            <a:br>
              <a:rPr lang="en-US" dirty="0"/>
            </a:br>
            <a:endParaRPr lang="en-US" dirty="0"/>
          </a:p>
        </p:txBody>
      </p:sp>
      <p:sp>
        <p:nvSpPr>
          <p:cNvPr id="4" name="Content Placeholder 3"/>
          <p:cNvSpPr>
            <a:spLocks noGrp="1"/>
          </p:cNvSpPr>
          <p:nvPr>
            <p:ph sz="half" idx="1"/>
          </p:nvPr>
        </p:nvSpPr>
        <p:spPr/>
        <p:txBody>
          <a:bodyPr>
            <a:normAutofit/>
          </a:bodyPr>
          <a:lstStyle/>
          <a:p>
            <a:r>
              <a:rPr lang="en-US" dirty="0"/>
              <a:t>Political leaders in Southern states set up a number of roadblocks to </a:t>
            </a:r>
            <a:r>
              <a:rPr lang="en-US" b="1" dirty="0"/>
              <a:t>disenfranchise</a:t>
            </a:r>
            <a:r>
              <a:rPr lang="en-US" dirty="0"/>
              <a:t> and discourage the participation of African American vote</a:t>
            </a:r>
          </a:p>
          <a:p>
            <a:endParaRPr lang="en-US" dirty="0"/>
          </a:p>
        </p:txBody>
      </p:sp>
      <p:sp>
        <p:nvSpPr>
          <p:cNvPr id="5" name="Content Placeholder 4"/>
          <p:cNvSpPr>
            <a:spLocks noGrp="1"/>
          </p:cNvSpPr>
          <p:nvPr>
            <p:ph sz="half" idx="2"/>
          </p:nvPr>
        </p:nvSpPr>
        <p:spPr>
          <a:xfrm>
            <a:off x="4648200" y="918904"/>
            <a:ext cx="4038600" cy="5939096"/>
          </a:xfrm>
        </p:spPr>
        <p:txBody>
          <a:bodyPr>
            <a:normAutofit/>
          </a:bodyPr>
          <a:lstStyle/>
          <a:p>
            <a:r>
              <a:rPr lang="en-US" dirty="0"/>
              <a:t>One such practice was the </a:t>
            </a:r>
            <a:r>
              <a:rPr lang="en-US" b="1" dirty="0"/>
              <a:t>grandfather clause</a:t>
            </a:r>
            <a:r>
              <a:rPr lang="en-US" dirty="0"/>
              <a:t>. It was incorporated in the constitutions of some Southern states. The grandfather clause provided that only voters whose grandfathers had voted before 1867 were eligible to vote without paying a certain tax or passing a </a:t>
            </a:r>
            <a:r>
              <a:rPr lang="en-US" b="1" dirty="0"/>
              <a:t>literacy test</a:t>
            </a:r>
            <a:r>
              <a:rPr lang="en-US" dirty="0"/>
              <a:t>.</a:t>
            </a:r>
          </a:p>
          <a:p>
            <a:endParaRPr lang="en-US" dirty="0"/>
          </a:p>
        </p:txBody>
      </p:sp>
    </p:spTree>
    <p:extLst>
      <p:ext uri="{BB962C8B-B14F-4D97-AF65-F5344CB8AC3E}">
        <p14:creationId xmlns:p14="http://schemas.microsoft.com/office/powerpoint/2010/main" val="3656711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240"/>
          </a:xfrm>
        </p:spPr>
        <p:txBody>
          <a:bodyPr>
            <a:normAutofit fontScale="90000"/>
          </a:bodyPr>
          <a:lstStyle/>
          <a:p>
            <a:r>
              <a:rPr lang="en-US" b="1" dirty="0"/>
              <a:t>The Literacy Test and Poll Tax</a:t>
            </a:r>
            <a:r>
              <a:rPr lang="en-US" dirty="0"/>
              <a:t/>
            </a:r>
            <a:br>
              <a:rPr lang="en-US" dirty="0"/>
            </a:br>
            <a:endParaRPr lang="en-US" dirty="0"/>
          </a:p>
        </p:txBody>
      </p:sp>
      <p:sp>
        <p:nvSpPr>
          <p:cNvPr id="3" name="Content Placeholder 2"/>
          <p:cNvSpPr>
            <a:spLocks noGrp="1"/>
          </p:cNvSpPr>
          <p:nvPr>
            <p:ph idx="1"/>
          </p:nvPr>
        </p:nvSpPr>
        <p:spPr>
          <a:xfrm>
            <a:off x="457200" y="891878"/>
            <a:ext cx="8229600" cy="5966122"/>
          </a:xfrm>
        </p:spPr>
        <p:txBody>
          <a:bodyPr>
            <a:normAutofit fontScale="92500" lnSpcReduction="10000"/>
          </a:bodyPr>
          <a:lstStyle/>
          <a:p>
            <a:r>
              <a:rPr lang="en-US" dirty="0"/>
              <a:t>Until the 1960s, many states required citizens to pass a </a:t>
            </a:r>
            <a:r>
              <a:rPr lang="en-US" b="1" dirty="0"/>
              <a:t>literacy test </a:t>
            </a:r>
            <a:r>
              <a:rPr lang="en-US" dirty="0"/>
              <a:t>to qualify to vote. In many cases, white voters were judged literate if they could write their names, but African American voters were often required to do much more.</a:t>
            </a:r>
          </a:p>
          <a:p>
            <a:r>
              <a:rPr lang="en-US" dirty="0"/>
              <a:t>Another </a:t>
            </a:r>
            <a:r>
              <a:rPr lang="en-US" b="1" dirty="0"/>
              <a:t>device</a:t>
            </a:r>
            <a:r>
              <a:rPr lang="en-US" dirty="0"/>
              <a:t> that was designed to discourage African American suffrage was the poll tax. Usually amounting to a dollar or two, citizens had to pay a </a:t>
            </a:r>
            <a:r>
              <a:rPr lang="en-US" b="1" dirty="0"/>
              <a:t>poll tax</a:t>
            </a:r>
            <a:r>
              <a:rPr lang="en-US" dirty="0"/>
              <a:t> before they could vote. The poll tax had to be paid not only for the current year but also for previous unpaid years. It was a financial burden for poor people of all ethnic and racial backgrounds.</a:t>
            </a:r>
          </a:p>
          <a:p>
            <a:endParaRPr lang="en-US" dirty="0"/>
          </a:p>
        </p:txBody>
      </p:sp>
    </p:spTree>
    <p:extLst>
      <p:ext uri="{BB962C8B-B14F-4D97-AF65-F5344CB8AC3E}">
        <p14:creationId xmlns:p14="http://schemas.microsoft.com/office/powerpoint/2010/main" val="3860851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 Test &amp; Poll Tax</a:t>
            </a:r>
            <a:endParaRPr lang="en-US" dirty="0"/>
          </a:p>
        </p:txBody>
      </p:sp>
      <p:sp>
        <p:nvSpPr>
          <p:cNvPr id="4" name="Content Placeholder 3"/>
          <p:cNvSpPr>
            <a:spLocks noGrp="1"/>
          </p:cNvSpPr>
          <p:nvPr>
            <p:ph idx="1"/>
          </p:nvPr>
        </p:nvSpPr>
        <p:spPr/>
        <p:txBody>
          <a:bodyPr>
            <a:normAutofit/>
          </a:bodyPr>
          <a:lstStyle/>
          <a:p>
            <a:pPr marL="0" indent="0">
              <a:buNone/>
            </a:pPr>
            <a:endParaRPr lang="en-US" dirty="0"/>
          </a:p>
          <a:p>
            <a:endParaRPr lang="en-US" dirty="0"/>
          </a:p>
        </p:txBody>
      </p:sp>
      <p:pic>
        <p:nvPicPr>
          <p:cNvPr id="7" name="Content Placeholder 6" descr="Literacy Test.png"/>
          <p:cNvPicPr>
            <a:picLocks noGrp="1" noChangeAspect="1"/>
          </p:cNvPicPr>
          <p:nvPr>
            <p:ph sz="half" idx="4294967295"/>
          </p:nvPr>
        </p:nvPicPr>
        <p:blipFill rotWithShape="1">
          <a:blip r:embed="rId2">
            <a:extLst>
              <a:ext uri="{28A0092B-C50C-407E-A947-70E740481C1C}">
                <a14:useLocalDpi xmlns:a14="http://schemas.microsoft.com/office/drawing/2010/main" val="0"/>
              </a:ext>
            </a:extLst>
          </a:blip>
          <a:srcRect l="-1615" r="-226"/>
          <a:stretch/>
        </p:blipFill>
        <p:spPr>
          <a:xfrm>
            <a:off x="457200" y="1217055"/>
            <a:ext cx="8229599" cy="5427387"/>
          </a:xfrm>
        </p:spPr>
      </p:pic>
    </p:spTree>
    <p:extLst>
      <p:ext uri="{BB962C8B-B14F-4D97-AF65-F5344CB8AC3E}">
        <p14:creationId xmlns:p14="http://schemas.microsoft.com/office/powerpoint/2010/main" val="2115906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627</TotalTime>
  <Words>3379</Words>
  <Application>Microsoft Office PowerPoint</Application>
  <PresentationFormat>On-screen Show (4:3)</PresentationFormat>
  <Paragraphs>132</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Chapter 18 – Voting &amp; Elections </vt:lpstr>
      <vt:lpstr>LESSON 1 Expanding Voting Rights </vt:lpstr>
      <vt:lpstr>Voting Limitations in Early America </vt:lpstr>
      <vt:lpstr>Voting Limitations in Early America</vt:lpstr>
      <vt:lpstr>African American Suffrage </vt:lpstr>
      <vt:lpstr>The Fifteenth Amendment </vt:lpstr>
      <vt:lpstr>Grandfather Clause </vt:lpstr>
      <vt:lpstr>The Literacy Test and Poll Tax </vt:lpstr>
      <vt:lpstr>Literacy Test &amp; Poll Tax</vt:lpstr>
      <vt:lpstr>Literacy Test &amp; Poll Tax</vt:lpstr>
      <vt:lpstr>The Voting Rights Acts </vt:lpstr>
      <vt:lpstr>The Voting Rights Act</vt:lpstr>
      <vt:lpstr>Suffrage for Women and Youth </vt:lpstr>
      <vt:lpstr>Suffrage for Women and Youth </vt:lpstr>
      <vt:lpstr>Suffrage for 18- to 21-Year-Olds </vt:lpstr>
      <vt:lpstr>LESSON 2 Influences on Voters The Structure of Elections </vt:lpstr>
      <vt:lpstr>Election Cycles </vt:lpstr>
      <vt:lpstr>Term Limits </vt:lpstr>
      <vt:lpstr>Ballot Questions </vt:lpstr>
      <vt:lpstr>Voters’ Election Choices </vt:lpstr>
      <vt:lpstr>Personal Background </vt:lpstr>
      <vt:lpstr>Personal Background</vt:lpstr>
      <vt:lpstr>Party Loyalty </vt:lpstr>
      <vt:lpstr>Party Loyalty </vt:lpstr>
      <vt:lpstr>Party Loyalty </vt:lpstr>
      <vt:lpstr>Issues</vt:lpstr>
      <vt:lpstr>Voter Participation </vt:lpstr>
      <vt:lpstr>Voter Participation </vt:lpstr>
      <vt:lpstr>Why People Don’t Vote </vt:lpstr>
      <vt:lpstr>LESSON 3 Campaigns and Financing </vt:lpstr>
      <vt:lpstr>Propaganda and Advertising </vt:lpstr>
      <vt:lpstr>Propaganda and Advertising </vt:lpstr>
      <vt:lpstr>Television</vt:lpstr>
      <vt:lpstr>Television</vt:lpstr>
      <vt:lpstr>Internet and Social Media </vt:lpstr>
      <vt:lpstr>Campaign Finance </vt:lpstr>
      <vt:lpstr>Campaign Finance</vt:lpstr>
      <vt:lpstr>Efforts to Regulate Campaign Finance </vt:lpstr>
      <vt:lpstr>Public Financing </vt:lpstr>
      <vt:lpstr>Direct Funding </vt:lpstr>
      <vt:lpstr>Indirect Funding  </vt:lpstr>
      <vt:lpstr>LESSON 4 Voter’s Guide  Voting Qualifications and Voter Registration </vt:lpstr>
      <vt:lpstr>Voter Fraud</vt:lpstr>
      <vt:lpstr>Whatever you do, VOTE!</vt:lpstr>
      <vt:lpstr>Voting</vt:lpstr>
      <vt:lpstr>Preparing to Vote </vt:lpstr>
      <vt:lpstr>When and Where to Vote </vt:lpstr>
      <vt:lpstr>How to Vote</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 – Voting &amp; Elections </dc:title>
  <dc:creator>Tim Mainord</dc:creator>
  <cp:lastModifiedBy>misd</cp:lastModifiedBy>
  <cp:revision>20</cp:revision>
  <dcterms:created xsi:type="dcterms:W3CDTF">2016-11-13T14:03:51Z</dcterms:created>
  <dcterms:modified xsi:type="dcterms:W3CDTF">2016-11-16T15:52:17Z</dcterms:modified>
</cp:coreProperties>
</file>