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4v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4"/>
  </p:sldMasterIdLst>
  <p:notesMasterIdLst>
    <p:notesMasterId r:id="rId31"/>
  </p:notesMasterIdLst>
  <p:handoutMasterIdLst>
    <p:handoutMasterId r:id="rId32"/>
  </p:handoutMasterIdLst>
  <p:sldIdLst>
    <p:sldId id="267" r:id="rId5"/>
    <p:sldId id="268" r:id="rId6"/>
    <p:sldId id="269" r:id="rId7"/>
    <p:sldId id="270" r:id="rId8"/>
    <p:sldId id="271" r:id="rId9"/>
    <p:sldId id="272" r:id="rId10"/>
    <p:sldId id="274" r:id="rId11"/>
    <p:sldId id="275" r:id="rId12"/>
    <p:sldId id="276" r:id="rId13"/>
    <p:sldId id="277" r:id="rId14"/>
    <p:sldId id="278" r:id="rId15"/>
    <p:sldId id="279" r:id="rId16"/>
    <p:sldId id="291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92" r:id="rId25"/>
    <p:sldId id="287" r:id="rId26"/>
    <p:sldId id="288" r:id="rId27"/>
    <p:sldId id="289" r:id="rId28"/>
    <p:sldId id="290" r:id="rId29"/>
    <p:sldId id="293" r:id="rId30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4280" autoAdjust="0"/>
  </p:normalViewPr>
  <p:slideViewPr>
    <p:cSldViewPr>
      <p:cViewPr varScale="1">
        <p:scale>
          <a:sx n="43" d="100"/>
          <a:sy n="43" d="100"/>
        </p:scale>
        <p:origin x="-136" y="-392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2838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6E22E-288A-414B-A8DE-E4DBD03D5FC0}" type="datetimeFigureOut">
              <a:rPr lang="en-US"/>
              <a:t>3/27/17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14579-D02A-4B51-B5DF-8EC449F77AC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812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A9AE7E-E0F9-4C51-AD9A-F4C3A6E23BBF}" type="datetimeFigureOut">
              <a:rPr lang="en-US"/>
              <a:t>3/27/17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074690-7256-4BB9-AC0F-97AEAE8CDEC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426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6792" y="1905003"/>
            <a:ext cx="9435241" cy="1625599"/>
          </a:xfrm>
        </p:spPr>
        <p:txBody>
          <a:bodyPr>
            <a:normAutofit/>
          </a:bodyPr>
          <a:lstStyle>
            <a:lvl1pPr algn="ctr">
              <a:lnSpc>
                <a:spcPct val="90000"/>
              </a:lnSpc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2103" y="3657123"/>
            <a:ext cx="9429931" cy="991077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36636D-D922-432D-A958-524484B5923D}" type="datetimeFigureOut">
              <a:rPr lang="en-US"/>
              <a:pPr/>
              <a:t>3/27/17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1218882" y="1600200"/>
            <a:ext cx="9739746" cy="73152"/>
            <a:chOff x="914400" y="1200150"/>
            <a:chExt cx="7306712" cy="54864"/>
          </a:xfrm>
        </p:grpSpPr>
        <p:sp>
          <p:nvSpPr>
            <p:cNvPr id="8" name="Oval 7"/>
            <p:cNvSpPr/>
            <p:nvPr/>
          </p:nvSpPr>
          <p:spPr>
            <a:xfrm>
              <a:off x="8166248" y="12001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Oval 8"/>
            <p:cNvSpPr/>
            <p:nvPr/>
          </p:nvSpPr>
          <p:spPr>
            <a:xfrm>
              <a:off x="914400" y="12001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036847" y="1207626"/>
              <a:ext cx="7074290" cy="38998"/>
              <a:chOff x="2141408" y="1752956"/>
              <a:chExt cx="7315200" cy="38998"/>
            </a:xfrm>
            <a:solidFill>
              <a:schemeClr val="tx2"/>
            </a:solidFill>
          </p:grpSpPr>
          <p:cxnSp>
            <p:nvCxnSpPr>
              <p:cNvPr id="11" name="Straight Connector 10"/>
              <p:cNvCxnSpPr/>
              <p:nvPr/>
            </p:nvCxnSpPr>
            <p:spPr>
              <a:xfrm>
                <a:off x="2141408" y="1752956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2141408" y="1791954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Group 12"/>
          <p:cNvGrpSpPr/>
          <p:nvPr/>
        </p:nvGrpSpPr>
        <p:grpSpPr>
          <a:xfrm>
            <a:off x="1218882" y="4851400"/>
            <a:ext cx="9739746" cy="73152"/>
            <a:chOff x="914400" y="3638550"/>
            <a:chExt cx="7306712" cy="54864"/>
          </a:xfrm>
        </p:grpSpPr>
        <p:sp>
          <p:nvSpPr>
            <p:cNvPr id="14" name="Oval 13"/>
            <p:cNvSpPr/>
            <p:nvPr/>
          </p:nvSpPr>
          <p:spPr>
            <a:xfrm>
              <a:off x="8166248" y="36385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5" name="Oval 14"/>
            <p:cNvSpPr/>
            <p:nvPr/>
          </p:nvSpPr>
          <p:spPr>
            <a:xfrm>
              <a:off x="914400" y="36385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036847" y="3646026"/>
              <a:ext cx="7074290" cy="38998"/>
              <a:chOff x="2141408" y="1752956"/>
              <a:chExt cx="7315200" cy="38998"/>
            </a:xfrm>
            <a:solidFill>
              <a:schemeClr val="tx2"/>
            </a:solidFill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2141408" y="1752956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2141408" y="1791954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743764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3/27/17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322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34563" y="434975"/>
            <a:ext cx="1168400" cy="56610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613" y="434975"/>
            <a:ext cx="8413750" cy="5661025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3/27/17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570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3/27/17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906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030" y="990599"/>
            <a:ext cx="9344765" cy="2235203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48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2030" y="3733800"/>
            <a:ext cx="9344765" cy="1219200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3/27/17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  <p:grpSp>
        <p:nvGrpSpPr>
          <p:cNvPr id="13" name="Group 12"/>
          <p:cNvGrpSpPr/>
          <p:nvPr/>
        </p:nvGrpSpPr>
        <p:grpSpPr>
          <a:xfrm>
            <a:off x="3273781" y="3475736"/>
            <a:ext cx="5641265" cy="54864"/>
            <a:chOff x="2455975" y="2588441"/>
            <a:chExt cx="4232051" cy="41148"/>
          </a:xfrm>
        </p:grpSpPr>
        <p:sp>
          <p:nvSpPr>
            <p:cNvPr id="14" name="Oval 13"/>
            <p:cNvSpPr/>
            <p:nvPr/>
          </p:nvSpPr>
          <p:spPr>
            <a:xfrm>
              <a:off x="6642306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455975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563229" y="2594391"/>
              <a:ext cx="4023360" cy="29249"/>
              <a:chOff x="2550323" y="3458731"/>
              <a:chExt cx="4023360" cy="38998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2550323" y="3458731"/>
                <a:ext cx="402336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2550323" y="3497729"/>
                <a:ext cx="402336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55262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8883" y="1803400"/>
            <a:ext cx="4773956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803400"/>
            <a:ext cx="4773956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3/27/17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077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2945" y="1803400"/>
            <a:ext cx="4769806" cy="711200"/>
          </a:xfr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8883" y="2514600"/>
            <a:ext cx="4773956" cy="35560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0049" y="1803400"/>
            <a:ext cx="4769806" cy="711200"/>
          </a:xfr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5986" y="2514600"/>
            <a:ext cx="4773956" cy="35560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3/27/17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258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3/27/17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593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3/27/17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28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8883" y="1803400"/>
            <a:ext cx="6602281" cy="4267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5883" y="1803400"/>
            <a:ext cx="2844060" cy="4267201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3/27/17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864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1218883" y="1803400"/>
            <a:ext cx="6602280" cy="4267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338739" y="1925320"/>
            <a:ext cx="6362567" cy="4023360"/>
          </a:xfrm>
          <a:solidFill>
            <a:schemeClr val="bg2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5883" y="1803401"/>
            <a:ext cx="2844060" cy="41656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3/27/17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505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/>
          </a:p>
        </p:txBody>
      </p:sp>
      <p:sp>
        <p:nvSpPr>
          <p:cNvPr id="8" name="Rounded Rectangle 7"/>
          <p:cNvSpPr/>
          <p:nvPr/>
        </p:nvSpPr>
        <p:spPr>
          <a:xfrm>
            <a:off x="304721" y="301752"/>
            <a:ext cx="11579384" cy="6254496"/>
          </a:xfrm>
          <a:prstGeom prst="roundRect">
            <a:avLst>
              <a:gd name="adj" fmla="val 2341"/>
            </a:avLst>
          </a:prstGeom>
          <a:solidFill>
            <a:srgbClr val="FFFFFF"/>
          </a:solidFill>
          <a:ln>
            <a:noFill/>
          </a:ln>
          <a:effectLst>
            <a:innerShdw blurRad="508000">
              <a:srgbClr val="FFD14B">
                <a:alpha val="69804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8883" y="431800"/>
            <a:ext cx="9751060" cy="1168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1803400"/>
            <a:ext cx="975106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8882" y="6172200"/>
            <a:ext cx="741487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6898" y="6172200"/>
            <a:ext cx="1218883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8E36636D-D922-432D-A958-524484B5923D}" type="datetimeFigureOut">
              <a:rPr lang="en-US"/>
              <a:pPr/>
              <a:t>3/27/17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58928" y="6172200"/>
            <a:ext cx="711015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722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039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14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53896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55648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5915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6090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6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8.png"/><Relationship Id="rId1" Type="http://schemas.microsoft.com/office/2007/relationships/media" Target="../media/media2.m4v"/><Relationship Id="rId2" Type="http://schemas.openxmlformats.org/officeDocument/2006/relationships/video" Target="../media/media2.m4v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8.png"/><Relationship Id="rId1" Type="http://schemas.microsoft.com/office/2007/relationships/media" Target="../media/media3.m4v"/><Relationship Id="rId2" Type="http://schemas.openxmlformats.org/officeDocument/2006/relationships/video" Target="../media/media3.m4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Unit 5:  Participating in Government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 17:  Political Parties</a:t>
            </a:r>
          </a:p>
        </p:txBody>
      </p:sp>
    </p:spTree>
    <p:extLst>
      <p:ext uri="{BB962C8B-B14F-4D97-AF65-F5344CB8AC3E}">
        <p14:creationId xmlns:p14="http://schemas.microsoft.com/office/powerpoint/2010/main" val="270754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812" y="304800"/>
            <a:ext cx="11277600" cy="609600"/>
          </a:xfrm>
        </p:spPr>
        <p:txBody>
          <a:bodyPr>
            <a:normAutofit/>
          </a:bodyPr>
          <a:lstStyle/>
          <a:p>
            <a:r>
              <a:rPr lang="en-US" dirty="0"/>
              <a:t>Types of Third Parties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212" y="1752600"/>
            <a:ext cx="6477000" cy="4038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Sing-issue parties:  Focus on one </a:t>
            </a:r>
            <a:r>
              <a:rPr lang="en-US" b="1" dirty="0">
                <a:solidFill>
                  <a:srgbClr val="FF0000"/>
                </a:solidFill>
              </a:rPr>
              <a:t>major</a:t>
            </a:r>
            <a:r>
              <a:rPr lang="en-US" dirty="0">
                <a:solidFill>
                  <a:schemeClr val="tx2"/>
                </a:solidFill>
              </a:rPr>
              <a:t> social, economic, or </a:t>
            </a:r>
            <a:r>
              <a:rPr lang="en-US" b="1" dirty="0">
                <a:solidFill>
                  <a:srgbClr val="FF0000"/>
                </a:solidFill>
              </a:rPr>
              <a:t>moral</a:t>
            </a:r>
            <a:r>
              <a:rPr lang="en-US" dirty="0">
                <a:solidFill>
                  <a:schemeClr val="tx2"/>
                </a:solidFill>
              </a:rPr>
              <a:t> issue</a:t>
            </a:r>
          </a:p>
          <a:p>
            <a:r>
              <a:rPr lang="en-US" b="1" dirty="0">
                <a:solidFill>
                  <a:srgbClr val="FF0000"/>
                </a:solidFill>
              </a:rPr>
              <a:t>Ideological</a:t>
            </a:r>
            <a:r>
              <a:rPr lang="en-US" dirty="0">
                <a:solidFill>
                  <a:schemeClr val="tx2"/>
                </a:solidFill>
              </a:rPr>
              <a:t> parties:  have particular set of ideas about how to change society</a:t>
            </a:r>
          </a:p>
          <a:p>
            <a:r>
              <a:rPr lang="en-US" b="1" dirty="0">
                <a:solidFill>
                  <a:srgbClr val="FF0000"/>
                </a:solidFill>
              </a:rPr>
              <a:t>Splinter</a:t>
            </a:r>
            <a:r>
              <a:rPr lang="en-US" dirty="0">
                <a:solidFill>
                  <a:schemeClr val="tx2"/>
                </a:solidFill>
              </a:rPr>
              <a:t> party:  which splits away from one of the major parties because of some disagreement, like the failure of a political figure to gain the major party’s presidential nomination</a:t>
            </a:r>
          </a:p>
        </p:txBody>
      </p:sp>
      <p:pic>
        <p:nvPicPr>
          <p:cNvPr id="5" name="Picture 4" descr="two party system characterizes the American political process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812" y="916577"/>
            <a:ext cx="3962400" cy="499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2682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812" y="304800"/>
            <a:ext cx="11277600" cy="609600"/>
          </a:xfrm>
        </p:spPr>
        <p:txBody>
          <a:bodyPr>
            <a:normAutofit/>
          </a:bodyPr>
          <a:lstStyle/>
          <a:p>
            <a:r>
              <a:rPr lang="en-US" dirty="0"/>
              <a:t>The Impact of Third Parties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212" y="1752600"/>
            <a:ext cx="6477000" cy="4038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They have influence over the </a:t>
            </a:r>
            <a:r>
              <a:rPr lang="en-US" b="1" dirty="0">
                <a:solidFill>
                  <a:srgbClr val="FF0000"/>
                </a:solidFill>
              </a:rPr>
              <a:t>outcome</a:t>
            </a:r>
            <a:r>
              <a:rPr lang="en-US" dirty="0">
                <a:solidFill>
                  <a:schemeClr val="tx2"/>
                </a:solidFill>
              </a:rPr>
              <a:t> of an election.</a:t>
            </a:r>
          </a:p>
          <a:p>
            <a:r>
              <a:rPr lang="en-US" dirty="0">
                <a:solidFill>
                  <a:schemeClr val="tx2"/>
                </a:solidFill>
              </a:rPr>
              <a:t>They bring voters </a:t>
            </a:r>
            <a:r>
              <a:rPr lang="en-US" b="1" dirty="0">
                <a:solidFill>
                  <a:srgbClr val="FF0000"/>
                </a:solidFill>
              </a:rPr>
              <a:t>attention</a:t>
            </a:r>
            <a:r>
              <a:rPr lang="en-US" dirty="0">
                <a:solidFill>
                  <a:schemeClr val="tx2"/>
                </a:solidFill>
              </a:rPr>
              <a:t> to urgent problems </a:t>
            </a:r>
          </a:p>
          <a:p>
            <a:r>
              <a:rPr lang="en-US" dirty="0">
                <a:solidFill>
                  <a:schemeClr val="tx2"/>
                </a:solidFill>
              </a:rPr>
              <a:t>Third parties can often </a:t>
            </a:r>
            <a:r>
              <a:rPr lang="en-US" b="1" dirty="0">
                <a:solidFill>
                  <a:srgbClr val="FF0000"/>
                </a:solidFill>
              </a:rPr>
              <a:t>influence</a:t>
            </a:r>
            <a:r>
              <a:rPr lang="en-US" dirty="0">
                <a:solidFill>
                  <a:schemeClr val="tx2"/>
                </a:solidFill>
              </a:rPr>
              <a:t> politics by promoting new ideas</a:t>
            </a:r>
          </a:p>
          <a:p>
            <a:r>
              <a:rPr lang="en-US" dirty="0">
                <a:solidFill>
                  <a:schemeClr val="tx2"/>
                </a:solidFill>
              </a:rPr>
              <a:t>If third parties gain enough support, the major party </a:t>
            </a:r>
            <a:r>
              <a:rPr lang="en-US" b="1" dirty="0">
                <a:solidFill>
                  <a:srgbClr val="FF0000"/>
                </a:solidFill>
              </a:rPr>
              <a:t>adopts</a:t>
            </a:r>
            <a:r>
              <a:rPr lang="en-US" dirty="0">
                <a:solidFill>
                  <a:schemeClr val="tx2"/>
                </a:solidFill>
              </a:rPr>
              <a:t> their issues </a:t>
            </a:r>
          </a:p>
        </p:txBody>
      </p:sp>
      <p:pic>
        <p:nvPicPr>
          <p:cNvPr id="4" name="Picture 3" descr="Third_Parties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093" y="1724297"/>
            <a:ext cx="496956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6202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812" y="304800"/>
            <a:ext cx="11277600" cy="609600"/>
          </a:xfrm>
        </p:spPr>
        <p:txBody>
          <a:bodyPr>
            <a:normAutofit/>
          </a:bodyPr>
          <a:lstStyle/>
          <a:p>
            <a:r>
              <a:rPr lang="en-US" dirty="0"/>
              <a:t>Obstacles of Third Parties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012" y="1447800"/>
            <a:ext cx="6477000" cy="4495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The two-party system makes </a:t>
            </a:r>
            <a:r>
              <a:rPr lang="en-US" b="1" dirty="0">
                <a:solidFill>
                  <a:srgbClr val="FF0000"/>
                </a:solidFill>
              </a:rPr>
              <a:t>third</a:t>
            </a:r>
            <a:r>
              <a:rPr lang="en-US" dirty="0">
                <a:solidFill>
                  <a:schemeClr val="tx2"/>
                </a:solidFill>
              </a:rPr>
              <a:t> parties have more difficulties on the ballot</a:t>
            </a:r>
          </a:p>
          <a:p>
            <a:r>
              <a:rPr lang="en-US" dirty="0">
                <a:solidFill>
                  <a:schemeClr val="tx2"/>
                </a:solidFill>
              </a:rPr>
              <a:t>The </a:t>
            </a:r>
            <a:r>
              <a:rPr lang="en-US" b="1" dirty="0">
                <a:solidFill>
                  <a:srgbClr val="FF0000"/>
                </a:solidFill>
              </a:rPr>
              <a:t>electoral</a:t>
            </a:r>
            <a:r>
              <a:rPr lang="en-US" dirty="0">
                <a:solidFill>
                  <a:schemeClr val="tx2"/>
                </a:solidFill>
              </a:rPr>
              <a:t> college system makes it difficult for third parties</a:t>
            </a:r>
          </a:p>
          <a:p>
            <a:r>
              <a:rPr lang="en-US" dirty="0">
                <a:solidFill>
                  <a:schemeClr val="tx2"/>
                </a:solidFill>
              </a:rPr>
              <a:t>Third parties often have </a:t>
            </a:r>
            <a:r>
              <a:rPr lang="en-US" b="1" dirty="0">
                <a:solidFill>
                  <a:srgbClr val="FF0000"/>
                </a:solidFill>
              </a:rPr>
              <a:t>problems</a:t>
            </a:r>
            <a:r>
              <a:rPr lang="en-US" dirty="0">
                <a:solidFill>
                  <a:schemeClr val="tx2"/>
                </a:solidFill>
              </a:rPr>
              <a:t> with financing campaigns</a:t>
            </a:r>
          </a:p>
          <a:p>
            <a:r>
              <a:rPr lang="en-US" dirty="0">
                <a:solidFill>
                  <a:schemeClr val="tx2"/>
                </a:solidFill>
              </a:rPr>
              <a:t>Third party candidates also get less </a:t>
            </a:r>
            <a:r>
              <a:rPr lang="en-US" b="1" dirty="0">
                <a:solidFill>
                  <a:srgbClr val="FF0000"/>
                </a:solidFill>
              </a:rPr>
              <a:t>media</a:t>
            </a:r>
            <a:r>
              <a:rPr lang="en-US" dirty="0">
                <a:solidFill>
                  <a:schemeClr val="tx2"/>
                </a:solidFill>
              </a:rPr>
              <a:t> coverage </a:t>
            </a:r>
          </a:p>
          <a:p>
            <a:r>
              <a:rPr lang="en-US" dirty="0">
                <a:solidFill>
                  <a:schemeClr val="tx2"/>
                </a:solidFill>
              </a:rPr>
              <a:t>If voters don’t think they can </a:t>
            </a:r>
            <a:r>
              <a:rPr lang="en-US" b="1" dirty="0">
                <a:solidFill>
                  <a:schemeClr val="tx2"/>
                </a:solidFill>
              </a:rPr>
              <a:t>win</a:t>
            </a:r>
            <a:r>
              <a:rPr lang="en-US" dirty="0">
                <a:solidFill>
                  <a:schemeClr val="tx2"/>
                </a:solidFill>
              </a:rPr>
              <a:t>, they don’t </a:t>
            </a:r>
            <a:r>
              <a:rPr lang="en-US" b="1" dirty="0">
                <a:solidFill>
                  <a:srgbClr val="FF0000"/>
                </a:solidFill>
              </a:rPr>
              <a:t>vote</a:t>
            </a:r>
            <a:r>
              <a:rPr lang="en-US" dirty="0">
                <a:solidFill>
                  <a:schemeClr val="tx2"/>
                </a:solidFill>
              </a:rPr>
              <a:t> for them</a:t>
            </a:r>
          </a:p>
        </p:txBody>
      </p:sp>
      <p:pic>
        <p:nvPicPr>
          <p:cNvPr id="5" name="Picture 4" descr="This is a file from the Wikimedia Commons . Information from its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012" y="533400"/>
            <a:ext cx="2430780" cy="2991729"/>
          </a:xfrm>
          <a:prstGeom prst="rect">
            <a:avLst/>
          </a:prstGeom>
        </p:spPr>
      </p:pic>
      <p:pic>
        <p:nvPicPr>
          <p:cNvPr id="6" name="Picture 5" descr="TransGriot: Got Mentioned In A Jill Stein Interview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012" y="3557397"/>
            <a:ext cx="4343400" cy="291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6783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ederalists_and_Democratic_Republican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86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26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Lesson 2: Party Ideology and Identification</a:t>
            </a:r>
          </a:p>
        </p:txBody>
      </p:sp>
      <p:pic>
        <p:nvPicPr>
          <p:cNvPr id="3" name="Picture 2" descr="Left vs. Right: The internet's impact on political polarity -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2" y="2209800"/>
            <a:ext cx="3930650" cy="4183397"/>
          </a:xfrm>
          <a:prstGeom prst="rect">
            <a:avLst/>
          </a:prstGeom>
        </p:spPr>
      </p:pic>
      <p:pic>
        <p:nvPicPr>
          <p:cNvPr id="4" name="Picture 3" descr="political party logo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212" y="1828800"/>
            <a:ext cx="4495800" cy="442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72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812" y="304800"/>
            <a:ext cx="11277600" cy="609600"/>
          </a:xfrm>
        </p:spPr>
        <p:txBody>
          <a:bodyPr>
            <a:normAutofit/>
          </a:bodyPr>
          <a:lstStyle/>
          <a:p>
            <a:r>
              <a:rPr lang="en-US" dirty="0"/>
              <a:t>Political Ideology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012" y="1447800"/>
            <a:ext cx="6477000" cy="5105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Most Americans fall between the </a:t>
            </a:r>
            <a:r>
              <a:rPr lang="en-US" b="1" dirty="0">
                <a:solidFill>
                  <a:srgbClr val="FF0000"/>
                </a:solidFill>
              </a:rPr>
              <a:t>two</a:t>
            </a:r>
            <a:r>
              <a:rPr lang="en-US" dirty="0">
                <a:solidFill>
                  <a:schemeClr val="tx2"/>
                </a:solidFill>
              </a:rPr>
              <a:t> spectrums of politics</a:t>
            </a:r>
          </a:p>
          <a:p>
            <a:r>
              <a:rPr lang="en-US" b="1" dirty="0">
                <a:solidFill>
                  <a:srgbClr val="FF0000"/>
                </a:solidFill>
              </a:rPr>
              <a:t>Liberals</a:t>
            </a:r>
            <a:r>
              <a:rPr lang="en-US" dirty="0">
                <a:solidFill>
                  <a:schemeClr val="tx2"/>
                </a:solidFill>
              </a:rPr>
              <a:t> believe that the government should take a more active role in lives of Americans</a:t>
            </a:r>
          </a:p>
          <a:p>
            <a:r>
              <a:rPr lang="en-US" b="1" dirty="0">
                <a:solidFill>
                  <a:srgbClr val="FF0000"/>
                </a:solidFill>
              </a:rPr>
              <a:t>Conservatives</a:t>
            </a:r>
            <a:r>
              <a:rPr lang="en-US" dirty="0">
                <a:solidFill>
                  <a:schemeClr val="tx2"/>
                </a:solidFill>
              </a:rPr>
              <a:t> typically believe in limiting governments role in peoples lives</a:t>
            </a:r>
          </a:p>
          <a:p>
            <a:r>
              <a:rPr lang="en-US" dirty="0">
                <a:solidFill>
                  <a:schemeClr val="tx2"/>
                </a:solidFill>
              </a:rPr>
              <a:t>Political ideology can give a person a  </a:t>
            </a:r>
            <a:r>
              <a:rPr lang="en-US" b="1" dirty="0">
                <a:solidFill>
                  <a:srgbClr val="FF0000"/>
                </a:solidFill>
              </a:rPr>
              <a:t>framework</a:t>
            </a:r>
            <a:r>
              <a:rPr lang="en-US" dirty="0">
                <a:solidFill>
                  <a:schemeClr val="tx2"/>
                </a:solidFill>
              </a:rPr>
              <a:t> for looking at government &amp; policy</a:t>
            </a:r>
          </a:p>
          <a:p>
            <a:r>
              <a:rPr lang="en-US" dirty="0">
                <a:solidFill>
                  <a:schemeClr val="tx2"/>
                </a:solidFill>
              </a:rPr>
              <a:t>Political ideology can give a </a:t>
            </a:r>
            <a:r>
              <a:rPr lang="en-US" b="1" dirty="0">
                <a:solidFill>
                  <a:srgbClr val="FF0000"/>
                </a:solidFill>
              </a:rPr>
              <a:t>person</a:t>
            </a:r>
            <a:r>
              <a:rPr lang="en-US" dirty="0">
                <a:solidFill>
                  <a:schemeClr val="tx2"/>
                </a:solidFill>
              </a:rPr>
              <a:t> a clue about which </a:t>
            </a:r>
            <a:r>
              <a:rPr lang="en-US" b="1" dirty="0">
                <a:solidFill>
                  <a:srgbClr val="FF0000"/>
                </a:solidFill>
              </a:rPr>
              <a:t>political</a:t>
            </a:r>
            <a:r>
              <a:rPr lang="en-US" dirty="0">
                <a:solidFill>
                  <a:schemeClr val="tx2"/>
                </a:solidFill>
              </a:rPr>
              <a:t> party they identify with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6053" y="1828800"/>
            <a:ext cx="5015986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6322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812" y="304800"/>
            <a:ext cx="11277600" cy="609600"/>
          </a:xfrm>
        </p:spPr>
        <p:txBody>
          <a:bodyPr>
            <a:normAutofit/>
          </a:bodyPr>
          <a:lstStyle/>
          <a:p>
            <a:r>
              <a:rPr lang="en-US" dirty="0"/>
              <a:t>Republican Party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012" y="1905000"/>
            <a:ext cx="6477000" cy="3124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Republicans supports </a:t>
            </a:r>
            <a:r>
              <a:rPr lang="en-US" b="1" dirty="0">
                <a:solidFill>
                  <a:srgbClr val="FF0000"/>
                </a:solidFill>
              </a:rPr>
              <a:t>individual</a:t>
            </a:r>
            <a:r>
              <a:rPr lang="en-US" dirty="0">
                <a:solidFill>
                  <a:schemeClr val="tx2"/>
                </a:solidFill>
              </a:rPr>
              <a:t> rights to big government</a:t>
            </a:r>
          </a:p>
          <a:p>
            <a:r>
              <a:rPr lang="en-US" dirty="0">
                <a:solidFill>
                  <a:schemeClr val="tx2"/>
                </a:solidFill>
              </a:rPr>
              <a:t>Republicans believe that we should take a </a:t>
            </a:r>
            <a:r>
              <a:rPr lang="en-US" b="1" dirty="0">
                <a:solidFill>
                  <a:srgbClr val="FF0000"/>
                </a:solidFill>
              </a:rPr>
              <a:t>significant</a:t>
            </a:r>
            <a:r>
              <a:rPr lang="en-US" dirty="0">
                <a:solidFill>
                  <a:schemeClr val="tx2"/>
                </a:solidFill>
              </a:rPr>
              <a:t> role in world affairs</a:t>
            </a:r>
          </a:p>
          <a:p>
            <a:r>
              <a:rPr lang="en-US" dirty="0">
                <a:solidFill>
                  <a:schemeClr val="tx2"/>
                </a:solidFill>
              </a:rPr>
              <a:t>Republicans usually oppose </a:t>
            </a:r>
            <a:r>
              <a:rPr lang="en-US" b="1" dirty="0">
                <a:solidFill>
                  <a:srgbClr val="FF0000"/>
                </a:solidFill>
              </a:rPr>
              <a:t>taxing</a:t>
            </a:r>
            <a:r>
              <a:rPr lang="en-US" dirty="0">
                <a:solidFill>
                  <a:schemeClr val="tx2"/>
                </a:solidFill>
              </a:rPr>
              <a:t> the rich, increase military spending, support </a:t>
            </a:r>
            <a:r>
              <a:rPr lang="en-US" b="1" dirty="0">
                <a:solidFill>
                  <a:srgbClr val="FF0000"/>
                </a:solidFill>
              </a:rPr>
              <a:t>restrictions</a:t>
            </a:r>
            <a:r>
              <a:rPr lang="en-US" dirty="0">
                <a:solidFill>
                  <a:schemeClr val="tx2"/>
                </a:solidFill>
              </a:rPr>
              <a:t> on labor unions </a:t>
            </a:r>
          </a:p>
        </p:txBody>
      </p:sp>
      <p:pic>
        <p:nvPicPr>
          <p:cNvPr id="5" name="Picture 4" descr="Left vs. Right: The internet's impact on political polarity -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212" y="1179286"/>
            <a:ext cx="4510564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1284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812" y="304800"/>
            <a:ext cx="11277600" cy="609600"/>
          </a:xfrm>
        </p:spPr>
        <p:txBody>
          <a:bodyPr>
            <a:normAutofit/>
          </a:bodyPr>
          <a:lstStyle/>
          <a:p>
            <a:r>
              <a:rPr lang="en-US" dirty="0"/>
              <a:t>The Democratic Party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012" y="1905000"/>
            <a:ext cx="6477000" cy="3124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Democrats believe that the government should be more </a:t>
            </a:r>
            <a:r>
              <a:rPr lang="en-US" b="1" dirty="0">
                <a:solidFill>
                  <a:srgbClr val="FF0000"/>
                </a:solidFill>
              </a:rPr>
              <a:t>involved</a:t>
            </a:r>
            <a:r>
              <a:rPr lang="en-US" dirty="0">
                <a:solidFill>
                  <a:schemeClr val="tx2"/>
                </a:solidFill>
              </a:rPr>
              <a:t> in social services</a:t>
            </a:r>
          </a:p>
          <a:p>
            <a:r>
              <a:rPr lang="en-US" dirty="0">
                <a:solidFill>
                  <a:schemeClr val="tx2"/>
                </a:solidFill>
              </a:rPr>
              <a:t>They encourage a variety of government </a:t>
            </a:r>
            <a:r>
              <a:rPr lang="en-US" b="1" dirty="0">
                <a:solidFill>
                  <a:srgbClr val="FF0000"/>
                </a:solidFill>
              </a:rPr>
              <a:t>regulations</a:t>
            </a:r>
            <a:r>
              <a:rPr lang="en-US" dirty="0">
                <a:solidFill>
                  <a:schemeClr val="tx2"/>
                </a:solidFill>
              </a:rPr>
              <a:t> to protect the consumer</a:t>
            </a:r>
          </a:p>
          <a:p>
            <a:r>
              <a:rPr lang="en-US" dirty="0">
                <a:solidFill>
                  <a:schemeClr val="tx2"/>
                </a:solidFill>
              </a:rPr>
              <a:t>Democrats are less like to become involved in </a:t>
            </a:r>
            <a:r>
              <a:rPr lang="en-US" b="1" dirty="0">
                <a:solidFill>
                  <a:srgbClr val="FF0000"/>
                </a:solidFill>
              </a:rPr>
              <a:t>military</a:t>
            </a:r>
            <a:r>
              <a:rPr lang="en-US" dirty="0">
                <a:solidFill>
                  <a:schemeClr val="tx2"/>
                </a:solidFill>
              </a:rPr>
              <a:t> conflicts around the world</a:t>
            </a:r>
          </a:p>
        </p:txBody>
      </p:sp>
      <p:pic>
        <p:nvPicPr>
          <p:cNvPr id="5" name="Picture 4" descr="Left vs. Right: The internet's impact on political polarity -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212" y="1179286"/>
            <a:ext cx="4510564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020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812" y="304800"/>
            <a:ext cx="11277600" cy="609600"/>
          </a:xfrm>
        </p:spPr>
        <p:txBody>
          <a:bodyPr>
            <a:normAutofit/>
          </a:bodyPr>
          <a:lstStyle/>
          <a:p>
            <a:r>
              <a:rPr lang="en-US" dirty="0"/>
              <a:t>The Minor Parties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212" y="1447800"/>
            <a:ext cx="6477000" cy="4419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The Green, Libertarian, and Constitution Party are the most </a:t>
            </a:r>
            <a:r>
              <a:rPr lang="en-US" b="1" dirty="0">
                <a:solidFill>
                  <a:srgbClr val="FF0000"/>
                </a:solidFill>
              </a:rPr>
              <a:t>prominent</a:t>
            </a:r>
            <a:r>
              <a:rPr lang="en-US" dirty="0">
                <a:solidFill>
                  <a:schemeClr val="tx2"/>
                </a:solidFill>
              </a:rPr>
              <a:t> third party</a:t>
            </a:r>
          </a:p>
          <a:p>
            <a:r>
              <a:rPr lang="en-US" dirty="0">
                <a:solidFill>
                  <a:schemeClr val="tx2"/>
                </a:solidFill>
              </a:rPr>
              <a:t>Green party is generally more </a:t>
            </a:r>
            <a:r>
              <a:rPr lang="en-US" b="1" dirty="0">
                <a:solidFill>
                  <a:srgbClr val="FF0000"/>
                </a:solidFill>
              </a:rPr>
              <a:t>liberal</a:t>
            </a:r>
            <a:r>
              <a:rPr lang="en-US" dirty="0">
                <a:solidFill>
                  <a:schemeClr val="tx2"/>
                </a:solidFill>
              </a:rPr>
              <a:t>, and focuses on </a:t>
            </a:r>
            <a:r>
              <a:rPr lang="en-US" b="1" dirty="0">
                <a:solidFill>
                  <a:srgbClr val="FF0000"/>
                </a:solidFill>
              </a:rPr>
              <a:t>environmental</a:t>
            </a:r>
            <a:r>
              <a:rPr lang="en-US" dirty="0">
                <a:solidFill>
                  <a:schemeClr val="tx2"/>
                </a:solidFill>
              </a:rPr>
              <a:t> issues</a:t>
            </a:r>
          </a:p>
          <a:p>
            <a:r>
              <a:rPr lang="en-US" dirty="0">
                <a:solidFill>
                  <a:schemeClr val="tx2"/>
                </a:solidFill>
              </a:rPr>
              <a:t>The Libertarian party believes in personal </a:t>
            </a:r>
            <a:r>
              <a:rPr lang="en-US" b="1" dirty="0">
                <a:solidFill>
                  <a:srgbClr val="FF0000"/>
                </a:solidFill>
              </a:rPr>
              <a:t>responsibility</a:t>
            </a:r>
            <a:r>
              <a:rPr lang="en-US" dirty="0">
                <a:solidFill>
                  <a:schemeClr val="tx2"/>
                </a:solidFill>
              </a:rPr>
              <a:t> and </a:t>
            </a:r>
            <a:r>
              <a:rPr lang="en-US" b="1" dirty="0">
                <a:solidFill>
                  <a:srgbClr val="FF0000"/>
                </a:solidFill>
              </a:rPr>
              <a:t>minimal</a:t>
            </a:r>
            <a:r>
              <a:rPr lang="en-US" dirty="0">
                <a:solidFill>
                  <a:schemeClr val="tx2"/>
                </a:solidFill>
              </a:rPr>
              <a:t> government involvement</a:t>
            </a:r>
          </a:p>
          <a:p>
            <a:r>
              <a:rPr lang="en-US" dirty="0">
                <a:solidFill>
                  <a:schemeClr val="tx2"/>
                </a:solidFill>
              </a:rPr>
              <a:t>The Constitution Party is more </a:t>
            </a:r>
            <a:r>
              <a:rPr lang="en-US" b="1" dirty="0">
                <a:solidFill>
                  <a:srgbClr val="FF0000"/>
                </a:solidFill>
              </a:rPr>
              <a:t>conservative</a:t>
            </a:r>
            <a:r>
              <a:rPr lang="en-US" dirty="0">
                <a:solidFill>
                  <a:schemeClr val="tx2"/>
                </a:solidFill>
              </a:rPr>
              <a:t> than the Republican party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6" name="Picture 5" descr="political party logo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78"/>
          <a:stretch/>
        </p:blipFill>
        <p:spPr>
          <a:xfrm>
            <a:off x="7319281" y="2282483"/>
            <a:ext cx="4495800" cy="236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560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812" y="304800"/>
            <a:ext cx="11277600" cy="609600"/>
          </a:xfrm>
        </p:spPr>
        <p:txBody>
          <a:bodyPr>
            <a:normAutofit/>
          </a:bodyPr>
          <a:lstStyle/>
          <a:p>
            <a:r>
              <a:rPr lang="en-US" dirty="0"/>
              <a:t>Party Identification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212" y="1447800"/>
            <a:ext cx="11506200" cy="4419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This measures a voter’s </a:t>
            </a:r>
            <a:r>
              <a:rPr lang="en-US" b="1" dirty="0">
                <a:solidFill>
                  <a:srgbClr val="FF0000"/>
                </a:solidFill>
              </a:rPr>
              <a:t>sense</a:t>
            </a:r>
            <a:r>
              <a:rPr lang="en-US" dirty="0">
                <a:solidFill>
                  <a:schemeClr val="tx2"/>
                </a:solidFill>
              </a:rPr>
              <a:t> of psychological attachment to a political party, it’s a state of mind</a:t>
            </a:r>
          </a:p>
          <a:p>
            <a:r>
              <a:rPr lang="en-US" dirty="0">
                <a:solidFill>
                  <a:schemeClr val="tx2"/>
                </a:solidFill>
              </a:rPr>
              <a:t>Voting is a behavior because one person may </a:t>
            </a:r>
            <a:r>
              <a:rPr lang="en-US" b="1" dirty="0">
                <a:solidFill>
                  <a:srgbClr val="FF0000"/>
                </a:solidFill>
              </a:rPr>
              <a:t>identify</a:t>
            </a:r>
            <a:r>
              <a:rPr lang="en-US" dirty="0">
                <a:solidFill>
                  <a:schemeClr val="tx2"/>
                </a:solidFill>
              </a:rPr>
              <a:t> themselves as one party but vote another</a:t>
            </a:r>
          </a:p>
          <a:p>
            <a:r>
              <a:rPr lang="en-US" dirty="0">
                <a:solidFill>
                  <a:schemeClr val="tx2"/>
                </a:solidFill>
              </a:rPr>
              <a:t>The </a:t>
            </a:r>
            <a:r>
              <a:rPr lang="en-US" b="1" dirty="0">
                <a:solidFill>
                  <a:srgbClr val="FF0000"/>
                </a:solidFill>
              </a:rPr>
              <a:t>Republican</a:t>
            </a:r>
            <a:r>
              <a:rPr lang="en-US" dirty="0">
                <a:solidFill>
                  <a:schemeClr val="tx2"/>
                </a:solidFill>
              </a:rPr>
              <a:t> party tends to have more white, male, educated, and religious members</a:t>
            </a:r>
          </a:p>
          <a:p>
            <a:r>
              <a:rPr lang="en-US" b="1" dirty="0">
                <a:solidFill>
                  <a:srgbClr val="FF0000"/>
                </a:solidFill>
              </a:rPr>
              <a:t>Democratic</a:t>
            </a:r>
            <a:r>
              <a:rPr lang="en-US" dirty="0">
                <a:solidFill>
                  <a:schemeClr val="tx2"/>
                </a:solidFill>
              </a:rPr>
              <a:t> party tends to have more women, minorities, and young members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0066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Lesson 1: Development of Political Parties </a:t>
            </a:r>
          </a:p>
        </p:txBody>
      </p:sp>
      <p:pic>
        <p:nvPicPr>
          <p:cNvPr id="3" name="Picture 2" descr="Left vs. Right: The internet's impact on political polarity -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2" y="2209800"/>
            <a:ext cx="3930650" cy="4183397"/>
          </a:xfrm>
          <a:prstGeom prst="rect">
            <a:avLst/>
          </a:prstGeom>
        </p:spPr>
      </p:pic>
      <p:pic>
        <p:nvPicPr>
          <p:cNvPr id="4" name="Picture 3" descr="political party logo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212" y="1828800"/>
            <a:ext cx="4495800" cy="442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4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812" y="304800"/>
            <a:ext cx="11277600" cy="609600"/>
          </a:xfrm>
        </p:spPr>
        <p:txBody>
          <a:bodyPr>
            <a:normAutofit/>
          </a:bodyPr>
          <a:lstStyle/>
          <a:p>
            <a:r>
              <a:rPr lang="en-US" dirty="0"/>
              <a:t>Political Party Polarization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4" y="1676400"/>
            <a:ext cx="11506200" cy="3429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This means that party members and elected officials are more likely to stay </a:t>
            </a:r>
            <a:r>
              <a:rPr lang="en-US" b="1" dirty="0">
                <a:solidFill>
                  <a:srgbClr val="FF0000"/>
                </a:solidFill>
              </a:rPr>
              <a:t>true</a:t>
            </a:r>
            <a:r>
              <a:rPr lang="en-US" dirty="0">
                <a:solidFill>
                  <a:schemeClr val="tx2"/>
                </a:solidFill>
              </a:rPr>
              <a:t> to their parties beliefs and not cross </a:t>
            </a:r>
            <a:r>
              <a:rPr lang="en-US" b="1" dirty="0">
                <a:solidFill>
                  <a:srgbClr val="FF0000"/>
                </a:solidFill>
              </a:rPr>
              <a:t>party</a:t>
            </a:r>
            <a:r>
              <a:rPr lang="en-US" dirty="0">
                <a:solidFill>
                  <a:schemeClr val="tx2"/>
                </a:solidFill>
              </a:rPr>
              <a:t> lines on key issues</a:t>
            </a:r>
          </a:p>
          <a:p>
            <a:r>
              <a:rPr lang="en-US" dirty="0">
                <a:solidFill>
                  <a:schemeClr val="tx2"/>
                </a:solidFill>
              </a:rPr>
              <a:t>The parties are also more </a:t>
            </a:r>
            <a:r>
              <a:rPr lang="en-US" b="1" dirty="0">
                <a:solidFill>
                  <a:srgbClr val="FF0000"/>
                </a:solidFill>
              </a:rPr>
              <a:t>dominated</a:t>
            </a:r>
            <a:r>
              <a:rPr lang="en-US" dirty="0">
                <a:solidFill>
                  <a:schemeClr val="tx2"/>
                </a:solidFill>
              </a:rPr>
              <a:t> by people with strong ideological beliefs</a:t>
            </a:r>
          </a:p>
          <a:p>
            <a:r>
              <a:rPr lang="en-US" dirty="0">
                <a:solidFill>
                  <a:schemeClr val="tx2"/>
                </a:solidFill>
              </a:rPr>
              <a:t>One proposed solution is to expand the </a:t>
            </a:r>
            <a:r>
              <a:rPr lang="en-US" b="1" dirty="0">
                <a:solidFill>
                  <a:srgbClr val="FF0000"/>
                </a:solidFill>
              </a:rPr>
              <a:t>electorate</a:t>
            </a:r>
            <a:r>
              <a:rPr lang="en-US" dirty="0">
                <a:solidFill>
                  <a:schemeClr val="tx2"/>
                </a:solidFill>
              </a:rPr>
              <a:t> so that the third parties have more influence</a:t>
            </a:r>
          </a:p>
          <a:p>
            <a:r>
              <a:rPr lang="en-US" dirty="0">
                <a:solidFill>
                  <a:schemeClr val="tx2"/>
                </a:solidFill>
              </a:rPr>
              <a:t>Some argue that there doesn’t need to be </a:t>
            </a:r>
            <a:r>
              <a:rPr lang="en-US" b="1" dirty="0">
                <a:solidFill>
                  <a:srgbClr val="FF0000"/>
                </a:solidFill>
              </a:rPr>
              <a:t>change</a:t>
            </a:r>
            <a:r>
              <a:rPr lang="en-US" dirty="0">
                <a:solidFill>
                  <a:schemeClr val="tx2"/>
                </a:solidFill>
              </a:rPr>
              <a:t> that this is just a phase and will pass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0616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oung_American_Voter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8613" y="114300"/>
            <a:ext cx="89916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89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Lesson 3:  Party Organization and Nominating Candidates </a:t>
            </a:r>
          </a:p>
        </p:txBody>
      </p:sp>
      <p:pic>
        <p:nvPicPr>
          <p:cNvPr id="3" name="Picture 2" descr="Left vs. Right: The internet's impact on political polarity -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2" y="2209800"/>
            <a:ext cx="3930650" cy="4183397"/>
          </a:xfrm>
          <a:prstGeom prst="rect">
            <a:avLst/>
          </a:prstGeom>
        </p:spPr>
      </p:pic>
      <p:pic>
        <p:nvPicPr>
          <p:cNvPr id="4" name="Picture 3" descr="political party logo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212" y="1828800"/>
            <a:ext cx="4495800" cy="442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9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812" y="304800"/>
            <a:ext cx="11277600" cy="609600"/>
          </a:xfrm>
        </p:spPr>
        <p:txBody>
          <a:bodyPr>
            <a:normAutofit/>
          </a:bodyPr>
          <a:lstStyle/>
          <a:p>
            <a:r>
              <a:rPr lang="en-US" dirty="0"/>
              <a:t>Party Organization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4" y="1295400"/>
            <a:ext cx="6783388" cy="5029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Both parties have a </a:t>
            </a:r>
            <a:r>
              <a:rPr lang="en-US" b="1" dirty="0">
                <a:solidFill>
                  <a:srgbClr val="FF0000"/>
                </a:solidFill>
              </a:rPr>
              <a:t>small</a:t>
            </a:r>
            <a:r>
              <a:rPr lang="en-US" dirty="0">
                <a:solidFill>
                  <a:schemeClr val="tx2"/>
                </a:solidFill>
              </a:rPr>
              <a:t> paid staffs around the country</a:t>
            </a:r>
          </a:p>
          <a:p>
            <a:r>
              <a:rPr lang="en-US" b="1" dirty="0">
                <a:solidFill>
                  <a:srgbClr val="FF0000"/>
                </a:solidFill>
              </a:rPr>
              <a:t>Local</a:t>
            </a:r>
            <a:r>
              <a:rPr lang="en-US" dirty="0">
                <a:solidFill>
                  <a:schemeClr val="tx2"/>
                </a:solidFill>
              </a:rPr>
              <a:t> level parties just choose people to run under their name</a:t>
            </a:r>
          </a:p>
          <a:p>
            <a:r>
              <a:rPr lang="en-US" b="1" dirty="0">
                <a:solidFill>
                  <a:srgbClr val="FF0000"/>
                </a:solidFill>
              </a:rPr>
              <a:t>State</a:t>
            </a:r>
            <a:r>
              <a:rPr lang="en-US" dirty="0">
                <a:solidFill>
                  <a:schemeClr val="tx2"/>
                </a:solidFill>
              </a:rPr>
              <a:t> level parties choose help candidates get elected to state government office</a:t>
            </a:r>
          </a:p>
          <a:p>
            <a:r>
              <a:rPr lang="en-US" dirty="0">
                <a:solidFill>
                  <a:schemeClr val="tx2"/>
                </a:solidFill>
              </a:rPr>
              <a:t>The national party </a:t>
            </a:r>
            <a:r>
              <a:rPr lang="en-US" b="1" dirty="0">
                <a:solidFill>
                  <a:srgbClr val="FF0000"/>
                </a:solidFill>
              </a:rPr>
              <a:t>organization</a:t>
            </a:r>
            <a:r>
              <a:rPr lang="en-US" dirty="0">
                <a:solidFill>
                  <a:schemeClr val="tx2"/>
                </a:solidFill>
              </a:rPr>
              <a:t> consists mainly of representatives from the </a:t>
            </a:r>
            <a:r>
              <a:rPr lang="en-US" b="1" dirty="0">
                <a:solidFill>
                  <a:srgbClr val="FF0000"/>
                </a:solidFill>
              </a:rPr>
              <a:t>50</a:t>
            </a:r>
            <a:r>
              <a:rPr lang="en-US" dirty="0">
                <a:solidFill>
                  <a:schemeClr val="tx2"/>
                </a:solidFill>
              </a:rPr>
              <a:t> state party organizations</a:t>
            </a:r>
          </a:p>
          <a:p>
            <a:r>
              <a:rPr lang="en-US" dirty="0">
                <a:solidFill>
                  <a:schemeClr val="tx2"/>
                </a:solidFill>
              </a:rPr>
              <a:t>Each party has a </a:t>
            </a:r>
            <a:r>
              <a:rPr lang="en-US" b="1" dirty="0">
                <a:solidFill>
                  <a:srgbClr val="FF0000"/>
                </a:solidFill>
              </a:rPr>
              <a:t>committee</a:t>
            </a:r>
            <a:r>
              <a:rPr lang="en-US" dirty="0">
                <a:solidFill>
                  <a:schemeClr val="tx2"/>
                </a:solidFill>
              </a:rPr>
              <a:t> to help members who run for Congress get elected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2642" y="2057400"/>
            <a:ext cx="4811059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0055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812" y="304800"/>
            <a:ext cx="11277600" cy="609600"/>
          </a:xfrm>
        </p:spPr>
        <p:txBody>
          <a:bodyPr>
            <a:normAutofit/>
          </a:bodyPr>
          <a:lstStyle/>
          <a:p>
            <a:r>
              <a:rPr lang="en-US" dirty="0"/>
              <a:t>Party Membership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212" y="1676400"/>
            <a:ext cx="6783388" cy="4572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In many states citizens must </a:t>
            </a:r>
            <a:r>
              <a:rPr lang="en-US" b="1" dirty="0">
                <a:solidFill>
                  <a:srgbClr val="FF0000"/>
                </a:solidFill>
              </a:rPr>
              <a:t>declare</a:t>
            </a:r>
            <a:r>
              <a:rPr lang="en-US" dirty="0">
                <a:solidFill>
                  <a:schemeClr val="tx2"/>
                </a:solidFill>
              </a:rPr>
              <a:t> their party preference when they </a:t>
            </a:r>
            <a:r>
              <a:rPr lang="en-US" b="1" dirty="0">
                <a:solidFill>
                  <a:srgbClr val="FF0000"/>
                </a:solidFill>
              </a:rPr>
              <a:t>register</a:t>
            </a:r>
            <a:r>
              <a:rPr lang="en-US" dirty="0">
                <a:solidFill>
                  <a:schemeClr val="tx2"/>
                </a:solidFill>
              </a:rPr>
              <a:t> to vote</a:t>
            </a:r>
          </a:p>
          <a:p>
            <a:r>
              <a:rPr lang="en-US" dirty="0">
                <a:solidFill>
                  <a:schemeClr val="tx2"/>
                </a:solidFill>
              </a:rPr>
              <a:t>Joining a </a:t>
            </a:r>
            <a:r>
              <a:rPr lang="en-US" b="1" dirty="0">
                <a:solidFill>
                  <a:srgbClr val="FF0000"/>
                </a:solidFill>
              </a:rPr>
              <a:t>political</a:t>
            </a:r>
            <a:r>
              <a:rPr lang="en-US" dirty="0">
                <a:solidFill>
                  <a:schemeClr val="tx2"/>
                </a:solidFill>
              </a:rPr>
              <a:t> party is not required in the US</a:t>
            </a:r>
          </a:p>
          <a:p>
            <a:r>
              <a:rPr lang="en-US" dirty="0">
                <a:solidFill>
                  <a:schemeClr val="tx2"/>
                </a:solidFill>
              </a:rPr>
              <a:t>Party membership involves no </a:t>
            </a:r>
            <a:r>
              <a:rPr lang="en-US" b="1" dirty="0">
                <a:solidFill>
                  <a:srgbClr val="FF0000"/>
                </a:solidFill>
              </a:rPr>
              <a:t>duties</a:t>
            </a:r>
            <a:r>
              <a:rPr lang="en-US" dirty="0">
                <a:solidFill>
                  <a:schemeClr val="tx2"/>
                </a:solidFill>
              </a:rPr>
              <a:t> or obligations beyond voting</a:t>
            </a:r>
          </a:p>
          <a:p>
            <a:r>
              <a:rPr lang="en-US" dirty="0">
                <a:solidFill>
                  <a:schemeClr val="tx2"/>
                </a:solidFill>
              </a:rPr>
              <a:t>Members do not have to </a:t>
            </a:r>
            <a:r>
              <a:rPr lang="en-US" b="1" dirty="0">
                <a:solidFill>
                  <a:srgbClr val="FF0000"/>
                </a:solidFill>
              </a:rPr>
              <a:t>attend</a:t>
            </a:r>
            <a:r>
              <a:rPr lang="en-US" dirty="0">
                <a:solidFill>
                  <a:schemeClr val="tx2"/>
                </a:solidFill>
              </a:rPr>
              <a:t> meetings or contribute to the party</a:t>
            </a:r>
          </a:p>
          <a:p>
            <a:r>
              <a:rPr lang="en-US" dirty="0">
                <a:solidFill>
                  <a:schemeClr val="tx2"/>
                </a:solidFill>
              </a:rPr>
              <a:t>Success of a political party relies in the </a:t>
            </a:r>
            <a:r>
              <a:rPr lang="en-US" b="1" dirty="0">
                <a:solidFill>
                  <a:srgbClr val="FF0000"/>
                </a:solidFill>
              </a:rPr>
              <a:t>contributions</a:t>
            </a:r>
            <a:r>
              <a:rPr lang="en-US" dirty="0">
                <a:solidFill>
                  <a:schemeClr val="tx2"/>
                </a:solidFill>
              </a:rPr>
              <a:t> of willing volunteers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8412" y="1371600"/>
            <a:ext cx="4023710" cy="395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603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812" y="304800"/>
            <a:ext cx="11277600" cy="609600"/>
          </a:xfrm>
        </p:spPr>
        <p:txBody>
          <a:bodyPr>
            <a:normAutofit/>
          </a:bodyPr>
          <a:lstStyle/>
          <a:p>
            <a:r>
              <a:rPr lang="en-US" dirty="0"/>
              <a:t>Selecting Candidates to Represent the Party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663" y="2057400"/>
            <a:ext cx="6783388" cy="4191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The parties want to </a:t>
            </a:r>
            <a:r>
              <a:rPr lang="en-US" b="1" dirty="0">
                <a:solidFill>
                  <a:srgbClr val="FF0000"/>
                </a:solidFill>
              </a:rPr>
              <a:t>nominate</a:t>
            </a:r>
            <a:r>
              <a:rPr lang="en-US" dirty="0">
                <a:solidFill>
                  <a:schemeClr val="tx2"/>
                </a:solidFill>
              </a:rPr>
              <a:t> candidates that share the party’s values</a:t>
            </a:r>
          </a:p>
          <a:p>
            <a:r>
              <a:rPr lang="en-US" dirty="0">
                <a:solidFill>
                  <a:schemeClr val="tx2"/>
                </a:solidFill>
              </a:rPr>
              <a:t>They also want to select </a:t>
            </a:r>
            <a:r>
              <a:rPr lang="en-US" b="1" dirty="0">
                <a:solidFill>
                  <a:srgbClr val="FF0000"/>
                </a:solidFill>
              </a:rPr>
              <a:t>someone</a:t>
            </a:r>
            <a:r>
              <a:rPr lang="en-US" dirty="0">
                <a:solidFill>
                  <a:schemeClr val="tx2"/>
                </a:solidFill>
              </a:rPr>
              <a:t> who will work to promote and implement the parties polices</a:t>
            </a:r>
          </a:p>
          <a:p>
            <a:r>
              <a:rPr lang="en-US" dirty="0">
                <a:solidFill>
                  <a:schemeClr val="tx2"/>
                </a:solidFill>
              </a:rPr>
              <a:t>Members of the party do give their </a:t>
            </a:r>
            <a:r>
              <a:rPr lang="en-US" b="1" dirty="0">
                <a:solidFill>
                  <a:srgbClr val="FF0000"/>
                </a:solidFill>
              </a:rPr>
              <a:t>opinion</a:t>
            </a:r>
            <a:r>
              <a:rPr lang="en-US" dirty="0">
                <a:solidFill>
                  <a:schemeClr val="tx2"/>
                </a:solidFill>
              </a:rPr>
              <a:t> to help decide on who should be nominated </a:t>
            </a:r>
          </a:p>
          <a:p>
            <a:r>
              <a:rPr lang="en-US" dirty="0">
                <a:solidFill>
                  <a:schemeClr val="tx2"/>
                </a:solidFill>
              </a:rPr>
              <a:t>The process for which states collect this </a:t>
            </a:r>
            <a:r>
              <a:rPr lang="en-US" b="1" dirty="0">
                <a:solidFill>
                  <a:srgbClr val="FF0000"/>
                </a:solidFill>
              </a:rPr>
              <a:t>information</a:t>
            </a:r>
            <a:r>
              <a:rPr lang="en-US" dirty="0">
                <a:solidFill>
                  <a:schemeClr val="tx2"/>
                </a:solidFill>
              </a:rPr>
              <a:t> varies 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3429000"/>
            <a:ext cx="51435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9194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vention_Speech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4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Functions of Political Parties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212" y="2362200"/>
            <a:ext cx="6934200" cy="32004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 political party is a group of people organized with </a:t>
            </a:r>
            <a:r>
              <a:rPr lang="en-US" b="1" dirty="0">
                <a:solidFill>
                  <a:srgbClr val="FF0000"/>
                </a:solidFill>
              </a:rPr>
              <a:t>common</a:t>
            </a:r>
            <a:r>
              <a:rPr lang="en-US" dirty="0">
                <a:solidFill>
                  <a:schemeClr val="tx2"/>
                </a:solidFill>
              </a:rPr>
              <a:t> interests to win elections </a:t>
            </a:r>
          </a:p>
          <a:p>
            <a:r>
              <a:rPr lang="en-US" dirty="0">
                <a:solidFill>
                  <a:schemeClr val="tx2"/>
                </a:solidFill>
              </a:rPr>
              <a:t>After a political party wins an </a:t>
            </a:r>
            <a:r>
              <a:rPr lang="en-US" b="1" dirty="0">
                <a:solidFill>
                  <a:srgbClr val="FF0000"/>
                </a:solidFill>
              </a:rPr>
              <a:t>election</a:t>
            </a:r>
            <a:r>
              <a:rPr lang="en-US" dirty="0">
                <a:solidFill>
                  <a:schemeClr val="tx2"/>
                </a:solidFill>
              </a:rPr>
              <a:t> the job then becomes how to </a:t>
            </a:r>
            <a:r>
              <a:rPr lang="en-US" b="1" dirty="0">
                <a:solidFill>
                  <a:srgbClr val="FF0000"/>
                </a:solidFill>
              </a:rPr>
              <a:t>implement</a:t>
            </a:r>
            <a:r>
              <a:rPr lang="en-US" dirty="0">
                <a:solidFill>
                  <a:schemeClr val="tx2"/>
                </a:solidFill>
              </a:rPr>
              <a:t> their promises </a:t>
            </a:r>
          </a:p>
          <a:p>
            <a:r>
              <a:rPr lang="en-US" dirty="0">
                <a:solidFill>
                  <a:schemeClr val="tx2"/>
                </a:solidFill>
              </a:rPr>
              <a:t>The </a:t>
            </a:r>
            <a:r>
              <a:rPr lang="en-US" b="1" dirty="0">
                <a:solidFill>
                  <a:srgbClr val="FF0000"/>
                </a:solidFill>
              </a:rPr>
              <a:t>Constitution</a:t>
            </a:r>
            <a:r>
              <a:rPr lang="en-US" dirty="0">
                <a:solidFill>
                  <a:schemeClr val="tx2"/>
                </a:solidFill>
              </a:rPr>
              <a:t> does not provide for political parties or even </a:t>
            </a:r>
            <a:r>
              <a:rPr lang="en-US" b="1" dirty="0">
                <a:solidFill>
                  <a:srgbClr val="FF0000"/>
                </a:solidFill>
              </a:rPr>
              <a:t>mentions</a:t>
            </a:r>
            <a:r>
              <a:rPr lang="en-US" dirty="0">
                <a:solidFill>
                  <a:schemeClr val="tx2"/>
                </a:solidFill>
              </a:rPr>
              <a:t> them</a:t>
            </a:r>
          </a:p>
        </p:txBody>
      </p:sp>
      <p:pic>
        <p:nvPicPr>
          <p:cNvPr id="4" name="Picture 3" descr="APGovt - Ch 12 Political Parties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212" y="1981200"/>
            <a:ext cx="4083834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6984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812" y="304800"/>
            <a:ext cx="9751060" cy="609600"/>
          </a:xfrm>
        </p:spPr>
        <p:txBody>
          <a:bodyPr/>
          <a:lstStyle/>
          <a:p>
            <a:r>
              <a:rPr lang="en-US" dirty="0"/>
              <a:t>Functions of Political Party-Educating the Public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212" y="1600200"/>
            <a:ext cx="6934200" cy="4800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Political parties bring important </a:t>
            </a:r>
            <a:r>
              <a:rPr lang="en-US" b="1" dirty="0">
                <a:solidFill>
                  <a:srgbClr val="FF0000"/>
                </a:solidFill>
              </a:rPr>
              <a:t>issues</a:t>
            </a:r>
            <a:r>
              <a:rPr lang="en-US" dirty="0">
                <a:solidFill>
                  <a:schemeClr val="tx2"/>
                </a:solidFill>
              </a:rPr>
              <a:t> to the public attention</a:t>
            </a:r>
          </a:p>
          <a:p>
            <a:r>
              <a:rPr lang="en-US" dirty="0">
                <a:solidFill>
                  <a:schemeClr val="tx2"/>
                </a:solidFill>
              </a:rPr>
              <a:t>Each party </a:t>
            </a:r>
            <a:r>
              <a:rPr lang="en-US" b="1" dirty="0">
                <a:solidFill>
                  <a:srgbClr val="FF0000"/>
                </a:solidFill>
              </a:rPr>
              <a:t>publishes</a:t>
            </a:r>
            <a:r>
              <a:rPr lang="en-US" dirty="0">
                <a:solidFill>
                  <a:schemeClr val="tx2"/>
                </a:solidFill>
              </a:rPr>
              <a:t> its position on important issues</a:t>
            </a:r>
          </a:p>
          <a:p>
            <a:r>
              <a:rPr lang="en-US" dirty="0">
                <a:solidFill>
                  <a:schemeClr val="tx2"/>
                </a:solidFill>
              </a:rPr>
              <a:t>Candidates in the </a:t>
            </a:r>
            <a:r>
              <a:rPr lang="en-US" b="1" dirty="0">
                <a:solidFill>
                  <a:srgbClr val="FF0000"/>
                </a:solidFill>
              </a:rPr>
              <a:t>2012</a:t>
            </a:r>
            <a:r>
              <a:rPr lang="en-US" dirty="0">
                <a:solidFill>
                  <a:schemeClr val="tx2"/>
                </a:solidFill>
              </a:rPr>
              <a:t> election used social </a:t>
            </a:r>
            <a:r>
              <a:rPr lang="en-US" b="1" dirty="0">
                <a:solidFill>
                  <a:srgbClr val="FF0000"/>
                </a:solidFill>
              </a:rPr>
              <a:t>media</a:t>
            </a:r>
            <a:r>
              <a:rPr lang="en-US" dirty="0">
                <a:solidFill>
                  <a:schemeClr val="tx2"/>
                </a:solidFill>
              </a:rPr>
              <a:t> to educate the public</a:t>
            </a:r>
          </a:p>
          <a:p>
            <a:r>
              <a:rPr lang="en-US" dirty="0">
                <a:solidFill>
                  <a:schemeClr val="tx2"/>
                </a:solidFill>
              </a:rPr>
              <a:t>To inform the people on the </a:t>
            </a:r>
            <a:r>
              <a:rPr lang="en-US" b="1" dirty="0">
                <a:solidFill>
                  <a:srgbClr val="FF0000"/>
                </a:solidFill>
              </a:rPr>
              <a:t>issues</a:t>
            </a:r>
            <a:r>
              <a:rPr lang="en-US" dirty="0">
                <a:solidFill>
                  <a:schemeClr val="tx2"/>
                </a:solidFill>
              </a:rPr>
              <a:t> political parties have </a:t>
            </a:r>
            <a:r>
              <a:rPr lang="en-US" b="1" dirty="0">
                <a:solidFill>
                  <a:srgbClr val="FF0000"/>
                </a:solidFill>
              </a:rPr>
              <a:t>simplified</a:t>
            </a:r>
            <a:r>
              <a:rPr lang="en-US" dirty="0">
                <a:solidFill>
                  <a:schemeClr val="tx2"/>
                </a:solidFill>
              </a:rPr>
              <a:t> the election to key points</a:t>
            </a:r>
          </a:p>
          <a:p>
            <a:r>
              <a:rPr lang="en-US" dirty="0">
                <a:solidFill>
                  <a:schemeClr val="tx2"/>
                </a:solidFill>
              </a:rPr>
              <a:t>Political party affliction helps </a:t>
            </a:r>
            <a:r>
              <a:rPr lang="en-US" b="1" dirty="0">
                <a:solidFill>
                  <a:srgbClr val="FF0000"/>
                </a:solidFill>
              </a:rPr>
              <a:t>voters</a:t>
            </a:r>
            <a:r>
              <a:rPr lang="en-US" dirty="0">
                <a:solidFill>
                  <a:schemeClr val="tx2"/>
                </a:solidFill>
              </a:rPr>
              <a:t> assess which candidate will be more </a:t>
            </a:r>
            <a:r>
              <a:rPr lang="en-US" b="1" dirty="0">
                <a:solidFill>
                  <a:srgbClr val="FF0000"/>
                </a:solidFill>
              </a:rPr>
              <a:t>acceptable</a:t>
            </a:r>
            <a:r>
              <a:rPr lang="en-US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5" name="Picture 4" descr="Political party buttons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875" y="1828800"/>
            <a:ext cx="4762500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794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812" y="304800"/>
            <a:ext cx="11277600" cy="609600"/>
          </a:xfrm>
        </p:spPr>
        <p:txBody>
          <a:bodyPr>
            <a:normAutofit/>
          </a:bodyPr>
          <a:lstStyle/>
          <a:p>
            <a:r>
              <a:rPr lang="en-US" dirty="0"/>
              <a:t>Functions of Political Party-Operating the Government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212" y="2057400"/>
            <a:ext cx="6934200" cy="1752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Political parties play key </a:t>
            </a:r>
            <a:r>
              <a:rPr lang="en-US" b="1" dirty="0">
                <a:solidFill>
                  <a:srgbClr val="FF0000"/>
                </a:solidFill>
              </a:rPr>
              <a:t>role</a:t>
            </a:r>
            <a:r>
              <a:rPr lang="en-US" dirty="0">
                <a:solidFill>
                  <a:schemeClr val="tx2"/>
                </a:solidFill>
              </a:rPr>
              <a:t> in running and staffing the executive and legislative branches</a:t>
            </a:r>
          </a:p>
          <a:p>
            <a:r>
              <a:rPr lang="en-US" dirty="0">
                <a:solidFill>
                  <a:schemeClr val="tx2"/>
                </a:solidFill>
              </a:rPr>
              <a:t>A party also acts a  link between the </a:t>
            </a:r>
            <a:r>
              <a:rPr lang="en-US" b="1" dirty="0">
                <a:solidFill>
                  <a:srgbClr val="FF0000"/>
                </a:solidFill>
              </a:rPr>
              <a:t>legislature</a:t>
            </a:r>
            <a:r>
              <a:rPr lang="en-US" dirty="0">
                <a:solidFill>
                  <a:schemeClr val="tx2"/>
                </a:solidFill>
              </a:rPr>
              <a:t> and a </a:t>
            </a:r>
            <a:r>
              <a:rPr lang="en-US" b="1" dirty="0">
                <a:solidFill>
                  <a:srgbClr val="FF0000"/>
                </a:solidFill>
              </a:rPr>
              <a:t>chief</a:t>
            </a:r>
            <a:r>
              <a:rPr lang="en-US" dirty="0">
                <a:solidFill>
                  <a:schemeClr val="tx2"/>
                </a:solidFill>
              </a:rPr>
              <a:t> executive</a:t>
            </a:r>
          </a:p>
        </p:txBody>
      </p:sp>
      <p:pic>
        <p:nvPicPr>
          <p:cNvPr id="4" name="Picture 3" descr="Could a Democratic Congress ruin a Republican president's tenure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312" y="3962400"/>
            <a:ext cx="4991100" cy="253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6290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812" y="304800"/>
            <a:ext cx="11277600" cy="609600"/>
          </a:xfrm>
        </p:spPr>
        <p:txBody>
          <a:bodyPr>
            <a:normAutofit/>
          </a:bodyPr>
          <a:lstStyle/>
          <a:p>
            <a:r>
              <a:rPr lang="en-US" dirty="0"/>
              <a:t>Functions of Political Party-Dispensing Patronage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212" y="1374184"/>
            <a:ext cx="11506200" cy="197861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Political parties dispense </a:t>
            </a:r>
            <a:r>
              <a:rPr lang="en-US" b="1" dirty="0">
                <a:solidFill>
                  <a:srgbClr val="FF0000"/>
                </a:solidFill>
              </a:rPr>
              <a:t>patronage</a:t>
            </a:r>
            <a:r>
              <a:rPr lang="en-US" dirty="0">
                <a:solidFill>
                  <a:schemeClr val="tx2"/>
                </a:solidFill>
              </a:rPr>
              <a:t> (favors) to their loyal members</a:t>
            </a:r>
          </a:p>
          <a:p>
            <a:r>
              <a:rPr lang="en-US" dirty="0">
                <a:solidFill>
                  <a:schemeClr val="tx2"/>
                </a:solidFill>
              </a:rPr>
              <a:t>These favors could include </a:t>
            </a:r>
            <a:r>
              <a:rPr lang="en-US" b="1" dirty="0">
                <a:solidFill>
                  <a:srgbClr val="FF0000"/>
                </a:solidFill>
              </a:rPr>
              <a:t>jobs</a:t>
            </a:r>
            <a:r>
              <a:rPr lang="en-US" dirty="0">
                <a:solidFill>
                  <a:schemeClr val="tx2"/>
                </a:solidFill>
              </a:rPr>
              <a:t>, contracts, or </a:t>
            </a:r>
            <a:r>
              <a:rPr lang="en-US" b="1" dirty="0">
                <a:solidFill>
                  <a:srgbClr val="FF0000"/>
                </a:solidFill>
              </a:rPr>
              <a:t>political</a:t>
            </a:r>
            <a:r>
              <a:rPr lang="en-US" dirty="0">
                <a:solidFill>
                  <a:schemeClr val="tx2"/>
                </a:solidFill>
              </a:rPr>
              <a:t> appointments </a:t>
            </a:r>
          </a:p>
          <a:p>
            <a:r>
              <a:rPr lang="en-US" dirty="0">
                <a:solidFill>
                  <a:schemeClr val="tx2"/>
                </a:solidFill>
              </a:rPr>
              <a:t>Patronage allows the party in </a:t>
            </a:r>
            <a:r>
              <a:rPr lang="en-US" b="1" dirty="0">
                <a:solidFill>
                  <a:srgbClr val="FF0000"/>
                </a:solidFill>
              </a:rPr>
              <a:t>power</a:t>
            </a:r>
            <a:r>
              <a:rPr lang="en-US" dirty="0">
                <a:solidFill>
                  <a:schemeClr val="tx2"/>
                </a:solidFill>
              </a:rPr>
              <a:t> to have loyal people in key </a:t>
            </a:r>
            <a:r>
              <a:rPr lang="en-US" b="1" dirty="0">
                <a:solidFill>
                  <a:srgbClr val="FF0000"/>
                </a:solidFill>
              </a:rPr>
              <a:t>positions</a:t>
            </a:r>
            <a:r>
              <a:rPr lang="en-US" dirty="0">
                <a:solidFill>
                  <a:schemeClr val="tx2"/>
                </a:solidFill>
              </a:rPr>
              <a:t> of government</a:t>
            </a:r>
          </a:p>
        </p:txBody>
      </p:sp>
      <p:pic>
        <p:nvPicPr>
          <p:cNvPr id="5" name="Picture 4" descr="PC Party patronage machine grinds to a halt, future of appointees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212" y="3200400"/>
            <a:ext cx="6629400" cy="328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2716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812" y="304800"/>
            <a:ext cx="11277600" cy="609600"/>
          </a:xfrm>
        </p:spPr>
        <p:txBody>
          <a:bodyPr>
            <a:normAutofit/>
          </a:bodyPr>
          <a:lstStyle/>
          <a:p>
            <a:r>
              <a:rPr lang="en-US" dirty="0"/>
              <a:t>One-Party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212" y="1374184"/>
            <a:ext cx="6477000" cy="403601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This system is usually found in an </a:t>
            </a:r>
            <a:r>
              <a:rPr lang="en-US" b="1" dirty="0">
                <a:solidFill>
                  <a:srgbClr val="FF0000"/>
                </a:solidFill>
              </a:rPr>
              <a:t>authoritarian</a:t>
            </a:r>
            <a:r>
              <a:rPr lang="en-US" dirty="0">
                <a:solidFill>
                  <a:schemeClr val="tx2"/>
                </a:solidFill>
              </a:rPr>
              <a:t> government</a:t>
            </a:r>
          </a:p>
          <a:p>
            <a:r>
              <a:rPr lang="en-US" dirty="0">
                <a:solidFill>
                  <a:schemeClr val="tx2"/>
                </a:solidFill>
              </a:rPr>
              <a:t>The party leaders run the </a:t>
            </a:r>
            <a:r>
              <a:rPr lang="en-US" b="1" dirty="0">
                <a:solidFill>
                  <a:srgbClr val="FF0000"/>
                </a:solidFill>
              </a:rPr>
              <a:t>government</a:t>
            </a:r>
            <a:r>
              <a:rPr lang="en-US" dirty="0">
                <a:solidFill>
                  <a:schemeClr val="tx2"/>
                </a:solidFill>
              </a:rPr>
              <a:t> and set all policy</a:t>
            </a:r>
          </a:p>
          <a:p>
            <a:r>
              <a:rPr lang="en-US" dirty="0">
                <a:solidFill>
                  <a:schemeClr val="tx2"/>
                </a:solidFill>
              </a:rPr>
              <a:t>This government uses </a:t>
            </a:r>
            <a:r>
              <a:rPr lang="en-US" b="1" dirty="0">
                <a:solidFill>
                  <a:srgbClr val="FF0000"/>
                </a:solidFill>
              </a:rPr>
              <a:t>force</a:t>
            </a:r>
            <a:r>
              <a:rPr lang="en-US" dirty="0">
                <a:solidFill>
                  <a:schemeClr val="tx2"/>
                </a:solidFill>
              </a:rPr>
              <a:t> when political parties or the military take power</a:t>
            </a:r>
          </a:p>
          <a:p>
            <a:r>
              <a:rPr lang="en-US" dirty="0">
                <a:solidFill>
                  <a:schemeClr val="tx2"/>
                </a:solidFill>
              </a:rPr>
              <a:t>There is de factor one-party systems, in which there are </a:t>
            </a:r>
            <a:r>
              <a:rPr lang="en-US" b="1" dirty="0">
                <a:solidFill>
                  <a:srgbClr val="FF0000"/>
                </a:solidFill>
              </a:rPr>
              <a:t>multiple</a:t>
            </a:r>
            <a:r>
              <a:rPr lang="en-US" dirty="0">
                <a:solidFill>
                  <a:schemeClr val="tx2"/>
                </a:solidFill>
              </a:rPr>
              <a:t> parties but </a:t>
            </a:r>
            <a:r>
              <a:rPr lang="en-US" b="1" dirty="0">
                <a:solidFill>
                  <a:srgbClr val="FF0000"/>
                </a:solidFill>
              </a:rPr>
              <a:t>one</a:t>
            </a:r>
            <a:r>
              <a:rPr lang="en-US" dirty="0">
                <a:solidFill>
                  <a:schemeClr val="tx2"/>
                </a:solidFill>
              </a:rPr>
              <a:t> party wins all the time</a:t>
            </a:r>
          </a:p>
        </p:txBody>
      </p:sp>
      <p:pic>
        <p:nvPicPr>
          <p:cNvPr id="4" name="Picture 3" descr="Nazi Methamphetamine Recip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684" y="304800"/>
            <a:ext cx="4681728" cy="3447288"/>
          </a:xfrm>
          <a:prstGeom prst="rect">
            <a:avLst/>
          </a:prstGeom>
        </p:spPr>
      </p:pic>
      <p:pic>
        <p:nvPicPr>
          <p:cNvPr id="6" name="Picture 5" descr="Jews’ evil empire of the USSR | First Light Forum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612" y="3657600"/>
            <a:ext cx="475488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2902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812" y="304800"/>
            <a:ext cx="11277600" cy="609600"/>
          </a:xfrm>
        </p:spPr>
        <p:txBody>
          <a:bodyPr>
            <a:normAutofit/>
          </a:bodyPr>
          <a:lstStyle/>
          <a:p>
            <a:r>
              <a:rPr lang="en-US" dirty="0"/>
              <a:t>Two-Party and Multi-Party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212" y="1374184"/>
            <a:ext cx="6477000" cy="472181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Only about a </a:t>
            </a:r>
            <a:r>
              <a:rPr lang="en-US" b="1" dirty="0">
                <a:solidFill>
                  <a:srgbClr val="FF0000"/>
                </a:solidFill>
              </a:rPr>
              <a:t>dozen</a:t>
            </a:r>
            <a:r>
              <a:rPr lang="en-US" dirty="0">
                <a:solidFill>
                  <a:schemeClr val="tx2"/>
                </a:solidFill>
              </a:rPr>
              <a:t> nations have a two-party system</a:t>
            </a:r>
          </a:p>
          <a:p>
            <a:r>
              <a:rPr lang="en-US" dirty="0">
                <a:solidFill>
                  <a:schemeClr val="tx2"/>
                </a:solidFill>
              </a:rPr>
              <a:t>The multi-party system is more </a:t>
            </a:r>
            <a:r>
              <a:rPr lang="en-US" b="1" dirty="0">
                <a:solidFill>
                  <a:srgbClr val="FF0000"/>
                </a:solidFill>
              </a:rPr>
              <a:t>common</a:t>
            </a:r>
            <a:r>
              <a:rPr lang="en-US" dirty="0">
                <a:solidFill>
                  <a:schemeClr val="tx2"/>
                </a:solidFill>
              </a:rPr>
              <a:t> (5-7 political typically)</a:t>
            </a:r>
          </a:p>
          <a:p>
            <a:r>
              <a:rPr lang="en-US" dirty="0">
                <a:solidFill>
                  <a:schemeClr val="tx2"/>
                </a:solidFill>
              </a:rPr>
              <a:t>Multi-party systems do not allow for as much </a:t>
            </a:r>
            <a:r>
              <a:rPr lang="en-US" b="1" dirty="0">
                <a:solidFill>
                  <a:srgbClr val="FF0000"/>
                </a:solidFill>
              </a:rPr>
              <a:t>opposition</a:t>
            </a:r>
            <a:r>
              <a:rPr lang="en-US" dirty="0">
                <a:solidFill>
                  <a:schemeClr val="tx2"/>
                </a:solidFill>
              </a:rPr>
              <a:t> as it may appear </a:t>
            </a:r>
          </a:p>
          <a:p>
            <a:r>
              <a:rPr lang="en-US" dirty="0">
                <a:solidFill>
                  <a:schemeClr val="tx2"/>
                </a:solidFill>
              </a:rPr>
              <a:t>Sometimes a multi-party system can operate as a </a:t>
            </a:r>
            <a:r>
              <a:rPr lang="en-US" b="1" dirty="0">
                <a:solidFill>
                  <a:srgbClr val="FF0000"/>
                </a:solidFill>
              </a:rPr>
              <a:t>one-party</a:t>
            </a:r>
            <a:r>
              <a:rPr lang="en-US" dirty="0">
                <a:solidFill>
                  <a:schemeClr val="tx2"/>
                </a:solidFill>
              </a:rPr>
              <a:t> system</a:t>
            </a:r>
          </a:p>
          <a:p>
            <a:r>
              <a:rPr lang="en-US" dirty="0">
                <a:solidFill>
                  <a:schemeClr val="tx2"/>
                </a:solidFill>
              </a:rPr>
              <a:t>In a multi-party system, one party rarely gets enough support to </a:t>
            </a:r>
            <a:r>
              <a:rPr lang="en-US" b="1" dirty="0">
                <a:solidFill>
                  <a:srgbClr val="FF0000"/>
                </a:solidFill>
              </a:rPr>
              <a:t>control</a:t>
            </a:r>
            <a:r>
              <a:rPr lang="en-US" dirty="0">
                <a:solidFill>
                  <a:schemeClr val="tx2"/>
                </a:solidFill>
              </a:rPr>
              <a:t> the government</a:t>
            </a:r>
          </a:p>
        </p:txBody>
      </p:sp>
      <p:pic>
        <p:nvPicPr>
          <p:cNvPr id="5" name="Picture 4" descr="political party logo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174" y="1348058"/>
            <a:ext cx="3637359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122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812" y="304800"/>
            <a:ext cx="11277600" cy="609600"/>
          </a:xfrm>
        </p:spPr>
        <p:txBody>
          <a:bodyPr>
            <a:normAutofit/>
          </a:bodyPr>
          <a:lstStyle/>
          <a:p>
            <a:r>
              <a:rPr lang="en-US" dirty="0"/>
              <a:t>Minor or Third Parties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212" y="1752600"/>
            <a:ext cx="6477000" cy="289301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A third party is any party other than one of the two </a:t>
            </a:r>
            <a:r>
              <a:rPr lang="en-US" b="1" dirty="0">
                <a:solidFill>
                  <a:srgbClr val="FF0000"/>
                </a:solidFill>
              </a:rPr>
              <a:t>major</a:t>
            </a:r>
            <a:r>
              <a:rPr lang="en-US" dirty="0">
                <a:solidFill>
                  <a:schemeClr val="tx2"/>
                </a:solidFill>
              </a:rPr>
              <a:t> parties</a:t>
            </a:r>
          </a:p>
          <a:p>
            <a:r>
              <a:rPr lang="en-US" dirty="0">
                <a:solidFill>
                  <a:schemeClr val="tx2"/>
                </a:solidFill>
              </a:rPr>
              <a:t>Third Parties believe that the two major parties do not meet </a:t>
            </a:r>
            <a:r>
              <a:rPr lang="en-US" b="1" dirty="0">
                <a:solidFill>
                  <a:srgbClr val="FF0000"/>
                </a:solidFill>
              </a:rPr>
              <a:t>certain</a:t>
            </a:r>
            <a:r>
              <a:rPr lang="en-US" dirty="0">
                <a:solidFill>
                  <a:schemeClr val="tx2"/>
                </a:solidFill>
              </a:rPr>
              <a:t> needs of the country or group of people</a:t>
            </a:r>
          </a:p>
          <a:p>
            <a:r>
              <a:rPr lang="en-US" dirty="0">
                <a:solidFill>
                  <a:schemeClr val="tx2"/>
                </a:solidFill>
              </a:rPr>
              <a:t>A third party runs candidates who propose ways to </a:t>
            </a:r>
            <a:r>
              <a:rPr lang="en-US" b="1" dirty="0">
                <a:solidFill>
                  <a:srgbClr val="FF0000"/>
                </a:solidFill>
              </a:rPr>
              <a:t>remedy</a:t>
            </a:r>
            <a:r>
              <a:rPr lang="en-US" dirty="0">
                <a:solidFill>
                  <a:schemeClr val="tx2"/>
                </a:solidFill>
              </a:rPr>
              <a:t> this situation </a:t>
            </a:r>
          </a:p>
        </p:txBody>
      </p:sp>
      <p:pic>
        <p:nvPicPr>
          <p:cNvPr id="6" name="Picture 5" descr="third party third world assembly america first party american heritage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587" y="1066800"/>
            <a:ext cx="4695825" cy="501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508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ooks Classic 16x9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50000"/>
              </a:schemeClr>
            </a:gs>
            <a:gs pos="6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/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02801059.potx" id="{C5FD5170-17AC-4815-968A-FDC1AAB6E99D}" vid="{74C691A5-1550-4555-B870-169F3443F41D}"/>
    </a:ext>
  </a:extLst>
</a:theme>
</file>

<file path=ppt/theme/theme2.xml><?xml version="1.0" encoding="utf-8"?>
<a:theme xmlns:a="http://schemas.openxmlformats.org/drawingml/2006/main" name="Office Theme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1360476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TP102801058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706496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3ED4759-CFDD-43F0-817C-11D9197192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ED80E12-3BE9-4746-820E-FFB249F467F2}">
  <ds:schemaRefs>
    <ds:schemaRef ds:uri="http://www.w3.org/XML/1998/namespace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4873beb7-5857-4685-be1f-d57550cc96cc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D003AC8-209A-4321-A17C-1B7A2064339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Classic book education presentation (widescreen)</Template>
  <TotalTime>638</TotalTime>
  <Words>1088</Words>
  <Application>Microsoft Macintosh PowerPoint</Application>
  <PresentationFormat>Custom</PresentationFormat>
  <Paragraphs>101</Paragraphs>
  <Slides>26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Books Classic 16x9</vt:lpstr>
      <vt:lpstr>Unit 5:  Participating in Government</vt:lpstr>
      <vt:lpstr>Lesson 1: Development of Political Parties </vt:lpstr>
      <vt:lpstr>Functions of Political Parties </vt:lpstr>
      <vt:lpstr>Functions of Political Party-Educating the Public</vt:lpstr>
      <vt:lpstr>Functions of Political Party-Operating the Government</vt:lpstr>
      <vt:lpstr>Functions of Political Party-Dispensing Patronage</vt:lpstr>
      <vt:lpstr>One-Party System</vt:lpstr>
      <vt:lpstr>Two-Party and Multi-Party Systems</vt:lpstr>
      <vt:lpstr>Minor or Third Parties </vt:lpstr>
      <vt:lpstr>Types of Third Parties </vt:lpstr>
      <vt:lpstr>The Impact of Third Parties </vt:lpstr>
      <vt:lpstr>Obstacles of Third Parties</vt:lpstr>
      <vt:lpstr>PowerPoint Presentation</vt:lpstr>
      <vt:lpstr>Lesson 2: Party Ideology and Identification</vt:lpstr>
      <vt:lpstr>Political Ideology</vt:lpstr>
      <vt:lpstr>Republican Party</vt:lpstr>
      <vt:lpstr>The Democratic Party</vt:lpstr>
      <vt:lpstr>The Minor Parties</vt:lpstr>
      <vt:lpstr>Party Identification</vt:lpstr>
      <vt:lpstr>Political Party Polarization</vt:lpstr>
      <vt:lpstr>PowerPoint Presentation</vt:lpstr>
      <vt:lpstr>Lesson 3:  Party Organization and Nominating Candidates </vt:lpstr>
      <vt:lpstr>Party Organization</vt:lpstr>
      <vt:lpstr>Party Membership</vt:lpstr>
      <vt:lpstr>Selecting Candidates to Represent the Party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5:  Participating in Government</dc:title>
  <dc:creator>Brian Brown</dc:creator>
  <cp:lastModifiedBy>Tim Mainord</cp:lastModifiedBy>
  <cp:revision>30</cp:revision>
  <dcterms:created xsi:type="dcterms:W3CDTF">2016-11-07T03:32:30Z</dcterms:created>
  <dcterms:modified xsi:type="dcterms:W3CDTF">2017-03-27T09:06:29Z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