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4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90" r:id="rId14"/>
    <p:sldId id="291" r:id="rId15"/>
    <p:sldId id="292" r:id="rId16"/>
    <p:sldId id="269" r:id="rId17"/>
    <p:sldId id="270" r:id="rId18"/>
    <p:sldId id="271" r:id="rId19"/>
    <p:sldId id="272" r:id="rId20"/>
    <p:sldId id="273" r:id="rId21"/>
    <p:sldId id="274" r:id="rId22"/>
    <p:sldId id="275" r:id="rId23"/>
    <p:sldId id="276" r:id="rId24"/>
    <p:sldId id="277" r:id="rId25"/>
    <p:sldId id="293" r:id="rId26"/>
    <p:sldId id="294"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5"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6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F8266A-6414-C54E-B13E-3DAA3E7E4CC5}" type="datetimeFigureOut">
              <a:rPr lang="en-US" smtClean="0"/>
              <a:t>11/15/16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31C6023-3E48-2C40-B2E1-09785C3D28CA}" type="slidenum">
              <a:rPr lang="en-US" smtClean="0"/>
              <a:t>‹#›</a:t>
            </a:fld>
            <a:endParaRPr lang="en-US"/>
          </a:p>
        </p:txBody>
      </p:sp>
    </p:spTree>
    <p:extLst>
      <p:ext uri="{BB962C8B-B14F-4D97-AF65-F5344CB8AC3E}">
        <p14:creationId xmlns:p14="http://schemas.microsoft.com/office/powerpoint/2010/main" val="16306015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endParaRPr lang="en-US" dirty="0"/>
          </a:p>
        </p:txBody>
      </p:sp>
      <p:sp>
        <p:nvSpPr>
          <p:cNvPr id="4" name="Slide Number Placeholder 3"/>
          <p:cNvSpPr>
            <a:spLocks noGrp="1"/>
          </p:cNvSpPr>
          <p:nvPr>
            <p:ph type="sldNum" sz="quarter" idx="10"/>
          </p:nvPr>
        </p:nvSpPr>
        <p:spPr/>
        <p:txBody>
          <a:bodyPr/>
          <a:lstStyle/>
          <a:p>
            <a:fld id="{331C6023-3E48-2C40-B2E1-09785C3D28CA}" type="slidenum">
              <a:rPr lang="en-US" smtClean="0"/>
              <a:t>15</a:t>
            </a:fld>
            <a:endParaRPr lang="en-US"/>
          </a:p>
        </p:txBody>
      </p:sp>
    </p:spTree>
    <p:extLst>
      <p:ext uri="{BB962C8B-B14F-4D97-AF65-F5344CB8AC3E}">
        <p14:creationId xmlns:p14="http://schemas.microsoft.com/office/powerpoint/2010/main" val="2434056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11/15/16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11/15/16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11/15/16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g"/><Relationship Id="rId3" Type="http://schemas.openxmlformats.org/officeDocument/2006/relationships/image" Target="../media/image1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bcnews.go.com/Politics/inside-controversial-1994-crime-bill-plaguing-clinton-campaign/story?id=38313757"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jp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16</a:t>
            </a:r>
            <a:endParaRPr lang="en-US" dirty="0"/>
          </a:p>
        </p:txBody>
      </p:sp>
      <p:sp>
        <p:nvSpPr>
          <p:cNvPr id="4" name="Text Placeholder 3"/>
          <p:cNvSpPr>
            <a:spLocks noGrp="1"/>
          </p:cNvSpPr>
          <p:nvPr>
            <p:ph type="body" sz="half" idx="2"/>
          </p:nvPr>
        </p:nvSpPr>
        <p:spPr/>
        <p:txBody>
          <a:bodyPr/>
          <a:lstStyle/>
          <a:p>
            <a:r>
              <a:rPr lang="en-US" dirty="0" smtClean="0"/>
              <a:t>Constitutional Right to a Fair Trial</a:t>
            </a:r>
            <a:endParaRPr lang="en-US" dirty="0"/>
          </a:p>
        </p:txBody>
      </p:sp>
      <p:pic>
        <p:nvPicPr>
          <p:cNvPr id="5" name="Picture Placeholder 4"/>
          <p:cNvPicPr>
            <a:picLocks noGrp="1"/>
          </p:cNvPicPr>
          <p:nvPr>
            <p:ph type="pic" idx="1"/>
          </p:nvPr>
        </p:nvPicPr>
        <p:blipFill>
          <a:blip r:embed="rId2">
            <a:extLst>
              <a:ext uri="{28A0092B-C50C-407E-A947-70E740481C1C}">
                <a14:useLocalDpi xmlns:a14="http://schemas.microsoft.com/office/drawing/2010/main" val="0"/>
              </a:ext>
            </a:extLst>
          </a:blip>
          <a:srcRect l="18685" r="18685"/>
          <a:stretch>
            <a:fillRect/>
          </a:stretch>
        </p:blipFill>
        <p:spPr>
          <a:prstGeom prst="rect">
            <a:avLst/>
          </a:prstGeom>
        </p:spPr>
      </p:pic>
    </p:spTree>
    <p:extLst>
      <p:ext uri="{BB962C8B-B14F-4D97-AF65-F5344CB8AC3E}">
        <p14:creationId xmlns:p14="http://schemas.microsoft.com/office/powerpoint/2010/main" val="2972337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Forced Confessions</a:t>
            </a:r>
            <a:endParaRPr lang="en-US" dirty="0"/>
          </a:p>
        </p:txBody>
      </p:sp>
      <p:sp>
        <p:nvSpPr>
          <p:cNvPr id="3" name="Content Placeholder 2"/>
          <p:cNvSpPr>
            <a:spLocks noGrp="1"/>
          </p:cNvSpPr>
          <p:nvPr>
            <p:ph idx="1"/>
          </p:nvPr>
        </p:nvSpPr>
        <p:spPr/>
        <p:txBody>
          <a:bodyPr/>
          <a:lstStyle/>
          <a:p>
            <a:r>
              <a:rPr lang="en-US" sz="2800" dirty="0"/>
              <a:t>A confession cannot be used in court if it is not </a:t>
            </a:r>
            <a:r>
              <a:rPr lang="en-US" sz="2800" b="1" dirty="0"/>
              <a:t>voluntary </a:t>
            </a:r>
            <a:r>
              <a:rPr lang="en-US" sz="2800" dirty="0"/>
              <a:t>and trustworthy. This means that using physical force, torture, or threats to force a person to confess is prohibited. In the case of </a:t>
            </a:r>
            <a:r>
              <a:rPr lang="en-US" sz="2800" i="1" dirty="0"/>
              <a:t>Escobedo </a:t>
            </a:r>
            <a:r>
              <a:rPr lang="en-US" sz="2800" dirty="0"/>
              <a:t>v.</a:t>
            </a:r>
            <a:r>
              <a:rPr lang="en-US" sz="2800" i="1" dirty="0"/>
              <a:t> Illinois</a:t>
            </a:r>
            <a:r>
              <a:rPr lang="en-US" sz="2800" dirty="0"/>
              <a:t> (1964), the Supreme Court said that even a voluntary confession is inadmissible if it has been obtained after denying the accused person’s request to talk to an attorney.</a:t>
            </a:r>
          </a:p>
          <a:p>
            <a:endParaRPr lang="en-US" dirty="0"/>
          </a:p>
          <a:p>
            <a:endParaRPr lang="en-US" dirty="0"/>
          </a:p>
        </p:txBody>
      </p:sp>
    </p:spTree>
    <p:extLst>
      <p:ext uri="{BB962C8B-B14F-4D97-AF65-F5344CB8AC3E}">
        <p14:creationId xmlns:p14="http://schemas.microsoft.com/office/powerpoint/2010/main" val="2753601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Miranda Rights</a:t>
            </a:r>
            <a:r>
              <a:rPr lang="en-US" dirty="0"/>
              <a:t/>
            </a:r>
            <a:br>
              <a:rPr lang="en-US" dirty="0"/>
            </a:br>
            <a:endParaRPr lang="en-US" dirty="0"/>
          </a:p>
        </p:txBody>
      </p:sp>
      <p:pic>
        <p:nvPicPr>
          <p:cNvPr id="5" name="Content Placeholder 4" descr="Miranda Warning.jpg"/>
          <p:cNvPicPr>
            <a:picLocks noGrp="1" noChangeAspect="1"/>
          </p:cNvPicPr>
          <p:nvPr>
            <p:ph idx="1"/>
          </p:nvPr>
        </p:nvPicPr>
        <p:blipFill rotWithShape="1">
          <a:blip r:embed="rId2">
            <a:extLst>
              <a:ext uri="{28A0092B-C50C-407E-A947-70E740481C1C}">
                <a14:useLocalDpi xmlns:a14="http://schemas.microsoft.com/office/drawing/2010/main" val="0"/>
              </a:ext>
            </a:extLst>
          </a:blip>
          <a:srcRect t="3092" b="3092"/>
          <a:stretch/>
        </p:blipFill>
        <p:spPr/>
      </p:pic>
    </p:spTree>
    <p:extLst>
      <p:ext uri="{BB962C8B-B14F-4D97-AF65-F5344CB8AC3E}">
        <p14:creationId xmlns:p14="http://schemas.microsoft.com/office/powerpoint/2010/main" val="489498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Miranda Rights</a:t>
            </a:r>
            <a:endParaRPr lang="en-US" dirty="0"/>
          </a:p>
        </p:txBody>
      </p:sp>
      <p:sp>
        <p:nvSpPr>
          <p:cNvPr id="3" name="Content Placeholder 2"/>
          <p:cNvSpPr>
            <a:spLocks noGrp="1"/>
          </p:cNvSpPr>
          <p:nvPr>
            <p:ph idx="1"/>
          </p:nvPr>
        </p:nvSpPr>
        <p:spPr/>
        <p:txBody>
          <a:bodyPr/>
          <a:lstStyle/>
          <a:p>
            <a:r>
              <a:rPr lang="en-US" dirty="0"/>
              <a:t>The Supreme Court also ruled in </a:t>
            </a:r>
            <a:r>
              <a:rPr lang="en-US" b="1" i="1" dirty="0"/>
              <a:t>Miranda v. Arizona</a:t>
            </a:r>
            <a:r>
              <a:rPr lang="en-US" i="1" dirty="0"/>
              <a:t>  (1966)</a:t>
            </a:r>
            <a:r>
              <a:rPr lang="en-US" dirty="0"/>
              <a:t> that the Fifth Amendment requires police to inform suspects in custody of their rights before questioning them.</a:t>
            </a:r>
          </a:p>
          <a:p>
            <a:endParaRPr lang="en-US" dirty="0"/>
          </a:p>
          <a:p>
            <a:r>
              <a:rPr lang="en-US" dirty="0"/>
              <a:t>These rights include:</a:t>
            </a:r>
          </a:p>
          <a:p>
            <a:pPr lvl="0"/>
            <a:r>
              <a:rPr lang="en-US" dirty="0"/>
              <a:t>The right to remain silent. Any statement made may be used as evidence against the defendant.</a:t>
            </a:r>
          </a:p>
          <a:p>
            <a:pPr lvl="0"/>
            <a:r>
              <a:rPr lang="en-US" dirty="0"/>
              <a:t>The right to the presence of an attorney, either hired by the defendant or appointed by the court.</a:t>
            </a:r>
          </a:p>
          <a:p>
            <a:r>
              <a:rPr lang="en-US" dirty="0"/>
              <a:t>These protections are commonly known as </a:t>
            </a:r>
            <a:r>
              <a:rPr lang="en-US" b="1" dirty="0" smtClean="0"/>
              <a:t>Miranda Rights.</a:t>
            </a:r>
            <a:endParaRPr lang="en-US" dirty="0"/>
          </a:p>
          <a:p>
            <a:endParaRPr lang="en-US" dirty="0"/>
          </a:p>
        </p:txBody>
      </p:sp>
    </p:spTree>
    <p:extLst>
      <p:ext uri="{BB962C8B-B14F-4D97-AF65-F5344CB8AC3E}">
        <p14:creationId xmlns:p14="http://schemas.microsoft.com/office/powerpoint/2010/main" val="2098444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sz="3600" dirty="0" smtClean="0"/>
              <a:t>Lesson 1 Reading for Understanding</a:t>
            </a:r>
            <a:endParaRPr lang="en-US" sz="3600" dirty="0"/>
          </a:p>
        </p:txBody>
      </p:sp>
      <p:sp>
        <p:nvSpPr>
          <p:cNvPr id="3" name="Content Placeholder 2"/>
          <p:cNvSpPr>
            <a:spLocks noGrp="1"/>
          </p:cNvSpPr>
          <p:nvPr>
            <p:ph sz="half" idx="1"/>
          </p:nvPr>
        </p:nvSpPr>
        <p:spPr/>
        <p:txBody>
          <a:bodyPr/>
          <a:lstStyle/>
          <a:p>
            <a:r>
              <a:rPr lang="en-US" dirty="0" smtClean="0"/>
              <a:t>You are accused of conspiring with a friend at work of stealing from your employer </a:t>
            </a:r>
            <a:r>
              <a:rPr lang="en-US" sz="3000" i="1" dirty="0" smtClean="0">
                <a:solidFill>
                  <a:srgbClr val="660066"/>
                </a:solidFill>
              </a:rPr>
              <a:t>- explain the importance of “procedural due process?”</a:t>
            </a:r>
            <a:endParaRPr lang="en-US" sz="3000" i="1" dirty="0">
              <a:solidFill>
                <a:srgbClr val="660066"/>
              </a:solidFill>
            </a:endParaRPr>
          </a:p>
        </p:txBody>
      </p:sp>
      <p:pic>
        <p:nvPicPr>
          <p:cNvPr id="7" name="Content Placeholder 6" descr="Due Process.jpg"/>
          <p:cNvPicPr>
            <a:picLocks noGrp="1" noChangeAspect="1"/>
          </p:cNvPicPr>
          <p:nvPr>
            <p:ph sz="half" idx="2"/>
          </p:nvPr>
        </p:nvPicPr>
        <p:blipFill>
          <a:blip r:embed="rId2">
            <a:extLst>
              <a:ext uri="{28A0092B-C50C-407E-A947-70E740481C1C}">
                <a14:useLocalDpi xmlns:a14="http://schemas.microsoft.com/office/drawing/2010/main" val="0"/>
              </a:ext>
            </a:extLst>
          </a:blip>
          <a:srcRect l="10152" r="10152"/>
          <a:stretch>
            <a:fillRect/>
          </a:stretch>
        </p:blipFill>
        <p:spPr>
          <a:xfrm>
            <a:off x="4106300" y="1142999"/>
            <a:ext cx="4279212" cy="5370411"/>
          </a:xfrm>
        </p:spPr>
      </p:pic>
    </p:spTree>
    <p:extLst>
      <p:ext uri="{BB962C8B-B14F-4D97-AF65-F5344CB8AC3E}">
        <p14:creationId xmlns:p14="http://schemas.microsoft.com/office/powerpoint/2010/main" val="324141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Lesson 1 Reading for </a:t>
            </a:r>
            <a:r>
              <a:rPr lang="en-US" sz="3600" dirty="0" smtClean="0"/>
              <a:t>Understanding</a:t>
            </a:r>
            <a:endParaRPr lang="en-US" sz="3600" dirty="0"/>
          </a:p>
        </p:txBody>
      </p:sp>
      <p:sp>
        <p:nvSpPr>
          <p:cNvPr id="3" name="Content Placeholder 2"/>
          <p:cNvSpPr>
            <a:spLocks noGrp="1"/>
          </p:cNvSpPr>
          <p:nvPr>
            <p:ph sz="half" idx="1"/>
          </p:nvPr>
        </p:nvSpPr>
        <p:spPr/>
        <p:txBody>
          <a:bodyPr>
            <a:normAutofit lnSpcReduction="10000"/>
          </a:bodyPr>
          <a:lstStyle/>
          <a:p>
            <a:r>
              <a:rPr lang="en-US" dirty="0" smtClean="0"/>
              <a:t>You’re not comfortable with asserting your rights, you’re unsure – you suspect your friend may know more than she is letting on – </a:t>
            </a:r>
            <a:r>
              <a:rPr lang="en-US" i="1" dirty="0" smtClean="0">
                <a:solidFill>
                  <a:srgbClr val="660066"/>
                </a:solidFill>
              </a:rPr>
              <a:t>How can Miranda Rights be helpful to you when you are arrested?</a:t>
            </a:r>
            <a:endParaRPr lang="en-US" i="1" dirty="0">
              <a:solidFill>
                <a:srgbClr val="660066"/>
              </a:solidFill>
            </a:endParaRPr>
          </a:p>
        </p:txBody>
      </p:sp>
      <p:pic>
        <p:nvPicPr>
          <p:cNvPr id="5" name="Content Placeholder 4" descr="Miranda Rights.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3435" r="1805"/>
          <a:stretch/>
        </p:blipFill>
        <p:spPr>
          <a:xfrm>
            <a:off x="3997361" y="1417638"/>
            <a:ext cx="5146639" cy="4590288"/>
          </a:xfrm>
        </p:spPr>
      </p:pic>
    </p:spTree>
    <p:extLst>
      <p:ext uri="{BB962C8B-B14F-4D97-AF65-F5344CB8AC3E}">
        <p14:creationId xmlns:p14="http://schemas.microsoft.com/office/powerpoint/2010/main" val="1756379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Lesson 1 Reading for Understanding</a:t>
            </a:r>
          </a:p>
        </p:txBody>
      </p:sp>
      <p:sp>
        <p:nvSpPr>
          <p:cNvPr id="3" name="Content Placeholder 2"/>
          <p:cNvSpPr>
            <a:spLocks noGrp="1"/>
          </p:cNvSpPr>
          <p:nvPr>
            <p:ph sz="half" idx="1"/>
          </p:nvPr>
        </p:nvSpPr>
        <p:spPr/>
        <p:txBody>
          <a:bodyPr>
            <a:normAutofit fontScale="92500" lnSpcReduction="20000"/>
          </a:bodyPr>
          <a:lstStyle/>
          <a:p>
            <a:r>
              <a:rPr lang="en-US" dirty="0" smtClean="0"/>
              <a:t>The trunk of your car is filled with stolen merchandise that your friend put there without your knowledge – The arresting officer takes your cell phone and finds a text from your friend asking to borrow your keys – </a:t>
            </a:r>
            <a:r>
              <a:rPr lang="en-US" sz="3500" i="1" dirty="0" smtClean="0">
                <a:solidFill>
                  <a:srgbClr val="660066"/>
                </a:solidFill>
              </a:rPr>
              <a:t>Was this a legal search?</a:t>
            </a:r>
            <a:endParaRPr lang="en-US" sz="3500" i="1" dirty="0">
              <a:solidFill>
                <a:srgbClr val="660066"/>
              </a:solidFill>
            </a:endParaRPr>
          </a:p>
        </p:txBody>
      </p:sp>
      <p:pic>
        <p:nvPicPr>
          <p:cNvPr id="5" name="Content Placeholder 4" descr="Search.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7308" t="2583" r="15634" b="-2583"/>
          <a:stretch/>
        </p:blipFill>
        <p:spPr>
          <a:xfrm>
            <a:off x="3729212" y="1536192"/>
            <a:ext cx="4837166" cy="4590288"/>
          </a:xfrm>
        </p:spPr>
      </p:pic>
    </p:spTree>
    <p:extLst>
      <p:ext uri="{BB962C8B-B14F-4D97-AF65-F5344CB8AC3E}">
        <p14:creationId xmlns:p14="http://schemas.microsoft.com/office/powerpoint/2010/main" val="2292354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536144"/>
          </a:xfrm>
        </p:spPr>
        <p:txBody>
          <a:bodyPr/>
          <a:lstStyle/>
          <a:p>
            <a:r>
              <a:rPr lang="en-US" sz="3200" b="1" dirty="0"/>
              <a:t>LESSON 2</a:t>
            </a:r>
            <a:r>
              <a:rPr lang="en-US" sz="3200" dirty="0"/>
              <a:t/>
            </a:r>
            <a:br>
              <a:rPr lang="en-US" sz="3200" dirty="0"/>
            </a:br>
            <a:r>
              <a:rPr lang="en-US" sz="3200" b="1" dirty="0"/>
              <a:t>Constitutional Rights at Trial</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The </a:t>
            </a:r>
            <a:r>
              <a:rPr lang="en-US" sz="2800" b="1" dirty="0" smtClean="0"/>
              <a:t>presumption </a:t>
            </a:r>
            <a:r>
              <a:rPr lang="en-US" sz="2800" dirty="0"/>
              <a:t>of </a:t>
            </a:r>
            <a:r>
              <a:rPr lang="en-US" sz="2800" b="1" dirty="0" smtClean="0"/>
              <a:t>innocence</a:t>
            </a:r>
            <a:r>
              <a:rPr lang="en-US" sz="2800" dirty="0" smtClean="0"/>
              <a:t> means </a:t>
            </a:r>
            <a:r>
              <a:rPr lang="en-US" sz="2800" dirty="0"/>
              <a:t>that the deciders of fact in a trial—the judge or jury—must regard the defendant as innocent until the government proves that he or she is guilty. This means that the government has the burden of proof in a criminal trial.</a:t>
            </a:r>
          </a:p>
          <a:p>
            <a:r>
              <a:rPr lang="en-US" sz="2800" dirty="0"/>
              <a:t>Many of the rights afforded to people being tried in the criminal justice system are protected by the </a:t>
            </a:r>
            <a:r>
              <a:rPr lang="en-US" sz="2800" b="1" dirty="0" smtClean="0"/>
              <a:t>fifth</a:t>
            </a:r>
            <a:r>
              <a:rPr lang="en-US" sz="2800" dirty="0" smtClean="0"/>
              <a:t> </a:t>
            </a:r>
            <a:r>
              <a:rPr lang="en-US" sz="2800" dirty="0"/>
              <a:t>and </a:t>
            </a:r>
            <a:r>
              <a:rPr lang="en-US" sz="2800" b="1" dirty="0" smtClean="0"/>
              <a:t>sixth </a:t>
            </a:r>
            <a:r>
              <a:rPr lang="en-US" sz="2800" dirty="0"/>
              <a:t>Amendments.</a:t>
            </a:r>
          </a:p>
          <a:p>
            <a:endParaRPr lang="en-US" dirty="0"/>
          </a:p>
        </p:txBody>
      </p:sp>
    </p:spTree>
    <p:extLst>
      <p:ext uri="{BB962C8B-B14F-4D97-AF65-F5344CB8AC3E}">
        <p14:creationId xmlns:p14="http://schemas.microsoft.com/office/powerpoint/2010/main" val="1046845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a Jury</a:t>
            </a:r>
            <a:r>
              <a:rPr lang="en-US" dirty="0"/>
              <a:t/>
            </a:r>
            <a:br>
              <a:rPr lang="en-US" dirty="0"/>
            </a:br>
            <a:endParaRPr lang="en-US" dirty="0"/>
          </a:p>
        </p:txBody>
      </p:sp>
      <p:sp>
        <p:nvSpPr>
          <p:cNvPr id="3" name="Content Placeholder 2"/>
          <p:cNvSpPr>
            <a:spLocks noGrp="1"/>
          </p:cNvSpPr>
          <p:nvPr>
            <p:ph idx="1"/>
          </p:nvPr>
        </p:nvSpPr>
        <p:spPr>
          <a:xfrm>
            <a:off x="457200" y="945931"/>
            <a:ext cx="7620000" cy="6297198"/>
          </a:xfrm>
        </p:spPr>
        <p:txBody>
          <a:bodyPr>
            <a:normAutofit/>
          </a:bodyPr>
          <a:lstStyle/>
          <a:p>
            <a:r>
              <a:rPr lang="en-US" dirty="0"/>
              <a:t>Juries consist of citizens from the community in which the trial is taking place. The jury is chosen by the attorneys for both sides of the case. The lawyers ask potential jurors questions to determine possible </a:t>
            </a:r>
            <a:r>
              <a:rPr lang="en-US" b="1" dirty="0" smtClean="0"/>
              <a:t>bias</a:t>
            </a:r>
            <a:r>
              <a:rPr lang="en-US" dirty="0" smtClean="0"/>
              <a:t>, </a:t>
            </a:r>
            <a:r>
              <a:rPr lang="en-US" dirty="0"/>
              <a:t>and either lawyer can request that a potential juror be eliminated</a:t>
            </a:r>
            <a:r>
              <a:rPr lang="en-US" dirty="0" smtClean="0"/>
              <a:t>.</a:t>
            </a:r>
          </a:p>
          <a:p>
            <a:r>
              <a:rPr lang="en-US" dirty="0"/>
              <a:t>The Supreme Court has ruled in a number of cases that attorneys may not exclude prospective jurors from serving on a </a:t>
            </a:r>
            <a:r>
              <a:rPr lang="en-US" dirty="0" smtClean="0"/>
              <a:t>jury </a:t>
            </a:r>
            <a:r>
              <a:rPr lang="en-US" b="1" dirty="0" smtClean="0"/>
              <a:t>solely </a:t>
            </a:r>
            <a:r>
              <a:rPr lang="en-US" dirty="0" smtClean="0"/>
              <a:t>because </a:t>
            </a:r>
            <a:r>
              <a:rPr lang="en-US" dirty="0"/>
              <a:t>of their race, gender, or national origin</a:t>
            </a:r>
            <a:r>
              <a:rPr lang="en-US" dirty="0" smtClean="0"/>
              <a:t>.</a:t>
            </a:r>
          </a:p>
          <a:p>
            <a:r>
              <a:rPr lang="en-US" dirty="0"/>
              <a:t>However</a:t>
            </a:r>
            <a:r>
              <a:rPr lang="en-US" dirty="0" smtClean="0"/>
              <a:t>, </a:t>
            </a:r>
            <a:r>
              <a:rPr lang="en-US" dirty="0"/>
              <a:t>juries are not </a:t>
            </a:r>
            <a:r>
              <a:rPr lang="en-US" dirty="0" smtClean="0"/>
              <a:t>used very often. Many cases are settled by </a:t>
            </a:r>
            <a:r>
              <a:rPr lang="en-US" b="1" dirty="0" smtClean="0"/>
              <a:t>plea bargain </a:t>
            </a:r>
            <a:r>
              <a:rPr lang="en-US" dirty="0" smtClean="0"/>
              <a:t>before </a:t>
            </a:r>
            <a:r>
              <a:rPr lang="en-US" dirty="0"/>
              <a:t>trial. This is a process whereby the defendant pleads guilty to a lesser crime than the one with which the defendant was originally charged in order to avoid a trial</a:t>
            </a:r>
            <a:r>
              <a:rPr lang="en-US" dirty="0" smtClean="0"/>
              <a:t>. </a:t>
            </a:r>
            <a:r>
              <a:rPr lang="en-US" dirty="0"/>
              <a:t>This is a process whereby the defendant pleads guilty to a lesser crime than the one with which the defendant was originally charged in order to avoid a trial.</a:t>
            </a:r>
          </a:p>
          <a:p>
            <a:endParaRPr lang="en-US" dirty="0"/>
          </a:p>
          <a:p>
            <a:endParaRPr lang="en-US" dirty="0"/>
          </a:p>
          <a:p>
            <a:endParaRPr lang="en-US" dirty="0"/>
          </a:p>
        </p:txBody>
      </p:sp>
    </p:spTree>
    <p:extLst>
      <p:ext uri="{BB962C8B-B14F-4D97-AF65-F5344CB8AC3E}">
        <p14:creationId xmlns:p14="http://schemas.microsoft.com/office/powerpoint/2010/main" val="2134630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Right to an Attorney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What happens, however, when a defendant cannot afford to employ </a:t>
            </a:r>
            <a:r>
              <a:rPr lang="en-US" b="1" dirty="0" smtClean="0"/>
              <a:t>counsel</a:t>
            </a:r>
            <a:r>
              <a:rPr lang="en-US" dirty="0" smtClean="0"/>
              <a:t>? </a:t>
            </a:r>
            <a:r>
              <a:rPr lang="en-US" dirty="0"/>
              <a:t>At one time, except in cases involving the death penalty or life imprisonment, a defendant had the right to an attorney only if he or she could afford one. </a:t>
            </a:r>
            <a:endParaRPr lang="en-US" dirty="0" smtClean="0"/>
          </a:p>
          <a:p>
            <a:r>
              <a:rPr lang="en-US" dirty="0"/>
              <a:t>As a result, defendants who could afford to hired the best lawyers and stood a better chance of </a:t>
            </a:r>
            <a:r>
              <a:rPr lang="en-US" b="1" dirty="0" smtClean="0"/>
              <a:t>acquittal</a:t>
            </a:r>
            <a:r>
              <a:rPr lang="en-US" dirty="0" smtClean="0"/>
              <a:t>. </a:t>
            </a:r>
            <a:r>
              <a:rPr lang="en-US" dirty="0"/>
              <a:t>Poorer defendants were often convicted because they did not understand the law and could not adequately argue their own cases in court. </a:t>
            </a:r>
            <a:endParaRPr lang="en-US" dirty="0" smtClean="0"/>
          </a:p>
          <a:p>
            <a:r>
              <a:rPr lang="en-US" dirty="0"/>
              <a:t>However, in 1938 the U.S. Supreme Court ruled that federal courts must appoint attorneys for </a:t>
            </a:r>
            <a:r>
              <a:rPr lang="en-US" b="1" dirty="0" smtClean="0"/>
              <a:t>indigent</a:t>
            </a:r>
            <a:r>
              <a:rPr lang="en-US" dirty="0" smtClean="0"/>
              <a:t> </a:t>
            </a:r>
            <a:r>
              <a:rPr lang="en-US" dirty="0"/>
              <a:t>defendants—those without financial means—in all federal felony </a:t>
            </a:r>
            <a:r>
              <a:rPr lang="en-US" dirty="0" smtClean="0"/>
              <a:t>cases.</a:t>
            </a:r>
            <a:endParaRPr lang="en-US" dirty="0"/>
          </a:p>
        </p:txBody>
      </p:sp>
    </p:spTree>
    <p:extLst>
      <p:ext uri="{BB962C8B-B14F-4D97-AF65-F5344CB8AC3E}">
        <p14:creationId xmlns:p14="http://schemas.microsoft.com/office/powerpoint/2010/main" val="2015012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Right to an Attorney</a:t>
            </a:r>
            <a:endParaRPr lang="en-US" dirty="0"/>
          </a:p>
        </p:txBody>
      </p:sp>
      <p:sp>
        <p:nvSpPr>
          <p:cNvPr id="5" name="Content Placeholder 4"/>
          <p:cNvSpPr>
            <a:spLocks noGrp="1"/>
          </p:cNvSpPr>
          <p:nvPr>
            <p:ph sz="half" idx="1"/>
          </p:nvPr>
        </p:nvSpPr>
        <p:spPr/>
        <p:txBody>
          <a:bodyPr>
            <a:normAutofit fontScale="85000" lnSpcReduction="10000"/>
          </a:bodyPr>
          <a:lstStyle/>
          <a:p>
            <a:r>
              <a:rPr lang="en-US" dirty="0"/>
              <a:t>. Twenty-five years later, in the case of </a:t>
            </a:r>
            <a:r>
              <a:rPr lang="en-US" i="1" dirty="0"/>
              <a:t>Gideon </a:t>
            </a:r>
            <a:r>
              <a:rPr lang="en-US" dirty="0"/>
              <a:t>v.</a:t>
            </a:r>
            <a:r>
              <a:rPr lang="en-US" i="1" dirty="0"/>
              <a:t> Wainwright</a:t>
            </a:r>
            <a:r>
              <a:rPr lang="en-US" dirty="0"/>
              <a:t> (1963)</a:t>
            </a:r>
            <a:r>
              <a:rPr lang="en-US" i="1" dirty="0"/>
              <a:t>, </a:t>
            </a:r>
            <a:r>
              <a:rPr lang="en-US" dirty="0"/>
              <a:t>the Court extended this right to felony defendants in state courts as well. Today, governments are required to provide attorneys for defendants who cannot afford them in any case where a jail sentence could be imposed.</a:t>
            </a:r>
          </a:p>
          <a:p>
            <a:endParaRPr lang="en-US" dirty="0"/>
          </a:p>
        </p:txBody>
      </p:sp>
      <p:pic>
        <p:nvPicPr>
          <p:cNvPr id="9" name="Content Placeholder 8" descr="Gideon v Wainwright.jpg"/>
          <p:cNvPicPr>
            <a:picLocks noGrp="1" noChangeAspect="1"/>
          </p:cNvPicPr>
          <p:nvPr>
            <p:ph sz="half" idx="2"/>
          </p:nvPr>
        </p:nvPicPr>
        <p:blipFill>
          <a:blip r:embed="rId2">
            <a:extLst>
              <a:ext uri="{28A0092B-C50C-407E-A947-70E740481C1C}">
                <a14:useLocalDpi xmlns:a14="http://schemas.microsoft.com/office/drawing/2010/main" val="0"/>
              </a:ext>
            </a:extLst>
          </a:blip>
          <a:srcRect t="5560" b="5560"/>
          <a:stretch>
            <a:fillRect/>
          </a:stretch>
        </p:blipFill>
        <p:spPr/>
      </p:pic>
    </p:spTree>
    <p:extLst>
      <p:ext uri="{BB962C8B-B14F-4D97-AF65-F5344CB8AC3E}">
        <p14:creationId xmlns:p14="http://schemas.microsoft.com/office/powerpoint/2010/main" val="412962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Lesson 1 – Constitutional Rights before Trial</a:t>
            </a:r>
            <a:endParaRPr lang="en-US" sz="3200" dirty="0"/>
          </a:p>
        </p:txBody>
      </p:sp>
      <p:sp>
        <p:nvSpPr>
          <p:cNvPr id="3" name="Content Placeholder 2"/>
          <p:cNvSpPr>
            <a:spLocks noGrp="1"/>
          </p:cNvSpPr>
          <p:nvPr>
            <p:ph idx="1"/>
          </p:nvPr>
        </p:nvSpPr>
        <p:spPr/>
        <p:txBody>
          <a:bodyPr>
            <a:normAutofit fontScale="92500"/>
          </a:bodyPr>
          <a:lstStyle/>
          <a:p>
            <a:r>
              <a:rPr lang="en-US" dirty="0"/>
              <a:t>Since possible consequences of being convicted of a crime include loss of liberty or even loss of life, individuals accused of crimes </a:t>
            </a:r>
            <a:r>
              <a:rPr lang="en-US" b="1" dirty="0" smtClean="0"/>
              <a:t>retain</a:t>
            </a:r>
            <a:r>
              <a:rPr lang="en-US" dirty="0" smtClean="0"/>
              <a:t> </a:t>
            </a:r>
            <a:r>
              <a:rPr lang="en-US" dirty="0"/>
              <a:t>important rights</a:t>
            </a:r>
            <a:r>
              <a:rPr lang="en-US" dirty="0" smtClean="0"/>
              <a:t>.</a:t>
            </a:r>
          </a:p>
          <a:p>
            <a:endParaRPr lang="en-US" dirty="0"/>
          </a:p>
          <a:p>
            <a:r>
              <a:rPr lang="en-US" dirty="0"/>
              <a:t>The Fifth and Fourteenth Amendments to the Constitution say that the government may not deprive anyone of “life, liberty, or property, without due </a:t>
            </a:r>
            <a:r>
              <a:rPr lang="en-US" dirty="0" smtClean="0"/>
              <a:t>process </a:t>
            </a:r>
            <a:r>
              <a:rPr lang="en-US" dirty="0"/>
              <a:t>of law.”</a:t>
            </a:r>
          </a:p>
          <a:p>
            <a:r>
              <a:rPr lang="en-US" dirty="0"/>
              <a:t>In criminal cases, this right is known </a:t>
            </a:r>
            <a:r>
              <a:rPr lang="en-US" dirty="0" smtClean="0"/>
              <a:t>as </a:t>
            </a:r>
            <a:r>
              <a:rPr lang="en-US" b="1" dirty="0" smtClean="0"/>
              <a:t>procedural due process </a:t>
            </a:r>
            <a:r>
              <a:rPr lang="en-US" dirty="0" smtClean="0"/>
              <a:t>or </a:t>
            </a:r>
            <a:r>
              <a:rPr lang="en-US" dirty="0"/>
              <a:t>fair procedures for handling cases. At the most basic level, procedural due process requires:</a:t>
            </a:r>
          </a:p>
          <a:p>
            <a:pPr lvl="0"/>
            <a:r>
              <a:rPr lang="en-US" dirty="0"/>
              <a:t>Notifying a person that he or she is accused of wrongdoing and the government intends to take action against that person.</a:t>
            </a:r>
          </a:p>
          <a:p>
            <a:r>
              <a:rPr lang="en-US" dirty="0"/>
              <a:t>Giving the affected person the right to respond to the accusation. </a:t>
            </a:r>
          </a:p>
        </p:txBody>
      </p:sp>
    </p:spTree>
    <p:extLst>
      <p:ext uri="{BB962C8B-B14F-4D97-AF65-F5344CB8AC3E}">
        <p14:creationId xmlns:p14="http://schemas.microsoft.com/office/powerpoint/2010/main" val="2664213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Speedy and Public Trials</a:t>
            </a:r>
            <a:endParaRPr lang="en-US" dirty="0"/>
          </a:p>
        </p:txBody>
      </p:sp>
      <p:pic>
        <p:nvPicPr>
          <p:cNvPr id="5" name="Content Placeholder 4" descr="Speedy Trial.jpg"/>
          <p:cNvPicPr>
            <a:picLocks noGrp="1" noChangeAspect="1"/>
          </p:cNvPicPr>
          <p:nvPr>
            <p:ph idx="1"/>
          </p:nvPr>
        </p:nvPicPr>
        <p:blipFill rotWithShape="1">
          <a:blip r:embed="rId2">
            <a:extLst>
              <a:ext uri="{28A0092B-C50C-407E-A947-70E740481C1C}">
                <a14:useLocalDpi xmlns:a14="http://schemas.microsoft.com/office/drawing/2010/main" val="0"/>
              </a:ext>
            </a:extLst>
          </a:blip>
          <a:srcRect t="3272" b="2495"/>
          <a:stretch/>
        </p:blipFill>
        <p:spPr>
          <a:xfrm>
            <a:off x="457200" y="1600200"/>
            <a:ext cx="7620000" cy="5257800"/>
          </a:xfrm>
        </p:spPr>
      </p:pic>
    </p:spTree>
    <p:extLst>
      <p:ext uri="{BB962C8B-B14F-4D97-AF65-F5344CB8AC3E}">
        <p14:creationId xmlns:p14="http://schemas.microsoft.com/office/powerpoint/2010/main" val="3811525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Speedy and Public Trials/Confrontation of Witnesses</a:t>
            </a:r>
            <a:endParaRPr lang="en-US" dirty="0"/>
          </a:p>
        </p:txBody>
      </p:sp>
      <p:sp>
        <p:nvSpPr>
          <p:cNvPr id="3" name="Content Placeholder 2"/>
          <p:cNvSpPr>
            <a:spLocks noGrp="1"/>
          </p:cNvSpPr>
          <p:nvPr>
            <p:ph idx="1"/>
          </p:nvPr>
        </p:nvSpPr>
        <p:spPr/>
        <p:txBody>
          <a:bodyPr/>
          <a:lstStyle/>
          <a:p>
            <a:r>
              <a:rPr lang="en-US" sz="3200" dirty="0"/>
              <a:t>The Sixth Amendment provides a right to a speedy and public trial in all criminal cases.</a:t>
            </a:r>
          </a:p>
          <a:p>
            <a:r>
              <a:rPr lang="en-US" sz="3200" dirty="0"/>
              <a:t>The Sixth Amendment provides people accused of crimes with the right to confront (be face-to-face with) the witnesses against them and to ask them questions by way of </a:t>
            </a:r>
            <a:r>
              <a:rPr lang="en-US" sz="3200" b="1" dirty="0" smtClean="0"/>
              <a:t>cross-examination. </a:t>
            </a:r>
            <a:r>
              <a:rPr lang="en-US" sz="3200" b="1" dirty="0"/>
              <a:t> </a:t>
            </a:r>
            <a:endParaRPr lang="en-US" sz="3200" dirty="0"/>
          </a:p>
          <a:p>
            <a:endParaRPr lang="en-US" dirty="0"/>
          </a:p>
        </p:txBody>
      </p:sp>
    </p:spTree>
    <p:extLst>
      <p:ext uri="{BB962C8B-B14F-4D97-AF65-F5344CB8AC3E}">
        <p14:creationId xmlns:p14="http://schemas.microsoft.com/office/powerpoint/2010/main" val="3307485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Freedom from Self-Incrimination</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92500" lnSpcReduction="20000"/>
          </a:bodyPr>
          <a:lstStyle/>
          <a:p>
            <a:r>
              <a:rPr lang="en-US" sz="3200" dirty="0"/>
              <a:t>Freedom from self-incrimination means that you cannot be forced to testify against yourself in a criminal trial. This right comes from the Fifth Amendment and can be exercised in all criminal cases. The protection against self-incrimination is also usually available to witnesses who appear before a congressional committee or grand jury. If Congress grants an individual immunity from prosecution, that person will often testify.</a:t>
            </a:r>
          </a:p>
          <a:p>
            <a:r>
              <a:rPr lang="en-US" sz="3200" dirty="0"/>
              <a:t>This is sometimes referred to as </a:t>
            </a:r>
            <a:r>
              <a:rPr lang="en-US" sz="3200" b="1" dirty="0" smtClean="0"/>
              <a:t>“taking </a:t>
            </a:r>
            <a:r>
              <a:rPr lang="en-US" sz="3200" dirty="0"/>
              <a:t>the</a:t>
            </a:r>
            <a:r>
              <a:rPr lang="en-US" sz="3200" b="1" dirty="0"/>
              <a:t> </a:t>
            </a:r>
            <a:r>
              <a:rPr lang="en-US" sz="3200" b="1" dirty="0" smtClean="0"/>
              <a:t>fifth.</a:t>
            </a:r>
            <a:r>
              <a:rPr lang="en-US" sz="3200" b="1" dirty="0"/>
              <a:t>”</a:t>
            </a:r>
            <a:endParaRPr lang="en-US" sz="3200" dirty="0"/>
          </a:p>
          <a:p>
            <a:endParaRPr lang="en-US" dirty="0"/>
          </a:p>
        </p:txBody>
      </p:sp>
    </p:spTree>
    <p:extLst>
      <p:ext uri="{BB962C8B-B14F-4D97-AF65-F5344CB8AC3E}">
        <p14:creationId xmlns:p14="http://schemas.microsoft.com/office/powerpoint/2010/main" val="1118564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Oh, I’ll be taking the fifth”</a:t>
            </a:r>
            <a:endParaRPr lang="en-US" dirty="0"/>
          </a:p>
        </p:txBody>
      </p:sp>
      <p:pic>
        <p:nvPicPr>
          <p:cNvPr id="6" name="Content Placeholder 5" descr="Combetta.jpg"/>
          <p:cNvPicPr>
            <a:picLocks noGrp="1" noChangeAspect="1"/>
          </p:cNvPicPr>
          <p:nvPr>
            <p:ph sz="half" idx="1"/>
          </p:nvPr>
        </p:nvPicPr>
        <p:blipFill>
          <a:blip r:embed="rId2">
            <a:extLst>
              <a:ext uri="{28A0092B-C50C-407E-A947-70E740481C1C}">
                <a14:useLocalDpi xmlns:a14="http://schemas.microsoft.com/office/drawing/2010/main" val="0"/>
              </a:ext>
            </a:extLst>
          </a:blip>
          <a:srcRect l="21280" r="21280"/>
          <a:stretch>
            <a:fillRect/>
          </a:stretch>
        </p:blipFill>
        <p:spPr/>
      </p:pic>
      <p:pic>
        <p:nvPicPr>
          <p:cNvPr id="7" name="Content Placeholder 6" descr="Bryan Pagliano.jpg"/>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30778" t="-1272" r="8482" b="1272"/>
          <a:stretch/>
        </p:blipFill>
        <p:spPr>
          <a:xfrm>
            <a:off x="2972560" y="1536192"/>
            <a:ext cx="5104640" cy="4590288"/>
          </a:xfrm>
        </p:spPr>
      </p:pic>
      <p:sp>
        <p:nvSpPr>
          <p:cNvPr id="8" name="TextBox 7"/>
          <p:cNvSpPr txBox="1"/>
          <p:nvPr/>
        </p:nvSpPr>
        <p:spPr>
          <a:xfrm flipH="1">
            <a:off x="5465963" y="6218474"/>
            <a:ext cx="3908353" cy="461665"/>
          </a:xfrm>
          <a:prstGeom prst="rect">
            <a:avLst/>
          </a:prstGeom>
          <a:noFill/>
        </p:spPr>
        <p:txBody>
          <a:bodyPr wrap="square" rtlCol="0">
            <a:spAutoFit/>
          </a:bodyPr>
          <a:lstStyle/>
          <a:p>
            <a:r>
              <a:rPr lang="en-US" sz="2400" dirty="0" smtClean="0"/>
              <a:t>Bryan </a:t>
            </a:r>
            <a:r>
              <a:rPr lang="en-US" sz="2400" dirty="0" err="1" smtClean="0"/>
              <a:t>Pagliano</a:t>
            </a:r>
            <a:endParaRPr lang="en-US" sz="2400" dirty="0"/>
          </a:p>
        </p:txBody>
      </p:sp>
    </p:spTree>
    <p:extLst>
      <p:ext uri="{BB962C8B-B14F-4D97-AF65-F5344CB8AC3E}">
        <p14:creationId xmlns:p14="http://schemas.microsoft.com/office/powerpoint/2010/main" val="4001096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Juvenile Justice System</a:t>
            </a:r>
            <a:r>
              <a:rPr lang="en-US" dirty="0"/>
              <a:t> </a:t>
            </a:r>
          </a:p>
        </p:txBody>
      </p:sp>
      <p:sp>
        <p:nvSpPr>
          <p:cNvPr id="3" name="Content Placeholder 2"/>
          <p:cNvSpPr>
            <a:spLocks noGrp="1"/>
          </p:cNvSpPr>
          <p:nvPr>
            <p:ph idx="1"/>
          </p:nvPr>
        </p:nvSpPr>
        <p:spPr/>
        <p:txBody>
          <a:bodyPr/>
          <a:lstStyle/>
          <a:p>
            <a:r>
              <a:rPr lang="en-US" sz="3200" dirty="0"/>
              <a:t>In the United States, juveniles in trouble with the law are treated differently from adults. Juveniles may be taken into custody for committing crimes that are also illegal for adults. However, juveniles can also be taken into custody for </a:t>
            </a:r>
            <a:r>
              <a:rPr lang="en-US" sz="3200" b="1" dirty="0" smtClean="0"/>
              <a:t>status offenses</a:t>
            </a:r>
            <a:r>
              <a:rPr lang="en-US" sz="3200" dirty="0" smtClean="0"/>
              <a:t>—</a:t>
            </a:r>
            <a:r>
              <a:rPr lang="en-US" sz="3200" dirty="0"/>
              <a:t>acts that would not be crimes if they were committed by adults.</a:t>
            </a:r>
          </a:p>
          <a:p>
            <a:endParaRPr lang="en-US" dirty="0"/>
          </a:p>
        </p:txBody>
      </p:sp>
    </p:spTree>
    <p:extLst>
      <p:ext uri="{BB962C8B-B14F-4D97-AF65-F5344CB8AC3E}">
        <p14:creationId xmlns:p14="http://schemas.microsoft.com/office/powerpoint/2010/main" val="974130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Lesson 2 Reading for Understanding</a:t>
            </a:r>
            <a:endParaRPr lang="en-US" sz="3600" dirty="0"/>
          </a:p>
        </p:txBody>
      </p:sp>
      <p:pic>
        <p:nvPicPr>
          <p:cNvPr id="6" name="Content Placeholder 5" descr="4th.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664" b="2664"/>
          <a:stretch/>
        </p:blipFill>
        <p:spPr/>
      </p:pic>
    </p:spTree>
    <p:extLst>
      <p:ext uri="{BB962C8B-B14F-4D97-AF65-F5344CB8AC3E}">
        <p14:creationId xmlns:p14="http://schemas.microsoft.com/office/powerpoint/2010/main" val="2122937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Lesson 2 Reading for Understanding</a:t>
            </a:r>
          </a:p>
        </p:txBody>
      </p:sp>
      <p:sp>
        <p:nvSpPr>
          <p:cNvPr id="3" name="Content Placeholder 2"/>
          <p:cNvSpPr>
            <a:spLocks noGrp="1"/>
          </p:cNvSpPr>
          <p:nvPr>
            <p:ph idx="1"/>
          </p:nvPr>
        </p:nvSpPr>
        <p:spPr/>
        <p:txBody>
          <a:bodyPr/>
          <a:lstStyle/>
          <a:p>
            <a:r>
              <a:rPr lang="en-US" sz="3200" dirty="0"/>
              <a:t>You are given a court appointed attorney, she has worked for the DA’s office for 2 months – she recommends that you plea to a lesser charge = 90 days in jail and 2 years probation – If you don’t take the deal = 2 years in jail </a:t>
            </a:r>
            <a:r>
              <a:rPr lang="en-US" sz="4000" i="1" dirty="0">
                <a:solidFill>
                  <a:srgbClr val="660066"/>
                </a:solidFill>
              </a:rPr>
              <a:t>– What is your best chance for justice?</a:t>
            </a:r>
          </a:p>
          <a:p>
            <a:endParaRPr lang="en-US" dirty="0"/>
          </a:p>
        </p:txBody>
      </p:sp>
    </p:spTree>
    <p:extLst>
      <p:ext uri="{BB962C8B-B14F-4D97-AF65-F5344CB8AC3E}">
        <p14:creationId xmlns:p14="http://schemas.microsoft.com/office/powerpoint/2010/main" val="4027347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LESSON 3</a:t>
            </a:r>
            <a:r>
              <a:rPr lang="en-US" sz="3200" dirty="0"/>
              <a:t/>
            </a:r>
            <a:br>
              <a:rPr lang="en-US" sz="3200" dirty="0"/>
            </a:br>
            <a:r>
              <a:rPr lang="en-US" sz="3200" b="1" dirty="0"/>
              <a:t>Constitutional Rights After Trial</a:t>
            </a:r>
            <a:r>
              <a:rPr lang="en-US" sz="3200" dirty="0"/>
              <a:t/>
            </a:r>
            <a:br>
              <a:rPr lang="en-US" sz="3200" dirty="0"/>
            </a:br>
            <a:endParaRPr lang="en-US" sz="3200" dirty="0"/>
          </a:p>
        </p:txBody>
      </p:sp>
      <p:sp>
        <p:nvSpPr>
          <p:cNvPr id="3" name="Content Placeholder 2"/>
          <p:cNvSpPr>
            <a:spLocks noGrp="1"/>
          </p:cNvSpPr>
          <p:nvPr>
            <p:ph idx="1"/>
          </p:nvPr>
        </p:nvSpPr>
        <p:spPr>
          <a:xfrm>
            <a:off x="457200" y="1417638"/>
            <a:ext cx="7620000" cy="4983161"/>
          </a:xfrm>
        </p:spPr>
        <p:txBody>
          <a:bodyPr>
            <a:noAutofit/>
          </a:bodyPr>
          <a:lstStyle/>
          <a:p>
            <a:r>
              <a:rPr lang="en-US" sz="2800" dirty="0"/>
              <a:t>When a defendant is found guilty, a judge usually decides the </a:t>
            </a:r>
            <a:r>
              <a:rPr lang="en-US" sz="2800" b="1" dirty="0" smtClean="0"/>
              <a:t>sentence</a:t>
            </a:r>
            <a:r>
              <a:rPr lang="en-US" sz="2800" dirty="0" smtClean="0"/>
              <a:t>, </a:t>
            </a:r>
            <a:r>
              <a:rPr lang="en-US" sz="2800" dirty="0"/>
              <a:t>or punishment. Most criminal laws set out basic sentencing structures, but judges generally have considerable freedom in choosing the type, length, and conditions of the sentence. Sentences may require time in prison, a fine, community service, or probation. In many states, judges have the option of handing down the death penalty for the most serious offenses. In a few states, jurors play a role in sentencing.</a:t>
            </a:r>
          </a:p>
          <a:p>
            <a:endParaRPr lang="en-US" sz="2800" dirty="0"/>
          </a:p>
        </p:txBody>
      </p:sp>
    </p:spTree>
    <p:extLst>
      <p:ext uri="{BB962C8B-B14F-4D97-AF65-F5344CB8AC3E}">
        <p14:creationId xmlns:p14="http://schemas.microsoft.com/office/powerpoint/2010/main" val="867074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 Post Facto Clause</a:t>
            </a:r>
            <a:r>
              <a:rPr lang="en-US" dirty="0"/>
              <a:t/>
            </a:r>
            <a:br>
              <a:rPr lang="en-US" dirty="0"/>
            </a:br>
            <a:endParaRPr lang="en-US" dirty="0"/>
          </a:p>
        </p:txBody>
      </p:sp>
      <p:sp>
        <p:nvSpPr>
          <p:cNvPr id="3" name="Content Placeholder 2"/>
          <p:cNvSpPr>
            <a:spLocks noGrp="1"/>
          </p:cNvSpPr>
          <p:nvPr>
            <p:ph sz="half" idx="1"/>
          </p:nvPr>
        </p:nvSpPr>
        <p:spPr/>
        <p:txBody>
          <a:bodyPr>
            <a:normAutofit lnSpcReduction="10000"/>
          </a:bodyPr>
          <a:lstStyle/>
          <a:p>
            <a:r>
              <a:rPr lang="en-US" dirty="0"/>
              <a:t>The U.S. Constitution’s </a:t>
            </a:r>
            <a:r>
              <a:rPr lang="en-US" b="1" dirty="0" smtClean="0"/>
              <a:t>ex post facto </a:t>
            </a:r>
            <a:r>
              <a:rPr lang="en-US" dirty="0" smtClean="0"/>
              <a:t>clause </a:t>
            </a:r>
            <a:r>
              <a:rPr lang="en-US" dirty="0"/>
              <a:t>prevents the government from punishing anyone for doing something that was not a crime when the act was committed.</a:t>
            </a:r>
          </a:p>
          <a:p>
            <a:r>
              <a:rPr lang="en-US" dirty="0"/>
              <a:t> </a:t>
            </a:r>
          </a:p>
          <a:p>
            <a:endParaRPr lang="en-US" dirty="0"/>
          </a:p>
        </p:txBody>
      </p:sp>
      <p:pic>
        <p:nvPicPr>
          <p:cNvPr id="5" name="Content Placeholder 4" descr="Ex Post Facto.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0264" t="2583" r="17921" b="-2583"/>
          <a:stretch/>
        </p:blipFill>
        <p:spPr>
          <a:xfrm>
            <a:off x="3486003" y="1536192"/>
            <a:ext cx="5657997" cy="4590288"/>
          </a:xfrm>
        </p:spPr>
      </p:pic>
    </p:spTree>
    <p:extLst>
      <p:ext uri="{BB962C8B-B14F-4D97-AF65-F5344CB8AC3E}">
        <p14:creationId xmlns:p14="http://schemas.microsoft.com/office/powerpoint/2010/main" val="833584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Disproportionate Incarceration</a:t>
            </a:r>
            <a:r>
              <a:rPr lang="en-US" sz="3600" dirty="0"/>
              <a:t/>
            </a:r>
            <a:br>
              <a:rPr lang="en-US" sz="3600" dirty="0"/>
            </a:br>
            <a:endParaRPr lang="en-US" sz="3600" dirty="0"/>
          </a:p>
        </p:txBody>
      </p:sp>
      <p:pic>
        <p:nvPicPr>
          <p:cNvPr id="4" name="Content Placeholder 3" descr="3 strikes laws.jpg"/>
          <p:cNvPicPr>
            <a:picLocks noGrp="1" noChangeAspect="1"/>
          </p:cNvPicPr>
          <p:nvPr>
            <p:ph idx="1"/>
          </p:nvPr>
        </p:nvPicPr>
        <p:blipFill>
          <a:blip r:embed="rId2">
            <a:extLst>
              <a:ext uri="{28A0092B-C50C-407E-A947-70E740481C1C}">
                <a14:useLocalDpi xmlns:a14="http://schemas.microsoft.com/office/drawing/2010/main" val="0"/>
              </a:ext>
            </a:extLst>
          </a:blip>
          <a:srcRect t="6000" b="6000"/>
          <a:stretch>
            <a:fillRect/>
          </a:stretch>
        </p:blipFill>
        <p:spPr/>
      </p:pic>
    </p:spTree>
    <p:extLst>
      <p:ext uri="{BB962C8B-B14F-4D97-AF65-F5344CB8AC3E}">
        <p14:creationId xmlns:p14="http://schemas.microsoft.com/office/powerpoint/2010/main" val="3585897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Lesson 1 – Constitutional Rights before Trial</a:t>
            </a:r>
            <a:br>
              <a:rPr lang="en-US" sz="3200" dirty="0"/>
            </a:br>
            <a:endParaRPr lang="en-US" sz="3200" dirty="0"/>
          </a:p>
        </p:txBody>
      </p:sp>
      <p:sp>
        <p:nvSpPr>
          <p:cNvPr id="3" name="Content Placeholder 2"/>
          <p:cNvSpPr>
            <a:spLocks noGrp="1"/>
          </p:cNvSpPr>
          <p:nvPr>
            <p:ph idx="1"/>
          </p:nvPr>
        </p:nvSpPr>
        <p:spPr/>
        <p:txBody>
          <a:bodyPr>
            <a:normAutofit lnSpcReduction="10000"/>
          </a:bodyPr>
          <a:lstStyle/>
          <a:p>
            <a:r>
              <a:rPr lang="en-US" dirty="0"/>
              <a:t>The </a:t>
            </a:r>
            <a:r>
              <a:rPr lang="en-US" b="1" dirty="0" smtClean="0"/>
              <a:t>criminal justice process </a:t>
            </a:r>
            <a:r>
              <a:rPr lang="en-US" dirty="0" smtClean="0"/>
              <a:t>includes </a:t>
            </a:r>
            <a:r>
              <a:rPr lang="en-US" dirty="0"/>
              <a:t>everything that happens to a person who commits a crime, from arrest through prosecution and conviction to release from prison.</a:t>
            </a:r>
          </a:p>
          <a:p>
            <a:r>
              <a:rPr lang="en-US" dirty="0"/>
              <a:t>Americans have always valued their privacy. They expect to be left alone, to be free from unreasonable snooping or spying, and to be secure in their homes. The Fourth Amendment to the U.S. Constitution protects Americans from unreasonable government searches and seizures.</a:t>
            </a:r>
          </a:p>
          <a:p>
            <a:r>
              <a:rPr lang="en-US" dirty="0"/>
              <a:t>The police need </a:t>
            </a:r>
            <a:r>
              <a:rPr lang="en-US" b="1" dirty="0" smtClean="0"/>
              <a:t>evidence</a:t>
            </a:r>
            <a:r>
              <a:rPr lang="en-US" dirty="0" smtClean="0"/>
              <a:t> </a:t>
            </a:r>
            <a:r>
              <a:rPr lang="en-US" dirty="0"/>
              <a:t>to investigate and </a:t>
            </a:r>
            <a:r>
              <a:rPr lang="en-US" b="1" dirty="0" smtClean="0"/>
              <a:t>prosecute </a:t>
            </a:r>
            <a:r>
              <a:rPr lang="en-US" dirty="0" smtClean="0"/>
              <a:t>crimes</a:t>
            </a:r>
            <a:r>
              <a:rPr lang="en-US" dirty="0"/>
              <a:t>, but getting that evidence often requires searching people or their homes, cars, offices, or electronic records. The Fourth Amendment does not mean that the government (or agents of the government, like police officers) cannot ever invade someone’s privacy to look for evidence of crimes.</a:t>
            </a:r>
          </a:p>
          <a:p>
            <a:endParaRPr lang="en-US" dirty="0"/>
          </a:p>
        </p:txBody>
      </p:sp>
    </p:spTree>
    <p:extLst>
      <p:ext uri="{BB962C8B-B14F-4D97-AF65-F5344CB8AC3E}">
        <p14:creationId xmlns:p14="http://schemas.microsoft.com/office/powerpoint/2010/main" val="193709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Disproportionate Incarceration</a:t>
            </a:r>
            <a:r>
              <a:rPr lang="en-US" sz="3600" dirty="0"/>
              <a:t/>
            </a:r>
            <a:br>
              <a:rPr lang="en-US" sz="3600" dirty="0"/>
            </a:br>
            <a:endParaRPr lang="en-US" sz="3600" dirty="0"/>
          </a:p>
        </p:txBody>
      </p:sp>
      <p:sp>
        <p:nvSpPr>
          <p:cNvPr id="3" name="Content Placeholder 2"/>
          <p:cNvSpPr>
            <a:spLocks noGrp="1"/>
          </p:cNvSpPr>
          <p:nvPr>
            <p:ph idx="1"/>
          </p:nvPr>
        </p:nvSpPr>
        <p:spPr/>
        <p:txBody>
          <a:bodyPr/>
          <a:lstStyle/>
          <a:p>
            <a:r>
              <a:rPr lang="en-US" dirty="0"/>
              <a:t>Disproportionate incarceration challenges the basic assumption that everyone receives equal justice under the law.  There may be unintended consequences to what was intended to be a good law</a:t>
            </a:r>
            <a:r>
              <a:rPr lang="en-US" dirty="0" smtClean="0"/>
              <a:t>.</a:t>
            </a:r>
          </a:p>
          <a:p>
            <a:r>
              <a:rPr lang="en-US" dirty="0" smtClean="0"/>
              <a:t> </a:t>
            </a:r>
            <a:r>
              <a:rPr lang="en-US" u="sng" dirty="0">
                <a:hlinkClick r:id="rId2"/>
              </a:rPr>
              <a:t>http://abcnews.go.com/Politics/inside-controversial-1994-crime-bill-plaguing-clinton-campaign/story?id=38313757</a:t>
            </a:r>
            <a:r>
              <a:rPr lang="en-US" dirty="0"/>
              <a:t> </a:t>
            </a:r>
            <a:endParaRPr lang="en-US" dirty="0" smtClean="0"/>
          </a:p>
          <a:p>
            <a:r>
              <a:rPr lang="en-US" dirty="0" smtClean="0"/>
              <a:t>Hillary </a:t>
            </a:r>
            <a:r>
              <a:rPr lang="en-US" dirty="0"/>
              <a:t>Clinton now struggles to explain to BLM her support for the legislation that has caused disproportionate incarceration.  She also struggles to explain her use of the term; Super-predator.</a:t>
            </a:r>
          </a:p>
          <a:p>
            <a:endParaRPr lang="en-US" dirty="0"/>
          </a:p>
        </p:txBody>
      </p:sp>
    </p:spTree>
    <p:extLst>
      <p:ext uri="{BB962C8B-B14F-4D97-AF65-F5344CB8AC3E}">
        <p14:creationId xmlns:p14="http://schemas.microsoft.com/office/powerpoint/2010/main" val="3459092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Cruel and Unusual Punishment</a:t>
            </a:r>
            <a:r>
              <a:rPr lang="en-US" dirty="0"/>
              <a:t/>
            </a:r>
            <a:br>
              <a:rPr lang="en-US" dirty="0"/>
            </a:br>
            <a:endParaRPr lang="en-US" dirty="0"/>
          </a:p>
        </p:txBody>
      </p:sp>
      <p:sp>
        <p:nvSpPr>
          <p:cNvPr id="3" name="Content Placeholder 2"/>
          <p:cNvSpPr>
            <a:spLocks noGrp="1"/>
          </p:cNvSpPr>
          <p:nvPr>
            <p:ph sz="half" idx="1"/>
          </p:nvPr>
        </p:nvSpPr>
        <p:spPr/>
        <p:txBody>
          <a:bodyPr>
            <a:normAutofit fontScale="85000" lnSpcReduction="20000"/>
          </a:bodyPr>
          <a:lstStyle/>
          <a:p>
            <a:r>
              <a:rPr lang="en-US" dirty="0"/>
              <a:t>The Eighth Amendment prohibits “cruel and unusual punishment.” It is the only place in the Constitution where criminal penalties are specifically limited. Courts have ruled that the Eighth Amendment also means that punishments must be </a:t>
            </a:r>
            <a:r>
              <a:rPr lang="en-US" dirty="0" smtClean="0"/>
              <a:t>p</a:t>
            </a:r>
            <a:r>
              <a:rPr lang="en-US" b="1" dirty="0" smtClean="0"/>
              <a:t>roportionate</a:t>
            </a:r>
            <a:r>
              <a:rPr lang="en-US" dirty="0" smtClean="0"/>
              <a:t> </a:t>
            </a:r>
            <a:r>
              <a:rPr lang="en-US" dirty="0"/>
              <a:t>to the crime committed.</a:t>
            </a:r>
          </a:p>
          <a:p>
            <a:r>
              <a:rPr lang="en-US" dirty="0"/>
              <a:t> </a:t>
            </a:r>
          </a:p>
          <a:p>
            <a:endParaRPr lang="en-US" dirty="0"/>
          </a:p>
        </p:txBody>
      </p:sp>
      <p:pic>
        <p:nvPicPr>
          <p:cNvPr id="7" name="Content Placeholder 6" descr="Florida Dept of Juvenile Justice.jpg"/>
          <p:cNvPicPr>
            <a:picLocks noGrp="1" noChangeAspect="1"/>
          </p:cNvPicPr>
          <p:nvPr>
            <p:ph sz="half" idx="2"/>
          </p:nvPr>
        </p:nvPicPr>
        <p:blipFill>
          <a:blip r:embed="rId2">
            <a:extLst>
              <a:ext uri="{28A0092B-C50C-407E-A947-70E740481C1C}">
                <a14:useLocalDpi xmlns:a14="http://schemas.microsoft.com/office/drawing/2010/main" val="0"/>
              </a:ext>
            </a:extLst>
          </a:blip>
          <a:srcRect l="11030" r="11030"/>
          <a:stretch>
            <a:fillRect/>
          </a:stretch>
        </p:blipFill>
        <p:spPr/>
      </p:pic>
    </p:spTree>
    <p:extLst>
      <p:ext uri="{BB962C8B-B14F-4D97-AF65-F5344CB8AC3E}">
        <p14:creationId xmlns:p14="http://schemas.microsoft.com/office/powerpoint/2010/main" val="1693960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Three-Strikes Laws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a:t>In the 1990s, many citizens became frustrated with the short sentences some serious criminals were receiving and with the number of repeat offenders. Beginning with the state of Washington in 1993, many states passed </a:t>
            </a:r>
            <a:r>
              <a:rPr lang="en-US" sz="3200" b="1" dirty="0" smtClean="0"/>
              <a:t>three-strikes laws</a:t>
            </a:r>
            <a:r>
              <a:rPr lang="en-US" sz="3200" dirty="0" smtClean="0"/>
              <a:t>—</a:t>
            </a:r>
            <a:r>
              <a:rPr lang="en-US" sz="3200" dirty="0"/>
              <a:t>a nickname referring to the baseball phrase “three strikes, you’re out.” These laws typically impose an automatic minimum sentence of 25 years or life imprisonment when a person is convicted of a serious offense for the third time.</a:t>
            </a:r>
          </a:p>
          <a:p>
            <a:r>
              <a:rPr lang="en-US" dirty="0"/>
              <a:t> </a:t>
            </a:r>
          </a:p>
          <a:p>
            <a:endParaRPr lang="en-US" dirty="0"/>
          </a:p>
        </p:txBody>
      </p:sp>
    </p:spTree>
    <p:extLst>
      <p:ext uri="{BB962C8B-B14F-4D97-AF65-F5344CB8AC3E}">
        <p14:creationId xmlns:p14="http://schemas.microsoft.com/office/powerpoint/2010/main" val="7941614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Capital Punishment</a:t>
            </a:r>
            <a:r>
              <a:rPr lang="en-US" dirty="0"/>
              <a:t/>
            </a:r>
            <a:br>
              <a:rPr lang="en-US" dirty="0"/>
            </a:br>
            <a:endParaRPr lang="en-US" dirty="0"/>
          </a:p>
        </p:txBody>
      </p:sp>
      <p:sp>
        <p:nvSpPr>
          <p:cNvPr id="3" name="Content Placeholder 2"/>
          <p:cNvSpPr>
            <a:spLocks noGrp="1"/>
          </p:cNvSpPr>
          <p:nvPr>
            <p:ph idx="1"/>
          </p:nvPr>
        </p:nvSpPr>
        <p:spPr>
          <a:xfrm>
            <a:off x="457200" y="1600200"/>
            <a:ext cx="7620000" cy="5257800"/>
          </a:xfrm>
        </p:spPr>
        <p:txBody>
          <a:bodyPr>
            <a:noAutofit/>
          </a:bodyPr>
          <a:lstStyle/>
          <a:p>
            <a:r>
              <a:rPr lang="en-US" sz="3200" b="1" dirty="0" smtClean="0"/>
              <a:t>Capital punishment</a:t>
            </a:r>
            <a:r>
              <a:rPr lang="en-US" sz="3200" dirty="0" smtClean="0"/>
              <a:t>, </a:t>
            </a:r>
            <a:r>
              <a:rPr lang="en-US" sz="3200" dirty="0"/>
              <a:t>or the death penalty, is the most controversial sentence given to defendants. It has a long history in America—the first person executed for murder among European settlers in America was hanged in 1630. Capital punishment was once used for a variety of crimes, but today it is reserved only for murder and crimes against the nation, such as </a:t>
            </a:r>
            <a:r>
              <a:rPr lang="en-US" sz="3200" b="1" dirty="0" smtClean="0"/>
              <a:t>treason</a:t>
            </a:r>
            <a:r>
              <a:rPr lang="en-US" sz="3200" dirty="0" smtClean="0"/>
              <a:t> </a:t>
            </a:r>
            <a:r>
              <a:rPr lang="en-US" sz="3200" dirty="0"/>
              <a:t>and </a:t>
            </a:r>
            <a:r>
              <a:rPr lang="en-US" sz="3200" b="1" dirty="0" smtClean="0"/>
              <a:t>espionage</a:t>
            </a:r>
            <a:r>
              <a:rPr lang="en-US" sz="3200" dirty="0" smtClean="0"/>
              <a:t>.</a:t>
            </a:r>
            <a:endParaRPr lang="en-US" sz="3200" dirty="0"/>
          </a:p>
          <a:p>
            <a:endParaRPr lang="en-US" sz="3200" dirty="0"/>
          </a:p>
        </p:txBody>
      </p:sp>
    </p:spTree>
    <p:extLst>
      <p:ext uri="{BB962C8B-B14F-4D97-AF65-F5344CB8AC3E}">
        <p14:creationId xmlns:p14="http://schemas.microsoft.com/office/powerpoint/2010/main" val="1683870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46614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Punishment</a:t>
            </a:r>
            <a:endParaRPr lang="en-US" dirty="0"/>
          </a:p>
        </p:txBody>
      </p:sp>
      <p:sp>
        <p:nvSpPr>
          <p:cNvPr id="3" name="Content Placeholder 2"/>
          <p:cNvSpPr>
            <a:spLocks noGrp="1"/>
          </p:cNvSpPr>
          <p:nvPr>
            <p:ph idx="1"/>
          </p:nvPr>
        </p:nvSpPr>
        <p:spPr/>
        <p:txBody>
          <a:bodyPr>
            <a:normAutofit/>
          </a:bodyPr>
          <a:lstStyle/>
          <a:p>
            <a:r>
              <a:rPr lang="en-US" dirty="0"/>
              <a:t>In 1972 the Supreme Court ruled the death penalty as it was then applied unconstitutional.</a:t>
            </a:r>
          </a:p>
          <a:p>
            <a:r>
              <a:rPr lang="en-US" dirty="0"/>
              <a:t>Many states have chosen to abolish the death penalty. As of 2013, 18 states and the District of Columbia did not have the death penalty.</a:t>
            </a:r>
          </a:p>
          <a:p>
            <a:r>
              <a:rPr lang="en-US" dirty="0"/>
              <a:t> </a:t>
            </a:r>
          </a:p>
          <a:p>
            <a:endParaRPr lang="en-US" dirty="0"/>
          </a:p>
        </p:txBody>
      </p:sp>
      <p:pic>
        <p:nvPicPr>
          <p:cNvPr id="5" name="Picture 4" descr="Capital Punishmen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582" y="3351288"/>
            <a:ext cx="7401618" cy="3304293"/>
          </a:xfrm>
          <a:prstGeom prst="rect">
            <a:avLst/>
          </a:prstGeom>
        </p:spPr>
      </p:pic>
    </p:spTree>
    <p:extLst>
      <p:ext uri="{BB962C8B-B14F-4D97-AF65-F5344CB8AC3E}">
        <p14:creationId xmlns:p14="http://schemas.microsoft.com/office/powerpoint/2010/main" val="2693002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Juvenile Sentencing</a:t>
            </a:r>
            <a:r>
              <a:rPr lang="en-US" dirty="0"/>
              <a:t/>
            </a:r>
            <a:br>
              <a:rPr lang="en-US" dirty="0"/>
            </a:br>
            <a:endParaRPr lang="en-US" dirty="0"/>
          </a:p>
        </p:txBody>
      </p:sp>
      <p:sp>
        <p:nvSpPr>
          <p:cNvPr id="3" name="Content Placeholder 2"/>
          <p:cNvSpPr>
            <a:spLocks noGrp="1"/>
          </p:cNvSpPr>
          <p:nvPr>
            <p:ph sz="half" idx="1"/>
          </p:nvPr>
        </p:nvSpPr>
        <p:spPr/>
        <p:txBody>
          <a:bodyPr>
            <a:normAutofit fontScale="77500" lnSpcReduction="20000"/>
          </a:bodyPr>
          <a:lstStyle/>
          <a:p>
            <a:r>
              <a:rPr lang="en-US" dirty="0"/>
              <a:t>In 2011 and 2012, the Supreme Court examined life without parole sentences for juveniles. In </a:t>
            </a:r>
            <a:r>
              <a:rPr lang="en-US" b="1" i="1" dirty="0" smtClean="0"/>
              <a:t>Graham v Florida  </a:t>
            </a:r>
            <a:r>
              <a:rPr lang="en-US" b="1" i="1" dirty="0"/>
              <a:t>(2010</a:t>
            </a:r>
            <a:r>
              <a:rPr lang="en-US" i="1" dirty="0"/>
              <a:t>)</a:t>
            </a:r>
            <a:r>
              <a:rPr lang="en-US" dirty="0"/>
              <a:t>, the Court decided that juveniles cannot be given life without parole for a crime other than murder. In </a:t>
            </a:r>
            <a:r>
              <a:rPr lang="en-US" b="1" i="1" dirty="0" smtClean="0"/>
              <a:t>Miller v Alabama(</a:t>
            </a:r>
            <a:r>
              <a:rPr lang="en-US" b="1" i="1" dirty="0"/>
              <a:t>2012</a:t>
            </a:r>
            <a:r>
              <a:rPr lang="en-US" i="1" dirty="0"/>
              <a:t>)</a:t>
            </a:r>
            <a:r>
              <a:rPr lang="en-US" dirty="0"/>
              <a:t> the Court ruled that mandatory sentences of life in prison without parole are unconstitutional for juveniles, regardless of the crime.</a:t>
            </a:r>
          </a:p>
          <a:p>
            <a:endParaRPr lang="en-US" dirty="0"/>
          </a:p>
        </p:txBody>
      </p:sp>
      <p:pic>
        <p:nvPicPr>
          <p:cNvPr id="5" name="Content Placeholder 4" descr="Juvenile Offenders.jpg"/>
          <p:cNvPicPr>
            <a:picLocks noGrp="1" noChangeAspect="1"/>
          </p:cNvPicPr>
          <p:nvPr>
            <p:ph sz="half" idx="2"/>
          </p:nvPr>
        </p:nvPicPr>
        <p:blipFill>
          <a:blip r:embed="rId2">
            <a:extLst>
              <a:ext uri="{28A0092B-C50C-407E-A947-70E740481C1C}">
                <a14:useLocalDpi xmlns:a14="http://schemas.microsoft.com/office/drawing/2010/main" val="0"/>
              </a:ext>
            </a:extLst>
          </a:blip>
          <a:srcRect l="10152" r="10152"/>
          <a:stretch>
            <a:fillRect/>
          </a:stretch>
        </p:blipFill>
        <p:spPr/>
      </p:pic>
    </p:spTree>
    <p:extLst>
      <p:ext uri="{BB962C8B-B14F-4D97-AF65-F5344CB8AC3E}">
        <p14:creationId xmlns:p14="http://schemas.microsoft.com/office/powerpoint/2010/main" val="2584922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Rights After a Conviction or Acquittal</a:t>
            </a:r>
            <a:r>
              <a:rPr lang="en-US" sz="3200" dirty="0"/>
              <a:t/>
            </a:r>
            <a:br>
              <a:rPr lang="en-US" sz="3200" dirty="0"/>
            </a:br>
            <a:endParaRPr lang="en-US" sz="3200" dirty="0"/>
          </a:p>
        </p:txBody>
      </p:sp>
      <p:sp>
        <p:nvSpPr>
          <p:cNvPr id="3" name="Content Placeholder 2"/>
          <p:cNvSpPr>
            <a:spLocks noGrp="1"/>
          </p:cNvSpPr>
          <p:nvPr>
            <p:ph idx="1"/>
          </p:nvPr>
        </p:nvSpPr>
        <p:spPr/>
        <p:txBody>
          <a:bodyPr/>
          <a:lstStyle/>
          <a:p>
            <a:r>
              <a:rPr lang="en-US" sz="3200" dirty="0"/>
              <a:t>If a defendant is found not guilty, this is normally the end of the case. The government cannot appeal after the defendant is acquitted. The Fifth Amendment’s protection against </a:t>
            </a:r>
            <a:r>
              <a:rPr lang="en-US" sz="3200" b="1" dirty="0"/>
              <a:t>double jeopardy</a:t>
            </a:r>
            <a:r>
              <a:rPr lang="en-US" sz="3200" dirty="0"/>
              <a:t> means that a defendant cannot be prosecuted a second time for the same offense.</a:t>
            </a:r>
          </a:p>
          <a:p>
            <a:r>
              <a:rPr lang="en-US" sz="3200" b="1" dirty="0"/>
              <a:t> </a:t>
            </a:r>
            <a:endParaRPr lang="en-US" sz="3200" dirty="0"/>
          </a:p>
          <a:p>
            <a:endParaRPr lang="en-US" dirty="0"/>
          </a:p>
        </p:txBody>
      </p:sp>
    </p:spTree>
    <p:extLst>
      <p:ext uri="{BB962C8B-B14F-4D97-AF65-F5344CB8AC3E}">
        <p14:creationId xmlns:p14="http://schemas.microsoft.com/office/powerpoint/2010/main" val="3484212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Habeas Corpus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Habeas corpus is a way for people who are imprisoned to challenge their confinement. A defendant can apply to a court for a writ of habeas corpus, asking the court to determine whether his or her imprisonment is unlawful. Someone else can also </a:t>
            </a:r>
            <a:r>
              <a:rPr lang="en-US" b="1" dirty="0"/>
              <a:t>file</a:t>
            </a:r>
            <a:r>
              <a:rPr lang="en-US" dirty="0"/>
              <a:t> this writ on behalf of a prisoner.</a:t>
            </a:r>
          </a:p>
          <a:p>
            <a:r>
              <a:rPr lang="en-US" dirty="0"/>
              <a:t>Habeas corpus was used by the prisoners detained </a:t>
            </a:r>
            <a:r>
              <a:rPr lang="en-US" dirty="0" smtClean="0"/>
              <a:t>at </a:t>
            </a:r>
            <a:r>
              <a:rPr lang="en-US" b="1" dirty="0" smtClean="0"/>
              <a:t>Guantanamo Bay </a:t>
            </a:r>
            <a:r>
              <a:rPr lang="en-US" dirty="0" smtClean="0"/>
              <a:t>during </a:t>
            </a:r>
            <a:r>
              <a:rPr lang="en-US" dirty="0"/>
              <a:t>the war on terrorism. The Supreme Court ruled that all the Guantanamo Bay prisoners, including foreigners, have a constitutional right to seek a writ of habeas corpus in federal court.</a:t>
            </a:r>
          </a:p>
          <a:p>
            <a:r>
              <a:rPr lang="en-US" dirty="0"/>
              <a:t> </a:t>
            </a:r>
          </a:p>
          <a:p>
            <a:endParaRPr lang="en-US" dirty="0"/>
          </a:p>
        </p:txBody>
      </p:sp>
    </p:spTree>
    <p:extLst>
      <p:ext uri="{BB962C8B-B14F-4D97-AF65-F5344CB8AC3E}">
        <p14:creationId xmlns:p14="http://schemas.microsoft.com/office/powerpoint/2010/main" val="9643237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Lesson 3 Reading for Understanding</a:t>
            </a:r>
            <a:endParaRPr lang="en-US" sz="3600" dirty="0"/>
          </a:p>
        </p:txBody>
      </p:sp>
      <p:sp>
        <p:nvSpPr>
          <p:cNvPr id="3" name="Content Placeholder 2"/>
          <p:cNvSpPr>
            <a:spLocks noGrp="1"/>
          </p:cNvSpPr>
          <p:nvPr>
            <p:ph sz="half" idx="1"/>
          </p:nvPr>
        </p:nvSpPr>
        <p:spPr/>
        <p:txBody>
          <a:bodyPr>
            <a:normAutofit fontScale="77500" lnSpcReduction="20000"/>
          </a:bodyPr>
          <a:lstStyle/>
          <a:p>
            <a:r>
              <a:rPr lang="en-US" dirty="0" smtClean="0"/>
              <a:t>You decide to reject the plea bargain because you are innocent and you ask for another attorney.  Unfamiliar with your case and over-worked, your attorney misses that you were searched without a warrant – you are convicted of </a:t>
            </a:r>
            <a:br>
              <a:rPr lang="en-US" dirty="0" smtClean="0"/>
            </a:br>
            <a:r>
              <a:rPr lang="en-US" dirty="0" smtClean="0"/>
              <a:t>Grand Larceny and sentenced to 2 years in prison.</a:t>
            </a:r>
          </a:p>
          <a:p>
            <a:r>
              <a:rPr lang="en-US" sz="3200" i="1" dirty="0" smtClean="0">
                <a:solidFill>
                  <a:srgbClr val="660066"/>
                </a:solidFill>
              </a:rPr>
              <a:t>What recourse do you have after being convicted?</a:t>
            </a:r>
            <a:endParaRPr lang="en-US" sz="3200" i="1" dirty="0">
              <a:solidFill>
                <a:srgbClr val="660066"/>
              </a:solidFill>
            </a:endParaRPr>
          </a:p>
        </p:txBody>
      </p:sp>
      <p:pic>
        <p:nvPicPr>
          <p:cNvPr id="5" name="Content Placeholder 4" descr="Habeas Corpus.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8333" t="-2642" r="-11158" b="2144"/>
          <a:stretch/>
        </p:blipFill>
        <p:spPr>
          <a:xfrm>
            <a:off x="4114800" y="999984"/>
            <a:ext cx="4370508" cy="5405320"/>
          </a:xfrm>
        </p:spPr>
      </p:pic>
    </p:spTree>
    <p:extLst>
      <p:ext uri="{BB962C8B-B14F-4D97-AF65-F5344CB8AC3E}">
        <p14:creationId xmlns:p14="http://schemas.microsoft.com/office/powerpoint/2010/main" val="329120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 </a:t>
            </a:r>
            <a:r>
              <a:rPr lang="en-US" sz="3200" dirty="0"/>
              <a:t/>
            </a:r>
            <a:br>
              <a:rPr lang="en-US" sz="3200" dirty="0"/>
            </a:br>
            <a:r>
              <a:rPr lang="en-US" sz="3200" dirty="0"/>
              <a:t>Lesson 1 – Constitutional Rights before Trial</a:t>
            </a:r>
            <a:br>
              <a:rPr lang="en-US" sz="3200" dirty="0"/>
            </a:br>
            <a:endParaRPr lang="en-US" sz="3200" dirty="0"/>
          </a:p>
        </p:txBody>
      </p:sp>
      <p:sp>
        <p:nvSpPr>
          <p:cNvPr id="3" name="Content Placeholder 2"/>
          <p:cNvSpPr>
            <a:spLocks noGrp="1"/>
          </p:cNvSpPr>
          <p:nvPr>
            <p:ph idx="1"/>
          </p:nvPr>
        </p:nvSpPr>
        <p:spPr/>
        <p:txBody>
          <a:bodyPr>
            <a:normAutofit lnSpcReduction="10000"/>
          </a:bodyPr>
          <a:lstStyle/>
          <a:p>
            <a:r>
              <a:rPr lang="en-US" dirty="0"/>
              <a:t>One way that police can show that a search is reasonable is by getting a </a:t>
            </a:r>
            <a:r>
              <a:rPr lang="en-US" b="1" dirty="0" smtClean="0"/>
              <a:t>search warrant </a:t>
            </a:r>
            <a:r>
              <a:rPr lang="en-US" dirty="0" smtClean="0"/>
              <a:t>before </a:t>
            </a:r>
            <a:r>
              <a:rPr lang="en-US" dirty="0"/>
              <a:t>making the search. </a:t>
            </a:r>
            <a:endParaRPr lang="en-US" dirty="0" smtClean="0"/>
          </a:p>
          <a:p>
            <a:r>
              <a:rPr lang="en-US" dirty="0"/>
              <a:t>A warrant is an official legal document issued by a judge. To get a warrant, the police must state under oath that they have </a:t>
            </a:r>
            <a:r>
              <a:rPr lang="en-US" b="1" dirty="0" smtClean="0"/>
              <a:t>probable cause </a:t>
            </a:r>
            <a:r>
              <a:rPr lang="en-US" dirty="0" smtClean="0"/>
              <a:t>(</a:t>
            </a:r>
            <a:r>
              <a:rPr lang="en-US" dirty="0"/>
              <a:t>a reasonable belief) to suspect that someone has committed a crime. The warrant explains where the police plan to look and what they are looking for</a:t>
            </a:r>
            <a:r>
              <a:rPr lang="en-US" dirty="0" smtClean="0"/>
              <a:t>.</a:t>
            </a:r>
          </a:p>
          <a:p>
            <a:r>
              <a:rPr lang="en-US" dirty="0"/>
              <a:t>If the police have probable cause to believe that a vehicle contains </a:t>
            </a:r>
            <a:r>
              <a:rPr lang="en-US" b="1" dirty="0" smtClean="0"/>
              <a:t>contraband</a:t>
            </a:r>
            <a:r>
              <a:rPr lang="en-US" dirty="0" smtClean="0"/>
              <a:t>, </a:t>
            </a:r>
            <a:r>
              <a:rPr lang="en-US" dirty="0"/>
              <a:t>they may search the entire vehicle.</a:t>
            </a:r>
          </a:p>
          <a:p>
            <a:r>
              <a:rPr lang="en-US" dirty="0"/>
              <a:t>Finally, police are allowed to seize an item that can be seen in plain view from a place that an officer has a right to be. For example, if an officer legally stops a car for a traffic violation and sees a gun lying on the car seat next to the driver, he or she may seize it without a warrant.</a:t>
            </a:r>
          </a:p>
          <a:p>
            <a:endParaRPr lang="en-US" dirty="0"/>
          </a:p>
          <a:p>
            <a:endParaRPr lang="en-US" dirty="0"/>
          </a:p>
        </p:txBody>
      </p:sp>
    </p:spTree>
    <p:extLst>
      <p:ext uri="{BB962C8B-B14F-4D97-AF65-F5344CB8AC3E}">
        <p14:creationId xmlns:p14="http://schemas.microsoft.com/office/powerpoint/2010/main" val="3901383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Lesson 1 – Constitutional Rights before Trial</a:t>
            </a:r>
            <a:br>
              <a:rPr lang="en-US" sz="3200" dirty="0"/>
            </a:br>
            <a:endParaRPr lang="en-US" sz="3200" dirty="0"/>
          </a:p>
        </p:txBody>
      </p:sp>
      <p:sp>
        <p:nvSpPr>
          <p:cNvPr id="3" name="Content Placeholder 2"/>
          <p:cNvSpPr>
            <a:spLocks noGrp="1"/>
          </p:cNvSpPr>
          <p:nvPr>
            <p:ph idx="1"/>
          </p:nvPr>
        </p:nvSpPr>
        <p:spPr/>
        <p:txBody>
          <a:bodyPr/>
          <a:lstStyle/>
          <a:p>
            <a:r>
              <a:rPr lang="en-US" dirty="0"/>
              <a:t>An arrest is considered a seizure under the Fourth Amendment, which requires seizures be reasonable. </a:t>
            </a:r>
            <a:r>
              <a:rPr lang="en-US" dirty="0" smtClean="0"/>
              <a:t>An</a:t>
            </a:r>
            <a:r>
              <a:rPr lang="en-US" b="1" dirty="0"/>
              <a:t> </a:t>
            </a:r>
            <a:r>
              <a:rPr lang="en-US" b="1" dirty="0" smtClean="0"/>
              <a:t>arrest</a:t>
            </a:r>
            <a:r>
              <a:rPr lang="en-US" dirty="0" smtClean="0"/>
              <a:t> </a:t>
            </a:r>
            <a:r>
              <a:rPr lang="en-US" dirty="0"/>
              <a:t>takes place when a person suspected of a crime is taken into </a:t>
            </a:r>
            <a:r>
              <a:rPr lang="en-US" dirty="0" smtClean="0"/>
              <a:t>custody.</a:t>
            </a:r>
            <a:endParaRPr lang="en-US" dirty="0"/>
          </a:p>
          <a:p>
            <a:r>
              <a:rPr lang="en-US" dirty="0"/>
              <a:t>If a court decides that evidence in a case was gained through an illegal search, then the evidence cannot be used at trial against the defendant. This principle is called the </a:t>
            </a:r>
            <a:r>
              <a:rPr lang="en-US" b="1" dirty="0" smtClean="0"/>
              <a:t>exclusionary rule</a:t>
            </a:r>
            <a:r>
              <a:rPr lang="en-US" dirty="0" smtClean="0"/>
              <a:t>.</a:t>
            </a:r>
          </a:p>
          <a:p>
            <a:r>
              <a:rPr lang="en-US" dirty="0"/>
              <a:t>The exclusionary rule does not prevent the arrest or trial of a suspect. However, in some cases, it does mean that people who committed a crime might go free. This could happen when the prosecutor cannot obtain a conviction without evidence that has been excluded from trial </a:t>
            </a:r>
          </a:p>
          <a:p>
            <a:endParaRPr lang="en-US" dirty="0"/>
          </a:p>
        </p:txBody>
      </p:sp>
    </p:spTree>
    <p:extLst>
      <p:ext uri="{BB962C8B-B14F-4D97-AF65-F5344CB8AC3E}">
        <p14:creationId xmlns:p14="http://schemas.microsoft.com/office/powerpoint/2010/main" val="118259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Special Issues in Search and Seizure</a:t>
            </a:r>
            <a:br>
              <a:rPr lang="en-US" sz="3200" dirty="0"/>
            </a:br>
            <a:endParaRPr lang="en-US" sz="3200" dirty="0"/>
          </a:p>
        </p:txBody>
      </p:sp>
      <p:sp>
        <p:nvSpPr>
          <p:cNvPr id="3" name="Content Placeholder 2"/>
          <p:cNvSpPr>
            <a:spLocks noGrp="1"/>
          </p:cNvSpPr>
          <p:nvPr>
            <p:ph sz="half" idx="1"/>
          </p:nvPr>
        </p:nvSpPr>
        <p:spPr/>
        <p:txBody>
          <a:bodyPr>
            <a:normAutofit fontScale="85000" lnSpcReduction="20000"/>
          </a:bodyPr>
          <a:lstStyle/>
          <a:p>
            <a:r>
              <a:rPr lang="en-US" dirty="0"/>
              <a:t>Students have limited </a:t>
            </a:r>
            <a:r>
              <a:rPr lang="en-US" b="1" dirty="0" smtClean="0"/>
              <a:t>fourth amendment rights </a:t>
            </a:r>
            <a:r>
              <a:rPr lang="en-US" dirty="0"/>
              <a:t>in schools. In </a:t>
            </a:r>
            <a:r>
              <a:rPr lang="en-US" i="1" dirty="0"/>
              <a:t>New Jersey </a:t>
            </a:r>
            <a:r>
              <a:rPr lang="en-US" dirty="0"/>
              <a:t>v. </a:t>
            </a:r>
            <a:r>
              <a:rPr lang="en-US" i="1" dirty="0"/>
              <a:t>T.L.O.</a:t>
            </a:r>
            <a:r>
              <a:rPr lang="en-US" dirty="0"/>
              <a:t> (1985), the Supreme Court ruled that school officials do not need warrants or probable cause to search students or their property. They do, however, need reasonable suspicion that a student has violated the law or broken a school rule.</a:t>
            </a:r>
          </a:p>
          <a:p>
            <a:endParaRPr lang="en-US" dirty="0"/>
          </a:p>
        </p:txBody>
      </p:sp>
      <p:pic>
        <p:nvPicPr>
          <p:cNvPr id="5" name="Content Placeholder 4" descr="4th Amendment.jpg"/>
          <p:cNvPicPr>
            <a:picLocks noGrp="1" noChangeAspect="1"/>
          </p:cNvPicPr>
          <p:nvPr>
            <p:ph sz="half" idx="2"/>
          </p:nvPr>
        </p:nvPicPr>
        <p:blipFill>
          <a:blip r:embed="rId2">
            <a:extLst>
              <a:ext uri="{28A0092B-C50C-407E-A947-70E740481C1C}">
                <a14:useLocalDpi xmlns:a14="http://schemas.microsoft.com/office/drawing/2010/main" val="0"/>
              </a:ext>
            </a:extLst>
          </a:blip>
          <a:srcRect l="30076" r="30076"/>
          <a:stretch>
            <a:fillRect/>
          </a:stretch>
        </p:blipFill>
        <p:spPr>
          <a:xfrm>
            <a:off x="4114800" y="1536192"/>
            <a:ext cx="3962400" cy="4972812"/>
          </a:xfrm>
        </p:spPr>
      </p:pic>
    </p:spTree>
    <p:extLst>
      <p:ext uri="{BB962C8B-B14F-4D97-AF65-F5344CB8AC3E}">
        <p14:creationId xmlns:p14="http://schemas.microsoft.com/office/powerpoint/2010/main" val="2198692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Racial Profiling</a:t>
            </a:r>
            <a:r>
              <a:rPr lang="en-US" dirty="0"/>
              <a:t/>
            </a:r>
            <a:br>
              <a:rPr lang="en-US" dirty="0"/>
            </a:br>
            <a:endParaRPr lang="en-US" dirty="0"/>
          </a:p>
        </p:txBody>
      </p:sp>
      <p:sp>
        <p:nvSpPr>
          <p:cNvPr id="3" name="Content Placeholder 2"/>
          <p:cNvSpPr>
            <a:spLocks noGrp="1"/>
          </p:cNvSpPr>
          <p:nvPr>
            <p:ph sz="half" idx="1"/>
          </p:nvPr>
        </p:nvSpPr>
        <p:spPr/>
        <p:txBody>
          <a:bodyPr>
            <a:normAutofit fontScale="77500" lnSpcReduction="20000"/>
          </a:bodyPr>
          <a:lstStyle/>
          <a:p>
            <a:r>
              <a:rPr lang="en-US" dirty="0"/>
              <a:t>Racial profiling is the inappropriate use of race as a factor in identifying people who may break or have broken the law. Profiling occurs, for example, when an airport security guard selects an “Arab-looking” person to be searched solely because of his or her appearance. In some situations, officers may consider appearance when deciding whom to stop</a:t>
            </a:r>
            <a:r>
              <a:rPr lang="en-US" dirty="0" smtClean="0"/>
              <a:t>.</a:t>
            </a:r>
          </a:p>
          <a:p>
            <a:r>
              <a:rPr lang="en-US" dirty="0" smtClean="0"/>
              <a:t>Rachel </a:t>
            </a:r>
            <a:r>
              <a:rPr lang="en-US" dirty="0" err="1" smtClean="0"/>
              <a:t>Dolezal</a:t>
            </a:r>
            <a:r>
              <a:rPr lang="en-US" dirty="0" smtClean="0"/>
              <a:t> – NAACP </a:t>
            </a:r>
            <a:endParaRPr lang="en-US" dirty="0"/>
          </a:p>
          <a:p>
            <a:endParaRPr lang="en-US" dirty="0"/>
          </a:p>
        </p:txBody>
      </p:sp>
      <p:pic>
        <p:nvPicPr>
          <p:cNvPr id="6" name="Content Placeholder 5" descr="NAACP - Racial Profiling.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439" r="7692" b="437"/>
          <a:stretch/>
        </p:blipFill>
        <p:spPr>
          <a:xfrm>
            <a:off x="4419600" y="729718"/>
            <a:ext cx="3657600" cy="6128282"/>
          </a:xfrm>
        </p:spPr>
      </p:pic>
      <p:sp>
        <p:nvSpPr>
          <p:cNvPr id="7" name="Right Arrow 6"/>
          <p:cNvSpPr/>
          <p:nvPr/>
        </p:nvSpPr>
        <p:spPr>
          <a:xfrm>
            <a:off x="3215488" y="5991347"/>
            <a:ext cx="771458" cy="13513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9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Interrogations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After an arrest is made, it is standard police practice to question, or interrogate, the accused.</a:t>
            </a:r>
          </a:p>
          <a:p>
            <a:r>
              <a:rPr lang="en-US" sz="2800" dirty="0"/>
              <a:t>These </a:t>
            </a:r>
            <a:r>
              <a:rPr lang="en-US" sz="2800" b="1" dirty="0" smtClean="0"/>
              <a:t>interrogations</a:t>
            </a:r>
            <a:r>
              <a:rPr lang="en-US" sz="2800" dirty="0" smtClean="0"/>
              <a:t> </a:t>
            </a:r>
            <a:r>
              <a:rPr lang="en-US" sz="2800" dirty="0"/>
              <a:t>may result in confessions or admissions of guilt that are later used in court. </a:t>
            </a:r>
            <a:endParaRPr lang="en-US" sz="2800" dirty="0" smtClean="0"/>
          </a:p>
          <a:p>
            <a:r>
              <a:rPr lang="en-US" sz="2800" dirty="0"/>
              <a:t>The Fifth Amendment protects people from </a:t>
            </a:r>
            <a:r>
              <a:rPr lang="en-US" sz="2800" b="1" dirty="0" smtClean="0"/>
              <a:t>self-incrimination </a:t>
            </a:r>
            <a:r>
              <a:rPr lang="en-US" sz="2800" dirty="0" smtClean="0"/>
              <a:t>and </a:t>
            </a:r>
            <a:r>
              <a:rPr lang="en-US" sz="2800" dirty="0"/>
              <a:t>the Sixth Amendment ensures the right to an attorney. Police must balance their interest in gathering information about a crime with the rights of the people in </a:t>
            </a:r>
            <a:r>
              <a:rPr lang="en-US" sz="2800" dirty="0" smtClean="0"/>
              <a:t>custody</a:t>
            </a:r>
            <a:r>
              <a:rPr lang="en-US" dirty="0" smtClean="0"/>
              <a:t>.</a:t>
            </a:r>
            <a:endParaRPr lang="en-US" dirty="0"/>
          </a:p>
        </p:txBody>
      </p:sp>
    </p:spTree>
    <p:extLst>
      <p:ext uri="{BB962C8B-B14F-4D97-AF65-F5344CB8AC3E}">
        <p14:creationId xmlns:p14="http://schemas.microsoft.com/office/powerpoint/2010/main" val="3613061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Forced Confessions</a:t>
            </a:r>
            <a:r>
              <a:rPr lang="en-US" dirty="0"/>
              <a:t/>
            </a:r>
            <a:br>
              <a:rPr lang="en-US" dirty="0"/>
            </a:br>
            <a:endParaRPr lang="en-US" dirty="0"/>
          </a:p>
        </p:txBody>
      </p:sp>
      <p:pic>
        <p:nvPicPr>
          <p:cNvPr id="8" name="Content Placeholder 7" descr="Forced Confession.png"/>
          <p:cNvPicPr>
            <a:picLocks noGrp="1" noChangeAspect="1"/>
          </p:cNvPicPr>
          <p:nvPr>
            <p:ph idx="1"/>
          </p:nvPr>
        </p:nvPicPr>
        <p:blipFill rotWithShape="1">
          <a:blip r:embed="rId2">
            <a:extLst>
              <a:ext uri="{28A0092B-C50C-407E-A947-70E740481C1C}">
                <a14:useLocalDpi xmlns:a14="http://schemas.microsoft.com/office/drawing/2010/main" val="0"/>
              </a:ext>
            </a:extLst>
          </a:blip>
          <a:srcRect l="-4597" r="1280" b="-1114"/>
          <a:stretch/>
        </p:blipFill>
        <p:spPr>
          <a:xfrm>
            <a:off x="-152329" y="891879"/>
            <a:ext cx="8502520" cy="5966122"/>
          </a:xfrm>
        </p:spPr>
      </p:pic>
    </p:spTree>
    <p:extLst>
      <p:ext uri="{BB962C8B-B14F-4D97-AF65-F5344CB8AC3E}">
        <p14:creationId xmlns:p14="http://schemas.microsoft.com/office/powerpoint/2010/main" val="3952301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183</TotalTime>
  <Words>2577</Words>
  <Application>Microsoft Macintosh PowerPoint</Application>
  <PresentationFormat>On-screen Show (4:3)</PresentationFormat>
  <Paragraphs>112</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Adjacency</vt:lpstr>
      <vt:lpstr>Chapter 16</vt:lpstr>
      <vt:lpstr>Lesson 1 – Constitutional Rights before Trial</vt:lpstr>
      <vt:lpstr>Lesson 1 – Constitutional Rights before Trial </vt:lpstr>
      <vt:lpstr>  Lesson 1 – Constitutional Rights before Trial </vt:lpstr>
      <vt:lpstr>Lesson 1 – Constitutional Rights before Trial </vt:lpstr>
      <vt:lpstr>Special Issues in Search and Seizure </vt:lpstr>
      <vt:lpstr>Racial Profiling </vt:lpstr>
      <vt:lpstr>Interrogations </vt:lpstr>
      <vt:lpstr>Forced Confessions </vt:lpstr>
      <vt:lpstr>Forced Confessions</vt:lpstr>
      <vt:lpstr>Miranda Rights </vt:lpstr>
      <vt:lpstr>Miranda Rights</vt:lpstr>
      <vt:lpstr>Lesson 1 Reading for Understanding</vt:lpstr>
      <vt:lpstr>Lesson 1 Reading for Understanding</vt:lpstr>
      <vt:lpstr>Lesson 1 Reading for Understanding</vt:lpstr>
      <vt:lpstr>LESSON 2 Constitutional Rights at Trial </vt:lpstr>
      <vt:lpstr>Right to a Jury </vt:lpstr>
      <vt:lpstr>Right to an Attorney </vt:lpstr>
      <vt:lpstr>Right to an Attorney</vt:lpstr>
      <vt:lpstr>Speedy and Public Trials</vt:lpstr>
      <vt:lpstr>Speedy and Public Trials/Confrontation of Witnesses</vt:lpstr>
      <vt:lpstr>Freedom from Self-Incrimination </vt:lpstr>
      <vt:lpstr>“ Oh, I’ll be taking the fifth”</vt:lpstr>
      <vt:lpstr>The Juvenile Justice System </vt:lpstr>
      <vt:lpstr>Lesson 2 Reading for Understanding</vt:lpstr>
      <vt:lpstr>Lesson 2 Reading for Understanding</vt:lpstr>
      <vt:lpstr>LESSON 3 Constitutional Rights After Trial </vt:lpstr>
      <vt:lpstr>Ex Post Facto Clause </vt:lpstr>
      <vt:lpstr>Disproportionate Incarceration </vt:lpstr>
      <vt:lpstr>Disproportionate Incarceration </vt:lpstr>
      <vt:lpstr>Cruel and Unusual Punishment </vt:lpstr>
      <vt:lpstr>Three-Strikes Laws  </vt:lpstr>
      <vt:lpstr>Capital Punishment </vt:lpstr>
      <vt:lpstr>PowerPoint Presentation</vt:lpstr>
      <vt:lpstr>Capital Punishment</vt:lpstr>
      <vt:lpstr>Juvenile Sentencing </vt:lpstr>
      <vt:lpstr>Rights After a Conviction or Acquittal </vt:lpstr>
      <vt:lpstr>Habeas Corpus </vt:lpstr>
      <vt:lpstr>Lesson 3 Reading for Understanding</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creator>Tim Mainord</dc:creator>
  <cp:lastModifiedBy>Tim Mainord</cp:lastModifiedBy>
  <cp:revision>18</cp:revision>
  <dcterms:created xsi:type="dcterms:W3CDTF">2016-11-05T23:37:21Z</dcterms:created>
  <dcterms:modified xsi:type="dcterms:W3CDTF">2016-11-15T12:09:28Z</dcterms:modified>
</cp:coreProperties>
</file>