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303" r:id="rId14"/>
    <p:sldId id="264" r:id="rId15"/>
    <p:sldId id="269" r:id="rId16"/>
    <p:sldId id="270" r:id="rId17"/>
    <p:sldId id="271" r:id="rId18"/>
    <p:sldId id="272" r:id="rId19"/>
    <p:sldId id="273" r:id="rId20"/>
    <p:sldId id="275" r:id="rId21"/>
    <p:sldId id="304" r:id="rId22"/>
    <p:sldId id="274" r:id="rId23"/>
    <p:sldId id="276" r:id="rId24"/>
    <p:sldId id="277" r:id="rId25"/>
    <p:sldId id="278" r:id="rId26"/>
    <p:sldId id="279" r:id="rId27"/>
    <p:sldId id="280" r:id="rId28"/>
    <p:sldId id="305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306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307" r:id="rId47"/>
    <p:sldId id="297" r:id="rId48"/>
    <p:sldId id="298" r:id="rId49"/>
    <p:sldId id="299" r:id="rId50"/>
    <p:sldId id="300" r:id="rId51"/>
    <p:sldId id="301" r:id="rId52"/>
    <p:sldId id="302" r:id="rId53"/>
    <p:sldId id="308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31A8C-2431-4990-B320-C7A4E7332137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8A907-DA4E-436C-AA8B-4608B3F40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6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4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5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6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7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07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52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6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43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57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88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13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07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88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79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4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12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77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51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1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70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10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90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60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15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60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95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98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4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503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320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036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233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432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356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929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929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8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05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957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619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580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12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37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133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683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04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17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51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06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2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Judicial Branch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15:  Constitutional Freedoms</a:t>
            </a:r>
          </a:p>
        </p:txBody>
      </p:sp>
    </p:spTree>
    <p:extLst>
      <p:ext uri="{BB962C8B-B14F-4D97-AF65-F5344CB8AC3E}">
        <p14:creationId xmlns:p14="http://schemas.microsoft.com/office/powerpoint/2010/main" val="406827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Commercial Speech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advertising is consider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commercial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speech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courts have ruled that commercial speech is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not like political speech is protected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Governments are allowed to ban commercial speech that is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provides information about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illegal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Governments can place restrictions on other forms of commercial speech (billboards) if they have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reason</a:t>
            </a:r>
          </a:p>
        </p:txBody>
      </p:sp>
      <p:pic>
        <p:nvPicPr>
          <p:cNvPr id="4" name="Picture 3" descr="Government Regulation of Commercial Speech and the First Amendm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672" y="521583"/>
            <a:ext cx="2826604" cy="400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80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Seditious Speech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Congress have outlawed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seditious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speech, any form of speech that is urging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resistance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lawful authority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1919, </a:t>
            </a:r>
            <a:r>
              <a:rPr lang="en-US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Schenck</a:t>
            </a: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 United States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gave the court the ability to punish a person that presents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 clear and present danger"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Supreme Court has altered this by stating that if it does not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incite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violence its not “clear and present danger”</a:t>
            </a:r>
          </a:p>
        </p:txBody>
      </p:sp>
      <p:pic>
        <p:nvPicPr>
          <p:cNvPr id="5" name="Picture 4" descr="What is Sedition Act 1948? | Astro Awan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35" y="1221430"/>
            <a:ext cx="5153891" cy="34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45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Free Speech in Public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Speech in public schools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only if it doesn’t come into conflict with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others or violates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environment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Courts allow greater expression rights in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parks and on street corners than in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Courts have ruled that they can punish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lewd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indecent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speech even though the same speech would be protected outside school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Courts consider age of the students and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educational setting when deciding these cases </a:t>
            </a:r>
          </a:p>
        </p:txBody>
      </p:sp>
      <p:pic>
        <p:nvPicPr>
          <p:cNvPr id="4" name="Picture 3" descr="Fifth-Graders Have Free Speech Rights, Too! - Campbell Law Observ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71" y="1431094"/>
            <a:ext cx="4974111" cy="33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88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dom_of_Spee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29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20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3346"/>
            <a:ext cx="11748655" cy="13944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Lesson 2:  Freedom Press, Assembly, and Petition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57" y="2083300"/>
            <a:ext cx="5805715" cy="350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35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Freedom of the Press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1</a:t>
            </a:r>
            <a:r>
              <a:rPr lang="en-US" cap="non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Amendment protects us from government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censorship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any media source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Traditionally, courts have protected the press from government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censorship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important reason to having a free press is that the press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 our political and legal institutions to public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scrutiny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it does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other rights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36" y="1250556"/>
            <a:ext cx="4848538" cy="37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05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Prior Restraint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 Restraint is censorship of information before it is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published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 Restraint is unconstitutional unless it is going to cause certain serious and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irreparable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harm</a:t>
            </a:r>
          </a:p>
          <a:p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 Times Co. v. United States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Supreme Court up held the New York Times right to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publish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information that could prove an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embarrassment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US government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475" y="1814946"/>
            <a:ext cx="4948435" cy="26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91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Fair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Amendment’s freedom of speech and the Sixth Amendment’s right to a fair trial can come into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conflict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Supreme Court has stated that newspapers can publish information about a trial and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defendant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trial can still get a fair trial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303" y="2773788"/>
            <a:ext cx="4451206" cy="279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71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New Media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media has created new issues regarding freedom of press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problem with modern media is the use of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clips showing the crime taking place could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jury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this still mean that the defendant gets a fair trial?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Judges still have to decide on a case by case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the defendant can get a fair trial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181" y="1219200"/>
            <a:ext cx="4802910" cy="36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7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Freedom of 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Petition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includes such things as signing a petition, filing a lawsuit, writing an e-mail, testifying before tribunals, or collecting signatures for a ballot initiative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right to petition has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Magna Carta and English Bill of Rights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346" y="1210108"/>
            <a:ext cx="4378140" cy="366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3346"/>
            <a:ext cx="11748655" cy="13944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Lesson 1:  Freedom of Speech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57" y="2083300"/>
            <a:ext cx="5805715" cy="350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68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Freedom of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means people can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protests, parades, and other large events peacefully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freedom also allows us to meet in each others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other private places,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peacefully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freedom of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must be balanced with government’s interest in maintaining order and safety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government can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reasonably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regulate the time, place, and manner of assemblies</a:t>
            </a:r>
          </a:p>
          <a:p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873" y="1366912"/>
            <a:ext cx="4788910" cy="319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62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dom_of_the_Pr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5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3346"/>
            <a:ext cx="11748655" cy="13944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Lesson 3:  Freedom of Religion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57" y="2083300"/>
            <a:ext cx="5805715" cy="350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93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Religious Freedom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546819"/>
            <a:ext cx="6509461" cy="3856453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Founders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United States believed that individuals should be able to practice their religion freely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government is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prohibited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either endorsing or punishing religious people for their religious beliefs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not make a law that favors one religion or favor religious activities over non religious activities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1791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1940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US Supreme Court heard only five cases dealing with separation of church and state</a:t>
            </a:r>
          </a:p>
          <a:p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877" y="2046295"/>
            <a:ext cx="4762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78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The Establishment Clause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715547"/>
            <a:ext cx="6509461" cy="4853981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first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phrase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1</a:t>
            </a:r>
            <a:r>
              <a:rPr lang="en-US" cap="non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amendment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forbids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federal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government from favoring one religion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also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forbids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state and federal government from requiring that the people attend church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were the term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“separation of church and state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comes from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cases involving the establishment clause are the most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controversial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reach the Supreme Court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992" y="1062902"/>
            <a:ext cx="4150736" cy="396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29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School Prayer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380565"/>
            <a:ext cx="6509461" cy="3440817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types of cases in the courts are the most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controversial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public schools receive funds from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this make them part of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</a:p>
          <a:p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Engle v. Vitale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Supreme Court has held that public school-sponsored prayer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establishment clause</a:t>
            </a:r>
          </a:p>
          <a:p>
            <a:pPr marL="0" indent="0">
              <a:buNone/>
            </a:pP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190" y="1260763"/>
            <a:ext cx="5007397" cy="30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5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Religious Displays by Governments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380565"/>
            <a:ext cx="6509461" cy="3440817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establishment clause also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prohibits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some religious displays by the government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Constitutional displays would be more than one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religion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being shown or displays done with a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secular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purpose</a:t>
            </a:r>
          </a:p>
          <a:p>
            <a:pPr marL="0" indent="0">
              <a:buNone/>
            </a:pP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505" y="1380565"/>
            <a:ext cx="474345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7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The Free Exercise Clause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6509461" cy="4682836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Protects the right of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worship as they choose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this can be taken away if it comes into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conflict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other important interests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Governments can pass laws that don’t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harm religion but it still happens to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punish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someone or force someone to act in a way that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their religion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of the most discuss cases on free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deal with children saluting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Flag</a:t>
            </a:r>
          </a:p>
          <a:p>
            <a:pPr marL="0" indent="0">
              <a:buNone/>
            </a:pP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854" y="886691"/>
            <a:ext cx="2894793" cy="37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6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n_Orden_v._Per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142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4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3346"/>
            <a:ext cx="11748655" cy="13944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Lesson 4:  The 14</a:t>
            </a:r>
            <a:r>
              <a:rPr lang="en-US" baseline="30000" dirty="0"/>
              <a:t>th</a:t>
            </a:r>
            <a:r>
              <a:rPr lang="en-US" dirty="0"/>
              <a:t> Amendment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57" y="2083300"/>
            <a:ext cx="5805715" cy="350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53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Free Speech in Democracy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086484"/>
            <a:ext cx="6509461" cy="4330906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Citizens and noncitizens have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speech, read and write what they choose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Amendment’s protection of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speech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expression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central to US democracy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gives the people the ability to obtain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a  diversity of sources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gives the people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make decisions and communicate these decisions to the government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amendment was intended to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people from having their speech punished by the federal government</a:t>
            </a:r>
          </a:p>
          <a:p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DN-AMER-GOV-SPRING2010 - the five civil rights answer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272" y="1359394"/>
            <a:ext cx="4362017" cy="332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1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Citizenship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6509461" cy="4682836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14</a:t>
            </a:r>
            <a:r>
              <a:rPr lang="en-US" cap="non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Amendment clearly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established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constitutes citizenship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Anyone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naturalized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long as they are in the US jurisdiction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also meant that people of all races who were born here were US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citizens</a:t>
            </a:r>
          </a:p>
          <a:p>
            <a:pPr marL="0" indent="0">
              <a:buNone/>
            </a:pP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309" y="1264660"/>
            <a:ext cx="48768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12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Native American Citizenship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6509461" cy="4682836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14</a:t>
            </a:r>
            <a:r>
              <a:rPr lang="en-US" cap="non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amendment did not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citizenship to Native Americans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1924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Indian Citizenship Act granted citizenship to all Native Americans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US</a:t>
            </a:r>
          </a:p>
          <a:p>
            <a:pPr marL="0" indent="0">
              <a:buNone/>
            </a:pP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73" y="1448427"/>
            <a:ext cx="4973782" cy="35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1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Procedural Due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5112327" cy="4682836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Means that the government must follow fair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it is going to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deprive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someone of their unalienable rights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guarantees that anyone who goes to court will go through a fair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have the opportunity to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assert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their legal rights</a:t>
            </a:r>
          </a:p>
          <a:p>
            <a:pPr marL="0" indent="0">
              <a:buNone/>
            </a:pP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16" y="1330036"/>
            <a:ext cx="6137565" cy="345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26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Substantive Due Process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" y="886691"/>
            <a:ext cx="4821382" cy="4682836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Means that laws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themselves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to be fair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law cannot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unreasonably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interfere with a fundamental or basic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law will not necessarily be declared unconstitutional simply because it affects a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004" y="1440872"/>
            <a:ext cx="5985167" cy="336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42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Equal 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6509461" cy="4682836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Means that laws must apply to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people who are in a similar situation unless the state has a very good reason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also means the government cannot draw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unreasonable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distinctions among different groups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law or government action is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violating the equal protection clause judges determine if it is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constitutional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751" y="715547"/>
            <a:ext cx="3854595" cy="44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30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Rational Basis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6509461" cy="4682836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Judges use this when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discrimination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cases go to court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exists when there is a logical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the treatment of some group of people and the purpose of the law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832" y="1690687"/>
            <a:ext cx="27051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32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Substantial 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6509461" cy="4682836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use this test in gender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discrimination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middle ground between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rational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basis and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strict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scrutiny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determining causes using this test there must be a close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the law or practice and its purpose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Laws that classify based on gender must serve an important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purpose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575" y="1296698"/>
            <a:ext cx="3987079" cy="36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29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ed_Scot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922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19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3346"/>
            <a:ext cx="11748655" cy="13944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Lesson 5:  Equal Protection and Discrimination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57" y="2083300"/>
            <a:ext cx="5805715" cy="350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96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000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Protection from  Unfair Discrimination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6509461" cy="4682836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promise of equality is set out in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Declaration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Independence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Discrimination occurs when some people are treated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differently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others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Sometimes, the government must treat different groups of people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differently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laws or government actions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discriminate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way that is unconstitutional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090" y="1634836"/>
            <a:ext cx="5024581" cy="28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99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Free Speech in Democracy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amendment exists to protect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may be unpopular or different from those of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majority</a:t>
            </a:r>
          </a:p>
          <a:p>
            <a:pPr marL="0" indent="0">
              <a:buNone/>
            </a:pP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DN-AMER-GOV-SPRING2010 - the five civil rights answer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272" y="1359394"/>
            <a:ext cx="4362017" cy="332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5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000509" cy="715547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Brown v. Board of Education (1954)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6509461" cy="4682836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first case that challenged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segregation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public schools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Court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unanimously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descried that segregated school could never ben equal and thus unconstitutional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overturned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“separate but equal” doctrine of</a:t>
            </a: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Plessy v. Ferguson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1967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LBJ appointed Thurgood Marshall to the Supreme Court becoming the first African American justice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709" y="886691"/>
            <a:ext cx="4292744" cy="42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50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000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Discrimination Based on National Origin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6509461" cy="4682836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Supreme Court made it clear the 14</a:t>
            </a:r>
            <a:r>
              <a:rPr lang="en-US" cap="non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Amendment protects people based on national not just race</a:t>
            </a:r>
          </a:p>
          <a:p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Hernandez v. Texas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Court ruled that excluding one race from a trial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deprived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defendants like Hernandez of equal protection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Civil rights laws protect against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employment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discrimination based on national origin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Plyler</a:t>
            </a: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 Doe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Supreme court stated that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undocumented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immigrants are protected under the 14</a:t>
            </a:r>
            <a:r>
              <a:rPr lang="en-US" cap="non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Amendment</a:t>
            </a:r>
          </a:p>
          <a:p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641" y="886691"/>
            <a:ext cx="4247954" cy="238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31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000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Discrimination Based on Sex and Gender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715547"/>
            <a:ext cx="6509461" cy="4853980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states have passed specific protection against gender discrimination by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variety of state and federal laws protect women and girls from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discrimination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Despite many advances, women continue to earn less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money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men</a:t>
            </a:r>
          </a:p>
          <a:p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76" y="715547"/>
            <a:ext cx="3060988" cy="482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15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679383" cy="1357745"/>
          </a:xfrm>
        </p:spPr>
        <p:txBody>
          <a:bodyPr>
            <a:normAutofit fontScale="90000"/>
          </a:bodyPr>
          <a:lstStyle/>
          <a:p>
            <a:r>
              <a:rPr lang="en-US" dirty="0"/>
              <a:t>Discrimination Based on Sexual Orientation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2008910"/>
            <a:ext cx="7747288" cy="3505200"/>
          </a:xfrm>
        </p:spPr>
        <p:txBody>
          <a:bodyPr>
            <a:normAutofit fontScale="92500" lnSpcReduction="20000"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no federal laws that prohibit discrimination on the basis of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sexual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orientation a number of states, cities, and towns have passed laws that provide some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laws vary from place to place and may protect individuals in areas of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employment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housing,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family matters, and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accommodations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federal government struck down “don’t ask, don’t tell” policy in the armed services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Supreme Court ruled that the federal government was required to recognize same-sex marriage</a:t>
            </a:r>
          </a:p>
          <a:p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288" y="1075458"/>
            <a:ext cx="3239366" cy="383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82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679383" cy="692727"/>
          </a:xfrm>
        </p:spPr>
        <p:txBody>
          <a:bodyPr>
            <a:normAutofit fontScale="90000"/>
          </a:bodyPr>
          <a:lstStyle/>
          <a:p>
            <a:r>
              <a:rPr lang="en-US" dirty="0"/>
              <a:t>Discrimination Based on Disability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" y="1385455"/>
            <a:ext cx="6509461" cy="3505200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people with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disabilities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suffer discrimination in certain areas of daily life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numerous laws have been passed banning discrimination against a person with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disabilities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laws require consideration of a person’s special needs involve such issues as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employment,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design, and transportation </a:t>
            </a:r>
          </a:p>
          <a:p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647" y="2035969"/>
            <a:ext cx="4677286" cy="220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51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679383" cy="692727"/>
          </a:xfrm>
        </p:spPr>
        <p:txBody>
          <a:bodyPr>
            <a:normAutofit fontScale="90000"/>
          </a:bodyPr>
          <a:lstStyle/>
          <a:p>
            <a:r>
              <a:rPr lang="en-US" dirty="0"/>
              <a:t>Affirmative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" y="1385455"/>
            <a:ext cx="6509461" cy="3505200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involves governments and employers taking steps to correct past and present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discrimination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workforce &amp; education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states have voted to ban or limit these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Court has been mixed when it comes to voting on this area of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rights.</a:t>
            </a:r>
          </a:p>
          <a:p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744" y="448541"/>
            <a:ext cx="4487025" cy="42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tz_and_Grut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066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4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3346"/>
            <a:ext cx="11748655" cy="13944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Lesson 6:  Right to Bear Arms and to Privacy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57" y="2083300"/>
            <a:ext cx="5805715" cy="350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35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679383" cy="692727"/>
          </a:xfrm>
        </p:spPr>
        <p:txBody>
          <a:bodyPr>
            <a:normAutofit fontScale="90000"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Amendment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" y="1385455"/>
            <a:ext cx="6509461" cy="3505200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Americans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disagree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about exactly what the 2</a:t>
            </a:r>
            <a:r>
              <a:rPr lang="en-US" cap="non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amendment means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Supreme Court has clearly ruled that it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individuals right to keep a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gun</a:t>
            </a:r>
          </a:p>
          <a:p>
            <a:pPr marL="0" indent="0">
              <a:buNone/>
            </a:pP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460" y="1385455"/>
            <a:ext cx="4773142" cy="27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0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679383" cy="692727"/>
          </a:xfrm>
        </p:spPr>
        <p:txBody>
          <a:bodyPr>
            <a:normAutofit fontScale="90000"/>
          </a:bodyPr>
          <a:lstStyle/>
          <a:p>
            <a:r>
              <a:rPr lang="en-US" dirty="0"/>
              <a:t>Gun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6509461" cy="4585854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controversial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issue when it comes to the government</a:t>
            </a:r>
          </a:p>
          <a:p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Gun Control Act of 1968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-is the primary gun control law that prohibits certain people from buying or possessing a gun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states have given people more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freedom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own and carry guns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looking at firearms laws the Court has to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protection of rights over the interest of public safety</a:t>
            </a:r>
          </a:p>
          <a:p>
            <a:pPr marL="0" indent="0">
              <a:buNone/>
            </a:pP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464" y="1718120"/>
            <a:ext cx="5477918" cy="25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94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Free Speech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speech refers to verbal expression to an audience that has chosen to listen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Expression may be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symbolic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well as verbal or nonverbal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Symbolic speech is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expresses an idea </a:t>
            </a:r>
          </a:p>
        </p:txBody>
      </p:sp>
      <p:pic>
        <p:nvPicPr>
          <p:cNvPr id="4" name="Picture 3" descr="File:Freedom of Speech.jpg - Wikipedia, the free encycloped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181" y="258346"/>
            <a:ext cx="3962400" cy="51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4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679383" cy="692727"/>
          </a:xfrm>
        </p:spPr>
        <p:txBody>
          <a:bodyPr>
            <a:normAutofit fontScale="90000"/>
          </a:bodyPr>
          <a:lstStyle/>
          <a:p>
            <a:r>
              <a:rPr lang="en-US" dirty="0"/>
              <a:t>Right to Privacy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6509461" cy="4585854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right that does not appear in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many argue that it is a basic right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Court has used the 1</a:t>
            </a:r>
            <a:r>
              <a:rPr lang="en-US" cap="non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  <a:r>
              <a:rPr lang="en-US" cap="non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</a:t>
            </a:r>
            <a:r>
              <a:rPr lang="en-US" cap="non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5</a:t>
            </a:r>
            <a:r>
              <a:rPr lang="en-US" cap="non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amendments when ruling on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privacy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related cases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government may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privacy rights if it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conflicts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important government interests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states have added a right to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privacy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clause in their state constitutions </a:t>
            </a:r>
          </a:p>
          <a:p>
            <a:pPr marL="0" indent="0">
              <a:buNone/>
            </a:pP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7" y="107719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82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679383" cy="692727"/>
          </a:xfrm>
        </p:spPr>
        <p:txBody>
          <a:bodyPr>
            <a:normAutofit fontScale="90000"/>
          </a:bodyPr>
          <a:lstStyle/>
          <a:p>
            <a:r>
              <a:rPr lang="en-US" dirty="0"/>
              <a:t>Reproductive Rights and Privacy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6509461" cy="4585854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Court first recognized this right in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1960s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when they stated a state couldn’t outlaw access to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contraception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controversial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ruling the Court decided was </a:t>
            </a: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Roe v. Wade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which made abortion legal</a:t>
            </a:r>
          </a:p>
          <a:p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Abortion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been an important issue in elections and in judicial nominations </a:t>
            </a:r>
          </a:p>
          <a:p>
            <a:pPr marL="0" indent="0">
              <a:buNone/>
            </a:pP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581" y="1291210"/>
            <a:ext cx="4765964" cy="34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63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679383" cy="692727"/>
          </a:xfrm>
        </p:spPr>
        <p:txBody>
          <a:bodyPr>
            <a:normAutofit fontScale="90000"/>
          </a:bodyPr>
          <a:lstStyle/>
          <a:p>
            <a:r>
              <a:rPr lang="en-US" dirty="0"/>
              <a:t>Information Gathering and Privacy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86691"/>
            <a:ext cx="6509461" cy="4585854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privacy is also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threatened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websites and hackers who gather information on people who use the internet</a:t>
            </a:r>
          </a:p>
          <a:p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Companies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even spy on your online activity to develop targeted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advertisements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long as the actions by individuals and businesses does not violate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cause harm to an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is legal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actions can be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the state and federal government</a:t>
            </a:r>
          </a:p>
          <a:p>
            <a:pPr marL="0" indent="0">
              <a:buNone/>
            </a:pP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715" y="1362075"/>
            <a:ext cx="48196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16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suse_of_the_Patriot_Act_The_Second_Amend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78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2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Content Restriction on Speech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other constitutional rights, the government can place some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restrictions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freedom of speech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Conflicts involving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freedom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expression are among the most difficult ones that courts are asked to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resolve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speech cases frequently involve a clash of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values </a:t>
            </a:r>
          </a:p>
        </p:txBody>
      </p:sp>
      <p:pic>
        <p:nvPicPr>
          <p:cNvPr id="5" name="Picture 4" descr="خبرگزاری تسنیم - دیوان عالی آمریکا با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604" y="1274618"/>
            <a:ext cx="5033777" cy="350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4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Obscenity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1957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US Supreme Court ruled that obscenity is not speech protected by the Constitution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Supreme Court also stated that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what is considered obscene may be different from one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next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1997, in the case called </a:t>
            </a: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Reno v. ACLU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Supreme Court ruled that a law prohibiting the distribution of material online was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unconstitutional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Bilbo's Random Thought Collection: March 20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782" y="440901"/>
            <a:ext cx="3864164" cy="464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91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Defamation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false expression about a person that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damages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person’s reputation (slander)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Someone who commits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slander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be sued and pay money damages to the person harmed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hard case to win in court because of the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placed on freedom of speech</a:t>
            </a:r>
          </a:p>
          <a:p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 Times Co. v. Sullivan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(1964) the Supreme Court stated that even if a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newspaper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story about a government official is false it was still protected speech unless the person knew it was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</a:p>
        </p:txBody>
      </p:sp>
      <p:pic>
        <p:nvPicPr>
          <p:cNvPr id="4" name="Picture 3" descr="Political Cartoon is by Clay Bennett in the Chattanooga Times Free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232" y="1260762"/>
            <a:ext cx="4966196" cy="33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69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“Fighting Words”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Amendment does not protect you if you use words that are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abusive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they amount into violence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value of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“fighting words”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outweighed by society’s need to maintain order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Courts very rarely use the “fighting words” doctrine today because </a:t>
            </a:r>
            <a:r>
              <a:rPr lang="en-US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provocative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speech could make listeners angry</a:t>
            </a:r>
          </a:p>
        </p:txBody>
      </p:sp>
      <p:pic>
        <p:nvPicPr>
          <p:cNvPr id="5" name="Picture 4" descr="Le Lutin (mascotte) de Notre Dame ou The Leprechau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054" y="1584035"/>
            <a:ext cx="2881745" cy="278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1149</TotalTime>
  <Words>2319</Words>
  <Application>Microsoft Office PowerPoint</Application>
  <PresentationFormat>Widescreen</PresentationFormat>
  <Paragraphs>226</Paragraphs>
  <Slides>53</Slides>
  <Notes>47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Impact</vt:lpstr>
      <vt:lpstr>Times New Roman</vt:lpstr>
      <vt:lpstr>Main Event</vt:lpstr>
      <vt:lpstr>The Judicial Branch</vt:lpstr>
      <vt:lpstr>Lesson 1:  Freedom of Speech</vt:lpstr>
      <vt:lpstr>Free Speech in Democracy</vt:lpstr>
      <vt:lpstr>Free Speech in Democracy</vt:lpstr>
      <vt:lpstr>Types of Free Speech</vt:lpstr>
      <vt:lpstr>Content Restriction on Speech</vt:lpstr>
      <vt:lpstr>Obscenity</vt:lpstr>
      <vt:lpstr>Defamation</vt:lpstr>
      <vt:lpstr>“Fighting Words”</vt:lpstr>
      <vt:lpstr>Commercial Speech</vt:lpstr>
      <vt:lpstr>Seditious Speech</vt:lpstr>
      <vt:lpstr>Free Speech in Public School</vt:lpstr>
      <vt:lpstr>PowerPoint Presentation</vt:lpstr>
      <vt:lpstr>Lesson 2:  Freedom Press, Assembly, and Petition</vt:lpstr>
      <vt:lpstr>Freedom of the Press</vt:lpstr>
      <vt:lpstr>Prior Restraint</vt:lpstr>
      <vt:lpstr>Fair Trials</vt:lpstr>
      <vt:lpstr>New Media </vt:lpstr>
      <vt:lpstr>Freedom of Petition</vt:lpstr>
      <vt:lpstr>Freedom of Assembly</vt:lpstr>
      <vt:lpstr>PowerPoint Presentation</vt:lpstr>
      <vt:lpstr>Lesson 3:  Freedom of Religion</vt:lpstr>
      <vt:lpstr>Religious Freedom </vt:lpstr>
      <vt:lpstr>The Establishment Clause</vt:lpstr>
      <vt:lpstr>School Prayer</vt:lpstr>
      <vt:lpstr>Religious Displays by Governments</vt:lpstr>
      <vt:lpstr>The Free Exercise Clause</vt:lpstr>
      <vt:lpstr>PowerPoint Presentation</vt:lpstr>
      <vt:lpstr>Lesson 4:  The 14th Amendment</vt:lpstr>
      <vt:lpstr>Citizenship</vt:lpstr>
      <vt:lpstr>Native American Citizenship</vt:lpstr>
      <vt:lpstr>Procedural Due Process</vt:lpstr>
      <vt:lpstr>Substantive Due Process </vt:lpstr>
      <vt:lpstr>Equal Protection</vt:lpstr>
      <vt:lpstr>Rational Basis</vt:lpstr>
      <vt:lpstr>Substantial Relationship</vt:lpstr>
      <vt:lpstr>PowerPoint Presentation</vt:lpstr>
      <vt:lpstr>Lesson 5:  Equal Protection and Discrimination</vt:lpstr>
      <vt:lpstr>Protection from  Unfair Discrimination</vt:lpstr>
      <vt:lpstr>Brown v. Board of Education (1954)</vt:lpstr>
      <vt:lpstr>Discrimination Based on National Origin</vt:lpstr>
      <vt:lpstr>Discrimination Based on Sex and Gender</vt:lpstr>
      <vt:lpstr>Discrimination Based on Sexual Orientation</vt:lpstr>
      <vt:lpstr>Discrimination Based on Disability</vt:lpstr>
      <vt:lpstr>Affirmative Action</vt:lpstr>
      <vt:lpstr>PowerPoint Presentation</vt:lpstr>
      <vt:lpstr>Lesson 6:  Right to Bear Arms and to Privacy</vt:lpstr>
      <vt:lpstr>2nd Amendment</vt:lpstr>
      <vt:lpstr>Gun Control</vt:lpstr>
      <vt:lpstr>Right to Privacy</vt:lpstr>
      <vt:lpstr>Reproductive Rights and Privacy</vt:lpstr>
      <vt:lpstr>Information Gathering and Privacy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Judicial Branch</dc:title>
  <dc:creator>Brian Brown</dc:creator>
  <cp:lastModifiedBy>Tim Mainord</cp:lastModifiedBy>
  <cp:revision>84</cp:revision>
  <dcterms:created xsi:type="dcterms:W3CDTF">2016-10-21T15:51:59Z</dcterms:created>
  <dcterms:modified xsi:type="dcterms:W3CDTF">2017-02-28T14:23:29Z</dcterms:modified>
</cp:coreProperties>
</file>