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88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89" r:id="rId21"/>
    <p:sldId id="269" r:id="rId22"/>
    <p:sldId id="276" r:id="rId23"/>
    <p:sldId id="277" r:id="rId24"/>
    <p:sldId id="278" r:id="rId25"/>
    <p:sldId id="279" r:id="rId26"/>
    <p:sldId id="290" r:id="rId27"/>
    <p:sldId id="270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9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660"/>
  </p:normalViewPr>
  <p:slideViewPr>
    <p:cSldViewPr snapToGrid="0">
      <p:cViewPr varScale="1">
        <p:scale>
          <a:sx n="39" d="100"/>
          <a:sy n="39" d="100"/>
        </p:scale>
        <p:origin x="-138" y="-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31A8C-2431-4990-B320-C7A4E7332137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8A907-DA4E-436C-AA8B-4608B3F40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6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07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77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6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04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0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23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54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25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59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68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5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12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15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36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82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00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19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89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57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3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8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98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99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8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3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6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03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5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A907-DA4E-436C-AA8B-4608B3F40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Judicial Branch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13:  Federal and State Court System</a:t>
            </a:r>
          </a:p>
        </p:txBody>
      </p:sp>
    </p:spTree>
    <p:extLst>
      <p:ext uri="{BB962C8B-B14F-4D97-AF65-F5344CB8AC3E}">
        <p14:creationId xmlns:p14="http://schemas.microsoft.com/office/powerpoint/2010/main" val="4068279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Lesson 2:  Trials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31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The Function of Trial Courts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Criminal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trial courts can hear cases about crimes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trial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hear cases are where you sue someone for damages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both types of courts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judges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juries determine the facts of the case and then use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determine the outcome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trial courts are where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comes out about a persons guilt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668" y="715547"/>
            <a:ext cx="3314700" cy="331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927" y="3436793"/>
            <a:ext cx="2992581" cy="22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Jurisdiction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courts have original jurisdiction over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criminal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cases and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disputes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a case can get to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someone must be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formally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accused of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have caused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another person</a:t>
            </a:r>
          </a:p>
        </p:txBody>
      </p:sp>
      <p:pic>
        <p:nvPicPr>
          <p:cNvPr id="4" name="Picture 3" descr="The Court of Justice of the European Union emblem used in slide #17 is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45" y="1591835"/>
            <a:ext cx="4285785" cy="32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9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 system in the US is an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means it is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contest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opposing sides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Supporters of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state that this system is the best way for the truth to come out</a:t>
            </a:r>
          </a:p>
          <a:p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this system say that it is not the best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discovering the truth or who is at fault</a:t>
            </a:r>
          </a:p>
        </p:txBody>
      </p:sp>
      <p:pic>
        <p:nvPicPr>
          <p:cNvPr id="6" name="Picture 5" descr="Reclamación Judicial de los Impagados. Parte I: El Juicio Ordinari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2" y="907314"/>
            <a:ext cx="4443255" cy="432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5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Roles in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11650849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trial there are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parties or sides to each case</a:t>
            </a:r>
          </a:p>
          <a:p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Judges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presides over the trial</a:t>
            </a:r>
          </a:p>
          <a:p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follow the rules of evidence and trial procedures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group of citizens who are sworn to give a verdict based on evidence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party may have an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Gideon v. Wainwright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(1963)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Supreme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Court ruled that states must provide an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only in federal court but in state court (lower courts) as well. </a:t>
            </a:r>
          </a:p>
          <a:p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Witnesses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people with knowledge about the facts of the case.</a:t>
            </a:r>
          </a:p>
        </p:txBody>
      </p:sp>
    </p:spTree>
    <p:extLst>
      <p:ext uri="{BB962C8B-B14F-4D97-AF65-F5344CB8AC3E}">
        <p14:creationId xmlns:p14="http://schemas.microsoft.com/office/powerpoint/2010/main" val="27711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Steps of a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5662645" cy="485793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Opening Statement by Plaintiff or Prosecutor 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Opening Statement by Defense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Examination by Plaintiff or Prosecutor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Cross-Examination by Defense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Examination by Defense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Cross-Examination by Plaintiff or Prosecutor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Closing Statement by Plaintiff or Prosecutor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Closing Statement by Defense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Rebuttal Arguments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Jury Instructions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Verdict</a:t>
            </a:r>
          </a:p>
        </p:txBody>
      </p:sp>
      <p:pic>
        <p:nvPicPr>
          <p:cNvPr id="4" name="Picture 3" descr="cutbacks Archives - The Political Carniv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392" y="68317"/>
            <a:ext cx="4763716" cy="3076199"/>
          </a:xfrm>
          <a:prstGeom prst="rect">
            <a:avLst/>
          </a:prstGeom>
        </p:spPr>
      </p:pic>
      <p:pic>
        <p:nvPicPr>
          <p:cNvPr id="5" name="Picture 4" descr="File:Mock trial closing.jpg - Wikimedia Commo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617" y="3062391"/>
            <a:ext cx="3792568" cy="25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Settling Cases without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755464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cases never go to trial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cases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result in out of court settlements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criminal cases end up with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bargain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Supporters of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bargain claim they are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save the state the cost of a trial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Opponents argue that plea bargains allow some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criminals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get off lightly</a:t>
            </a:r>
          </a:p>
        </p:txBody>
      </p:sp>
      <p:pic>
        <p:nvPicPr>
          <p:cNvPr id="6" name="Picture 5" descr="Plea Bargaining: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073" y="1263456"/>
            <a:ext cx="38100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755464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Juries are an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of our democracy and the right to a jury trial is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guaranteed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Constitution</a:t>
            </a:r>
          </a:p>
          <a:p>
            <a:pPr lvl="0"/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Juries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serve to protect the rights of the parties and make it more likely that justice is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impartial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Juries give people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voice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government, which make trials more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democratic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states and the federal government use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jury to determine if a case can even go to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serious crimes</a:t>
            </a:r>
          </a:p>
          <a:p>
            <a:pPr lvl="0"/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http://www.bushywood.com/images/bbc_the_verdict_ju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176" y="1740577"/>
            <a:ext cx="4679795" cy="28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8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Right to a 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 to the US Constitution guarantees the right to trial by jury in criminal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Seventh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amendment guarantees the right to jury trial in a civil case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protects the right to trial by jury, but does not mean that a jury is required in every case</a:t>
            </a:r>
          </a:p>
        </p:txBody>
      </p:sp>
      <p:pic>
        <p:nvPicPr>
          <p:cNvPr id="5" name="Picture 4" descr="Today, we live in a more sophisticated society than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074" y="1683717"/>
            <a:ext cx="3179027" cy="280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Jury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Serving on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one of the most powerful actions that citizens take in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democracy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Juries represent the people’s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participate directly in government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Citizens have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civic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duty to serve on juries when called upon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serve you must be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years old, able to speak and understand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 resident of the state where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taking place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Jury selection should reflect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diversity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community in which the trial is taking place </a:t>
            </a:r>
            <a:r>
              <a:rPr lang="en-US" b="1" i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(Texas v. Hernandez)</a:t>
            </a:r>
          </a:p>
        </p:txBody>
      </p:sp>
      <p:pic>
        <p:nvPicPr>
          <p:cNvPr id="4" name="Picture 3" descr="Jury Duty, ou être juré aux Etats-Unis | Le blog USA de Mathil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005" y="2297963"/>
            <a:ext cx="3728224" cy="12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22222E-6 L -0.36602 0.013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6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Lesson 1:  Judicial System in Our Democracy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8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rors_for_Enron_Ca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Lesson 3:  Appeals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79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Errors of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Appeals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possible when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losing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party can claim that the trial court made an error of law</a:t>
            </a:r>
          </a:p>
          <a:p>
            <a:pPr lvl="0"/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law occurs when the judge makes a mistake about the law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applicable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case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judge’s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considered minor as long as it does not affect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trial</a:t>
            </a:r>
          </a:p>
        </p:txBody>
      </p:sp>
      <p:pic>
        <p:nvPicPr>
          <p:cNvPr id="5" name="Picture 4" descr="Desaparacidos Picket at Court of Appeals | Flickr - Photo Sharing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45946"/>
            <a:ext cx="4343400" cy="28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8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Procedural Due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fair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justice is called procedural due process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help prevent arbitrary, unreasonable decisions 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ensure that all levels of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judicial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must follow the same basic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</a:p>
        </p:txBody>
      </p:sp>
      <p:pic>
        <p:nvPicPr>
          <p:cNvPr id="4" name="Picture 3" descr="... due process are unconstitutional and violate the rights students ha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492" y="1612900"/>
            <a:ext cx="4371520" cy="27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7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Procedures at an Appeals Court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appeals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court, one party presents arguments asking the court to review the decision of the trial court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no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juries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witnesses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an appeals court, and no new evidence is presented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lawyers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appear before the judges to make legal arguments</a:t>
            </a:r>
          </a:p>
          <a:p>
            <a:pPr lvl="0"/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Justices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decide appeals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Appeals courts may uphold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court decision,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reverse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trial court’s decision, or send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back to be tried again</a:t>
            </a:r>
          </a:p>
        </p:txBody>
      </p:sp>
      <p:pic>
        <p:nvPicPr>
          <p:cNvPr id="5" name="Picture 4" descr="Template:Infobox court case/images - Wikipedia, the free encyclop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36" y="1447800"/>
            <a:ext cx="3403010" cy="3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Precedent and State Decisis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Precedents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legal principles created by an appellate court decision that lower court judges must follow when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deciding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similar cases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 legal principle is often called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decisis, which means “let the decision stand”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Decisis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makes the law predictable and leads to stability in our society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Appellate courts have the power to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overrule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of their earlier precedents, but this does not happen often</a:t>
            </a:r>
          </a:p>
        </p:txBody>
      </p:sp>
      <p:pic>
        <p:nvPicPr>
          <p:cNvPr id="4" name="Picture 3" descr="If you complain directly to your manager about an illegal tip pool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452" y="1408585"/>
            <a:ext cx="4391056" cy="34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venile_Offenders_Appeal_Their_Sentenc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7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3346"/>
            <a:ext cx="11748655" cy="13944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Lesson 4:  </a:t>
            </a:r>
            <a:r>
              <a:rPr lang="en-US" b="1" dirty="0"/>
              <a:t>Local, State, and Federal Courts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57" y="2083300"/>
            <a:ext cx="5805715" cy="35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74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Jurisdiction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Cases must start in courts with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jurisdiction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federal courts are considered to be courts of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jurisdiction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courts usually hear cased that raise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federal law (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statute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courts can hear certain state law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disputes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it comes from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courts are considered to be courts of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jurisdiction able to hear a wide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cases </a:t>
            </a:r>
          </a:p>
        </p:txBody>
      </p:sp>
      <p:pic>
        <p:nvPicPr>
          <p:cNvPr id="5" name="Picture 4" descr="Jurisdiction: And The Legal Name Is FRAUD Put The Liars On The Front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193" y="1803400"/>
            <a:ext cx="4374424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and Local Courts Jurisdiction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and local courts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apply state and local laws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courts decide most cased involving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courts are part of their state court system and decide cases involving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laws</a:t>
            </a:r>
          </a:p>
        </p:txBody>
      </p:sp>
      <p:pic>
        <p:nvPicPr>
          <p:cNvPr id="4" name="Picture 3" descr="In breaking news from North Texas, looks like the ongoing negative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250" y="1924050"/>
            <a:ext cx="4235450" cy="220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Systems of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 is the set of rules and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which a society governs itself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earliest known written laws were based on practices in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societies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Code of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Hammurabi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gave us how to categorize a crime and the punishment for crimes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Commandments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emphasized social justices and individual and communal responsibility (this form gave us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ethical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310" y="233082"/>
            <a:ext cx="3816308" cy="50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Trial and Appeals Courts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Minor courts often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specialize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dealing with specific types of legal issues (family courts)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Trial Courts can hear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anything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civil or criminal cases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Appeals court decides on if a court decision on a case gets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overturned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kept, or if the case goes back to trial </a:t>
            </a:r>
          </a:p>
        </p:txBody>
      </p:sp>
      <p:pic>
        <p:nvPicPr>
          <p:cNvPr id="5" name="Picture 4" descr="Dallas County Court House | Flickr - Photo Sharing!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26" y="1351056"/>
            <a:ext cx="4782559" cy="35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Judges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about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30,000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court judges in the US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Judges are selected in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 ways: popular election, election by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legislature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appointment by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governor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by a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appointment and popular election.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disagree over the best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selecting judges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states choose judges in a method known as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merit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selection</a:t>
            </a:r>
          </a:p>
          <a:p>
            <a:pPr lvl="0"/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Merit Selection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commission chooses based on the governors recommendation who would be the best fit for the job</a:t>
            </a:r>
          </a:p>
        </p:txBody>
      </p:sp>
      <p:pic>
        <p:nvPicPr>
          <p:cNvPr id="4" name="Picture 3" descr="0511-0709-0620-2149_Judge_With_His_Gavel_clipart_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312" y="872814"/>
            <a:ext cx="4162186" cy="43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3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Jurisdiction of the Federal Courts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courts generally hear cases that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questions about a federal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the federal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constitution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courts sometimes decide on cases that deal with state law or a large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money is involved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Overall, federal courts handle more than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375,000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 per year and more than 1 million bankruptcy petitions</a:t>
            </a:r>
          </a:p>
        </p:txBody>
      </p:sp>
      <p:pic>
        <p:nvPicPr>
          <p:cNvPr id="5" name="Picture 4" descr="LA MÁS GRANDE AGENCIA DE INTELIGENCIA DE EE.UU. REVELA CONTACTO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746" y="1612900"/>
            <a:ext cx="4383318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Federal Trials and Appeals Courts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Congress divided the US into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94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judicial districts these federal trial courts handle both civil and criminal cases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federal judicial districts over an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entire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state, while other states have several </a:t>
            </a:r>
            <a:r>
              <a:rPr lang="en-US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within its boundaries 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trial courts are grouped into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regional circuits each of which has a federal courts of appeals</a:t>
            </a:r>
          </a:p>
        </p:txBody>
      </p:sp>
      <p:pic>
        <p:nvPicPr>
          <p:cNvPr id="4" name="Picture 3" descr="Texas Courts of Appeals - Wikipedia, the free encyclop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69" y="3318478"/>
            <a:ext cx="2681631" cy="2255008"/>
          </a:xfrm>
          <a:prstGeom prst="rect">
            <a:avLst/>
          </a:prstGeom>
        </p:spPr>
      </p:pic>
      <p:pic>
        <p:nvPicPr>
          <p:cNvPr id="6" name="Picture 5" descr="... the United States Courts of Appeals and United States District Courts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0" y="603853"/>
            <a:ext cx="4899800" cy="317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Military Courts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court created by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Congress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from the Constitution (Article 1 Section 8), is overseen by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current regulations that the military courts follow is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 of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Justice, which is very similar to criminal codes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UCMJ is also different because it contains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punishments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specific military conduct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 of the UCMJ are heard in proceedings called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court-martial</a:t>
            </a:r>
          </a:p>
          <a:p>
            <a:pPr lvl="0"/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military branch has its own court of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appeals</a:t>
            </a:r>
          </a:p>
        </p:txBody>
      </p:sp>
      <p:pic>
        <p:nvPicPr>
          <p:cNvPr id="5" name="Picture 4" descr="Judge Advocate General's Corps, U.S. Nav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677666"/>
            <a:ext cx="2933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Tribal Courts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878128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Tribal courts hear a broad range of both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criminal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cases involving Native Americans and non-Native Americans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work of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courts strongly reflects the culture of the people they serve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jurisdiction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such courts varies on location of the offense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courts have jurisdiction over many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felonies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committed by Native Americans on the reservation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Tribal courts cannot prosecute non-Native Americans for crimes committed on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reservation</a:t>
            </a:r>
          </a:p>
        </p:txBody>
      </p:sp>
      <p:pic>
        <p:nvPicPr>
          <p:cNvPr id="4" name="Picture 3" descr="Description Bayfield county IMG 1612 red cliff wisconsin 34th powwow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877" y="1638300"/>
            <a:ext cx="4617056" cy="24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lenges_in_State_and_Local_Court_Syste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25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Systems of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Ancient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romans gave us the written law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Justinian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 gave us a simplified version of law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basis of American law was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law in which judges resolve individual cases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696" y="1245610"/>
            <a:ext cx="4333012" cy="34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Principles of Democracy in the Judiciary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individuals have conflict in spite of the laws our courts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solution 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courts help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resolve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conflict without resorting to violence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Courts also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laws mean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36" y="1431094"/>
            <a:ext cx="5084618" cy="38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9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Rule of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idea behind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law is that no individual, group, organization, or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entity is above the law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 must be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all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 must be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fairly, and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consistently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enforced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348" y="609166"/>
            <a:ext cx="4246852" cy="42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3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Controls on the Abuse of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Judicial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Review is a way that the court can check the power of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Executive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Legislative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branches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Legislative and Executive branches has power to ensure the court doesn’t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abuse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its power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rules of our legal system also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courts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Courts are also limited in the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cases they hear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558" y="1565562"/>
            <a:ext cx="4873433" cy="27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762509" cy="715547"/>
          </a:xfrm>
        </p:spPr>
        <p:txBody>
          <a:bodyPr>
            <a:normAutofit fontScale="90000"/>
          </a:bodyPr>
          <a:lstStyle/>
          <a:p>
            <a:r>
              <a:rPr lang="en-US" dirty="0"/>
              <a:t>Judicial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75" y="715547"/>
            <a:ext cx="6509461" cy="485793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key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democracy is for the courts to act impartially and make fair decisions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Judicial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independence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includes:  selection of judges, judicial review, and the president enforcing laws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federal court system judges are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appointed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life terms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Critiques believe that life time </a:t>
            </a:r>
            <a:r>
              <a:rPr lang="en-US" b="1" cap="none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appointments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take away judicial independence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1191489"/>
            <a:ext cx="5361710" cy="3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12_Tables_of_Ro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857</TotalTime>
  <Words>1704</Words>
  <Application>Microsoft Office PowerPoint</Application>
  <PresentationFormat>Custom</PresentationFormat>
  <Paragraphs>179</Paragraphs>
  <Slides>36</Slides>
  <Notes>32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Main Event</vt:lpstr>
      <vt:lpstr>The Judicial Branch</vt:lpstr>
      <vt:lpstr>Lesson 1:  Judicial System in Our Democracy</vt:lpstr>
      <vt:lpstr>Early Systems of Law</vt:lpstr>
      <vt:lpstr>Early Systems of Law</vt:lpstr>
      <vt:lpstr>Principles of Democracy in the Judiciary </vt:lpstr>
      <vt:lpstr>Rule of Law</vt:lpstr>
      <vt:lpstr>Controls on the Abuse of Power</vt:lpstr>
      <vt:lpstr>Judicial Independence</vt:lpstr>
      <vt:lpstr>PowerPoint Presentation</vt:lpstr>
      <vt:lpstr>Lesson 2:  Trials</vt:lpstr>
      <vt:lpstr>The Function of Trial Courts</vt:lpstr>
      <vt:lpstr>Jurisdiction</vt:lpstr>
      <vt:lpstr>Adversarial System</vt:lpstr>
      <vt:lpstr>Roles in Trial</vt:lpstr>
      <vt:lpstr>Steps of a Trial</vt:lpstr>
      <vt:lpstr>Settling Cases without Trial</vt:lpstr>
      <vt:lpstr>Juries</vt:lpstr>
      <vt:lpstr>Right to a Jury</vt:lpstr>
      <vt:lpstr>Jury Service</vt:lpstr>
      <vt:lpstr>PowerPoint Presentation</vt:lpstr>
      <vt:lpstr>Lesson 3:  Appeals</vt:lpstr>
      <vt:lpstr>Errors of Law</vt:lpstr>
      <vt:lpstr>Procedural Due Process</vt:lpstr>
      <vt:lpstr>Procedures at an Appeals Court</vt:lpstr>
      <vt:lpstr>Precedent and State Decisis</vt:lpstr>
      <vt:lpstr>PowerPoint Presentation</vt:lpstr>
      <vt:lpstr>Lesson 4:  Local, State, and Federal Courts</vt:lpstr>
      <vt:lpstr>Jurisdiction</vt:lpstr>
      <vt:lpstr>State and Local Courts Jurisdiction</vt:lpstr>
      <vt:lpstr>State Trial and Appeals Courts</vt:lpstr>
      <vt:lpstr>Judges</vt:lpstr>
      <vt:lpstr>Jurisdiction of the Federal Courts</vt:lpstr>
      <vt:lpstr>Federal Trials and Appeals Courts</vt:lpstr>
      <vt:lpstr>Military Courts</vt:lpstr>
      <vt:lpstr>Tribal Courts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Judicial Branch</dc:title>
  <dc:creator>Brian Brown</dc:creator>
  <cp:lastModifiedBy>misd</cp:lastModifiedBy>
  <cp:revision>48</cp:revision>
  <dcterms:created xsi:type="dcterms:W3CDTF">2016-10-21T15:51:59Z</dcterms:created>
  <dcterms:modified xsi:type="dcterms:W3CDTF">2017-02-10T19:37:38Z</dcterms:modified>
</cp:coreProperties>
</file>