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4" r:id="rId4"/>
    <p:sldId id="283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1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D41D4-5A24-42C3-A1CD-F7B912B63055}" type="datetimeFigureOut">
              <a:rPr lang="en-US" smtClean="0"/>
              <a:t>10/10/16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AED520-0A6C-4C54-BF77-7A12219FD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0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6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42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66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49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03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29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2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07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76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88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84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466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4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42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39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462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24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66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20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9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84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5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7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544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1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AED520-0A6C-4C54-BF77-7A12219FD0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10/10/16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Chp</a:t>
            </a:r>
            <a:r>
              <a:rPr lang="en-US" dirty="0" smtClean="0"/>
              <a:t> </a:t>
            </a:r>
            <a:r>
              <a:rPr lang="en-US" dirty="0" smtClean="0"/>
              <a:t>11 Lessons 1 &amp; 2 </a:t>
            </a:r>
            <a:r>
              <a:rPr lang="en-US" dirty="0" smtClean="0"/>
              <a:t>Executive </a:t>
            </a:r>
            <a:r>
              <a:rPr lang="en-US" dirty="0"/>
              <a:t>Branch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1" y="4394039"/>
            <a:ext cx="10019523" cy="1117687"/>
          </a:xfrm>
        </p:spPr>
        <p:txBody>
          <a:bodyPr>
            <a:normAutofit/>
          </a:bodyPr>
          <a:lstStyle/>
          <a:p>
            <a:r>
              <a:rPr lang="en-US" sz="3200" dirty="0"/>
              <a:t>Structure and Function of the Executive Branch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8286" y="3537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2097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EOP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86100"/>
            <a:ext cx="12301538" cy="2085976"/>
          </a:xfrm>
        </p:spPr>
        <p:txBody>
          <a:bodyPr>
            <a:normAutofit/>
          </a:bodyPr>
          <a:lstStyle/>
          <a:p>
            <a:r>
              <a:rPr lang="en-US" sz="2000" dirty="0"/>
              <a:t>The number and size of </a:t>
            </a:r>
            <a:r>
              <a:rPr lang="en-US" sz="2000" b="1" dirty="0">
                <a:solidFill>
                  <a:schemeClr val="bg1"/>
                </a:solidFill>
              </a:rPr>
              <a:t>EOP</a:t>
            </a:r>
            <a:r>
              <a:rPr lang="en-US" sz="2000" dirty="0"/>
              <a:t> agencies can vary because presidents can have different priorities</a:t>
            </a:r>
          </a:p>
          <a:p>
            <a:r>
              <a:rPr lang="en-US" sz="2000" dirty="0"/>
              <a:t>Office of </a:t>
            </a:r>
            <a:r>
              <a:rPr lang="en-US" sz="2000" b="1" dirty="0">
                <a:solidFill>
                  <a:schemeClr val="bg1"/>
                </a:solidFill>
              </a:rPr>
              <a:t>Economic</a:t>
            </a:r>
            <a:r>
              <a:rPr lang="en-US" sz="2000" dirty="0"/>
              <a:t> Opportunity tracks problems that involved unemployment and other social problems in the inner cities and all of America</a:t>
            </a:r>
          </a:p>
          <a:p>
            <a:r>
              <a:rPr lang="en-US" sz="2000" dirty="0"/>
              <a:t>OEP advises the president on </a:t>
            </a:r>
            <a:r>
              <a:rPr lang="en-US" sz="2000" b="1" dirty="0">
                <a:solidFill>
                  <a:schemeClr val="bg1"/>
                </a:solidFill>
              </a:rPr>
              <a:t>environment</a:t>
            </a:r>
            <a:r>
              <a:rPr lang="en-US" sz="2000" dirty="0"/>
              <a:t> issues and works closely with the EPA and the departments of Interior, Agriculture, and Energy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6279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White House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71713"/>
            <a:ext cx="7400926" cy="3986212"/>
          </a:xfrm>
        </p:spPr>
        <p:txBody>
          <a:bodyPr>
            <a:normAutofit/>
          </a:bodyPr>
          <a:lstStyle/>
          <a:p>
            <a:r>
              <a:rPr lang="en-US" sz="2000" dirty="0"/>
              <a:t>George Washington had no </a:t>
            </a:r>
            <a:r>
              <a:rPr lang="en-US" sz="2000" b="1" dirty="0">
                <a:solidFill>
                  <a:schemeClr val="bg1"/>
                </a:solidFill>
              </a:rPr>
              <a:t>personal</a:t>
            </a:r>
            <a:r>
              <a:rPr lang="en-US" sz="2000" dirty="0"/>
              <a:t> staff, and ever since then the office staff began to grow</a:t>
            </a:r>
          </a:p>
          <a:p>
            <a:r>
              <a:rPr lang="en-US" sz="2000" dirty="0"/>
              <a:t>Today the EOP includes a </a:t>
            </a:r>
            <a:r>
              <a:rPr lang="en-US" sz="2000" b="1" dirty="0">
                <a:solidFill>
                  <a:schemeClr val="bg1"/>
                </a:solidFill>
              </a:rPr>
              <a:t>special</a:t>
            </a:r>
            <a:r>
              <a:rPr lang="en-US" sz="2000" dirty="0"/>
              <a:t> unit called the White House Office</a:t>
            </a:r>
          </a:p>
          <a:p>
            <a:r>
              <a:rPr lang="en-US" sz="2000" dirty="0"/>
              <a:t>The WHO is </a:t>
            </a:r>
            <a:r>
              <a:rPr lang="en-US" sz="2000" b="1" dirty="0">
                <a:solidFill>
                  <a:schemeClr val="bg1"/>
                </a:solidFill>
              </a:rPr>
              <a:t>another</a:t>
            </a:r>
            <a:r>
              <a:rPr lang="en-US" sz="2000" dirty="0"/>
              <a:t> key set of advisers and assistants for the president</a:t>
            </a:r>
          </a:p>
          <a:p>
            <a:r>
              <a:rPr lang="en-US" sz="2000" dirty="0"/>
              <a:t>WHO gathers information, </a:t>
            </a:r>
            <a:r>
              <a:rPr lang="en-US" sz="2000" b="1" dirty="0">
                <a:solidFill>
                  <a:schemeClr val="bg1"/>
                </a:solidFill>
              </a:rPr>
              <a:t>advise</a:t>
            </a:r>
            <a:r>
              <a:rPr lang="en-US" sz="2000" dirty="0"/>
              <a:t> the president about policy and political strategy, communicate on </a:t>
            </a:r>
            <a:r>
              <a:rPr lang="en-US" sz="2000" b="1" dirty="0">
                <a:solidFill>
                  <a:schemeClr val="bg1"/>
                </a:solidFill>
              </a:rPr>
              <a:t>behalf</a:t>
            </a:r>
            <a:r>
              <a:rPr lang="en-US" sz="2000" dirty="0"/>
              <a:t> of the president and runt he day-to-day </a:t>
            </a:r>
            <a:r>
              <a:rPr lang="en-US" sz="2000" b="1" dirty="0">
                <a:solidFill>
                  <a:schemeClr val="bg1"/>
                </a:solidFill>
              </a:rPr>
              <a:t>operations</a:t>
            </a:r>
            <a:r>
              <a:rPr lang="en-US" sz="2000" dirty="0"/>
              <a:t> of the White House</a:t>
            </a:r>
          </a:p>
          <a:p>
            <a:r>
              <a:rPr lang="en-US" sz="2000" dirty="0"/>
              <a:t>White House staff can be chosen without Senate </a:t>
            </a:r>
            <a:r>
              <a:rPr lang="en-US" sz="2000" b="1" dirty="0">
                <a:solidFill>
                  <a:schemeClr val="bg1"/>
                </a:solidFill>
              </a:rPr>
              <a:t>confirmation</a:t>
            </a: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3" y="3183732"/>
            <a:ext cx="4433887" cy="24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39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White House Office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14688"/>
            <a:ext cx="5986463" cy="2614612"/>
          </a:xfrm>
        </p:spPr>
        <p:txBody>
          <a:bodyPr>
            <a:normAutofit/>
          </a:bodyPr>
          <a:lstStyle/>
          <a:p>
            <a:r>
              <a:rPr lang="en-US" sz="2000" dirty="0"/>
              <a:t>The president’s most </a:t>
            </a:r>
            <a:r>
              <a:rPr lang="en-US" sz="2000" b="1" dirty="0">
                <a:solidFill>
                  <a:schemeClr val="bg1"/>
                </a:solidFill>
              </a:rPr>
              <a:t>trusted</a:t>
            </a:r>
            <a:r>
              <a:rPr lang="en-US" sz="2000" dirty="0"/>
              <a:t> adviser is usually the White House chief of staff</a:t>
            </a:r>
          </a:p>
          <a:p>
            <a:r>
              <a:rPr lang="en-US" sz="2000" dirty="0"/>
              <a:t>Other White House </a:t>
            </a:r>
            <a:r>
              <a:rPr lang="en-US" sz="2000" b="1" dirty="0">
                <a:solidFill>
                  <a:schemeClr val="bg1"/>
                </a:solidFill>
              </a:rPr>
              <a:t>staffers</a:t>
            </a:r>
            <a:r>
              <a:rPr lang="en-US" sz="2000" dirty="0"/>
              <a:t> present the president’s views to the public</a:t>
            </a:r>
          </a:p>
          <a:p>
            <a:r>
              <a:rPr lang="en-US" sz="2000" dirty="0"/>
              <a:t>Some White House staffers, usually </a:t>
            </a:r>
            <a:r>
              <a:rPr lang="en-US" sz="2000" b="1" dirty="0">
                <a:solidFill>
                  <a:schemeClr val="bg1"/>
                </a:solidFill>
              </a:rPr>
              <a:t>aides</a:t>
            </a:r>
            <a:r>
              <a:rPr lang="en-US" sz="2000" dirty="0"/>
              <a:t>, determines what issues or </a:t>
            </a:r>
            <a:r>
              <a:rPr lang="en-US" sz="2000" b="1" dirty="0">
                <a:solidFill>
                  <a:schemeClr val="bg1"/>
                </a:solidFill>
              </a:rPr>
              <a:t>people</a:t>
            </a:r>
            <a:r>
              <a:rPr lang="en-US" sz="2000" dirty="0"/>
              <a:t> get to been seen or see the president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463" y="2462212"/>
            <a:ext cx="57150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96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Privilege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51630"/>
            <a:ext cx="7042245" cy="4906370"/>
          </a:xfrm>
        </p:spPr>
        <p:txBody>
          <a:bodyPr>
            <a:normAutofit/>
          </a:bodyPr>
          <a:lstStyle/>
          <a:p>
            <a:r>
              <a:rPr lang="en-US" sz="2000" dirty="0"/>
              <a:t>This is the right of the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to keep information from becoming public knowledge</a:t>
            </a:r>
          </a:p>
          <a:p>
            <a:r>
              <a:rPr lang="en-US" sz="2000" dirty="0"/>
              <a:t>This means that the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can refuse to provide documents or other records to the legislative and judicial branches</a:t>
            </a:r>
          </a:p>
          <a:p>
            <a:r>
              <a:rPr lang="en-US" sz="2000" dirty="0"/>
              <a:t>This is an implied power to the </a:t>
            </a:r>
            <a:r>
              <a:rPr lang="en-US" sz="2000" b="1" dirty="0">
                <a:solidFill>
                  <a:schemeClr val="bg1"/>
                </a:solidFill>
              </a:rPr>
              <a:t>Constitution</a:t>
            </a:r>
            <a:r>
              <a:rPr lang="en-US" sz="2000" dirty="0"/>
              <a:t> because it comes from the ideal of separation of powers</a:t>
            </a:r>
          </a:p>
          <a:p>
            <a:r>
              <a:rPr lang="en-US" sz="2000" dirty="0"/>
              <a:t>Courts have also ruled that the president has some right to </a:t>
            </a:r>
            <a:r>
              <a:rPr lang="en-US" sz="2000" b="1" dirty="0">
                <a:solidFill>
                  <a:schemeClr val="bg1"/>
                </a:solidFill>
              </a:rPr>
              <a:t>executive</a:t>
            </a:r>
            <a:r>
              <a:rPr lang="en-US" sz="2000" dirty="0"/>
              <a:t> privilege but it is not absolute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Three</a:t>
            </a:r>
            <a:r>
              <a:rPr lang="en-US" sz="2000" dirty="0"/>
              <a:t> major areas where this is used: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Foreign relations &amp; Military affairs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Law enforcement investigations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Executive “deliberative process”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498" y="1951630"/>
            <a:ext cx="3443099" cy="491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84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Lesson 2:  Cabinet Departments &amp; Independent Agencies </a:t>
            </a:r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930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6967"/>
            <a:ext cx="5986463" cy="3534770"/>
          </a:xfrm>
        </p:spPr>
        <p:txBody>
          <a:bodyPr>
            <a:normAutofit/>
          </a:bodyPr>
          <a:lstStyle/>
          <a:p>
            <a:r>
              <a:rPr lang="en-US" sz="2000" dirty="0"/>
              <a:t>The president’s cabinet includes each of the heads of the </a:t>
            </a:r>
            <a:r>
              <a:rPr lang="en-US" sz="2000" b="1" dirty="0">
                <a:solidFill>
                  <a:schemeClr val="bg1"/>
                </a:solidFill>
              </a:rPr>
              <a:t>15</a:t>
            </a:r>
            <a:r>
              <a:rPr lang="en-US" sz="2000" dirty="0"/>
              <a:t> executive branch departments</a:t>
            </a:r>
          </a:p>
          <a:p>
            <a:r>
              <a:rPr lang="en-US" sz="2000" dirty="0"/>
              <a:t>The Founders </a:t>
            </a:r>
            <a:r>
              <a:rPr lang="en-US" sz="2000" b="1" dirty="0">
                <a:solidFill>
                  <a:schemeClr val="bg1"/>
                </a:solidFill>
              </a:rPr>
              <a:t>anticipated</a:t>
            </a:r>
            <a:r>
              <a:rPr lang="en-US" sz="2000" dirty="0"/>
              <a:t> the need for creating federal agencies that would carry out the day-to day business of the </a:t>
            </a:r>
            <a:r>
              <a:rPr lang="en-US" sz="2000" b="1" dirty="0">
                <a:solidFill>
                  <a:schemeClr val="bg1"/>
                </a:solidFill>
              </a:rPr>
              <a:t>government</a:t>
            </a:r>
          </a:p>
          <a:p>
            <a:r>
              <a:rPr lang="en-US" sz="2000" dirty="0"/>
              <a:t>Today, nearly </a:t>
            </a:r>
            <a:r>
              <a:rPr lang="en-US" sz="2000" b="1" dirty="0">
                <a:solidFill>
                  <a:schemeClr val="bg1"/>
                </a:solidFill>
              </a:rPr>
              <a:t>2.8</a:t>
            </a:r>
            <a:r>
              <a:rPr lang="en-US" sz="2000" dirty="0"/>
              <a:t> million civilians works for the federal government</a:t>
            </a:r>
          </a:p>
          <a:p>
            <a:r>
              <a:rPr lang="en-US" sz="2000" dirty="0"/>
              <a:t>The government owns </a:t>
            </a:r>
            <a:r>
              <a:rPr lang="en-US" sz="2000" b="1" dirty="0">
                <a:solidFill>
                  <a:schemeClr val="bg1"/>
                </a:solidFill>
              </a:rPr>
              <a:t>900,000</a:t>
            </a:r>
            <a:r>
              <a:rPr lang="en-US" sz="2000" dirty="0"/>
              <a:t> buildings scattered across the nation and around the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585" y="2931309"/>
            <a:ext cx="5238465" cy="295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7982"/>
            <a:ext cx="5986463" cy="4920018"/>
          </a:xfrm>
        </p:spPr>
        <p:txBody>
          <a:bodyPr>
            <a:normAutofit/>
          </a:bodyPr>
          <a:lstStyle/>
          <a:p>
            <a:r>
              <a:rPr lang="en-US" sz="2000" dirty="0"/>
              <a:t>The title for a person who </a:t>
            </a:r>
            <a:r>
              <a:rPr lang="en-US" sz="2000" b="1" dirty="0">
                <a:solidFill>
                  <a:schemeClr val="bg1"/>
                </a:solidFill>
              </a:rPr>
              <a:t>heads</a:t>
            </a:r>
            <a:r>
              <a:rPr lang="en-US" sz="2000" dirty="0"/>
              <a:t> each executive department is </a:t>
            </a:r>
            <a:r>
              <a:rPr lang="en-US" sz="2000" b="1" dirty="0">
                <a:solidFill>
                  <a:schemeClr val="bg1"/>
                </a:solidFill>
              </a:rPr>
              <a:t>secretary</a:t>
            </a:r>
            <a:r>
              <a:rPr lang="en-US" sz="2000" dirty="0"/>
              <a:t>, except for the Department of Justice who is named attorney general</a:t>
            </a:r>
          </a:p>
          <a:p>
            <a:r>
              <a:rPr lang="en-US" sz="2000" dirty="0"/>
              <a:t>Under the cabinet are the </a:t>
            </a:r>
            <a:r>
              <a:rPr lang="en-US" sz="2000" b="1" dirty="0">
                <a:solidFill>
                  <a:schemeClr val="bg1"/>
                </a:solidFill>
              </a:rPr>
              <a:t>directors</a:t>
            </a:r>
            <a:r>
              <a:rPr lang="en-US" sz="2000" dirty="0"/>
              <a:t> of major units that make up each cabinet department</a:t>
            </a:r>
          </a:p>
          <a:p>
            <a:r>
              <a:rPr lang="en-US" sz="2000" dirty="0"/>
              <a:t>These units have various names that include: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Bureau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Agency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Office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Administration</a:t>
            </a:r>
          </a:p>
          <a:p>
            <a:pPr lvl="1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Division</a:t>
            </a:r>
          </a:p>
          <a:p>
            <a:pPr lvl="1">
              <a:buFont typeface="+mj-lt"/>
              <a:buAutoNum type="arabicPeriod"/>
            </a:pPr>
            <a:endParaRPr lang="en-US" sz="1400" dirty="0"/>
          </a:p>
        </p:txBody>
      </p:sp>
      <p:pic>
        <p:nvPicPr>
          <p:cNvPr id="1026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737" y="2562023"/>
            <a:ext cx="5323882" cy="300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35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8924"/>
            <a:ext cx="7670042" cy="4879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State Department</a:t>
            </a:r>
          </a:p>
          <a:p>
            <a:r>
              <a:rPr lang="en-US" sz="2000" dirty="0"/>
              <a:t>is responsible for developing and </a:t>
            </a:r>
            <a:r>
              <a:rPr lang="en-US" sz="2000" b="1" dirty="0">
                <a:solidFill>
                  <a:schemeClr val="bg1"/>
                </a:solidFill>
              </a:rPr>
              <a:t>implementing</a:t>
            </a:r>
            <a:r>
              <a:rPr lang="en-US" sz="2000" dirty="0"/>
              <a:t> the foreign policy of the US</a:t>
            </a:r>
          </a:p>
          <a:p>
            <a:r>
              <a:rPr lang="en-US" sz="2000" dirty="0"/>
              <a:t>This department represents the </a:t>
            </a:r>
            <a:r>
              <a:rPr lang="en-US" sz="2000" b="1" dirty="0">
                <a:solidFill>
                  <a:schemeClr val="bg1"/>
                </a:solidFill>
              </a:rPr>
              <a:t>US</a:t>
            </a:r>
            <a:r>
              <a:rPr lang="en-US" sz="2000" dirty="0"/>
              <a:t> to the UN and liaison to more than </a:t>
            </a:r>
            <a:r>
              <a:rPr lang="en-US" sz="2000" b="1" dirty="0">
                <a:solidFill>
                  <a:schemeClr val="bg1"/>
                </a:solidFill>
              </a:rPr>
              <a:t>180</a:t>
            </a:r>
            <a:r>
              <a:rPr lang="en-US" sz="2000" dirty="0"/>
              <a:t> countries through its network of ambassadors and civilian foreign service </a:t>
            </a:r>
            <a:r>
              <a:rPr lang="en-US" sz="2000" b="1" dirty="0">
                <a:solidFill>
                  <a:schemeClr val="bg1"/>
                </a:solidFill>
              </a:rPr>
              <a:t>employees</a:t>
            </a:r>
          </a:p>
          <a:p>
            <a:r>
              <a:rPr lang="en-US" sz="2000" dirty="0"/>
              <a:t>The department assists US citizens </a:t>
            </a:r>
            <a:r>
              <a:rPr lang="en-US" sz="2000" b="1" dirty="0">
                <a:solidFill>
                  <a:schemeClr val="bg1"/>
                </a:solidFill>
              </a:rPr>
              <a:t>living</a:t>
            </a:r>
            <a:r>
              <a:rPr lang="en-US" sz="2000" dirty="0"/>
              <a:t> abroad and </a:t>
            </a:r>
            <a:r>
              <a:rPr lang="en-US" sz="2000" b="1" dirty="0">
                <a:solidFill>
                  <a:schemeClr val="bg1"/>
                </a:solidFill>
              </a:rPr>
              <a:t>foreign</a:t>
            </a:r>
            <a:r>
              <a:rPr lang="en-US" sz="2000" dirty="0"/>
              <a:t> nationals who wish to enter the US</a:t>
            </a:r>
          </a:p>
          <a:p>
            <a:r>
              <a:rPr lang="en-US" sz="2000" dirty="0"/>
              <a:t>List of activities: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Countering international crime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Providing aid to other countries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Promoting democracy and cultural exchanges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443" y="2374709"/>
            <a:ext cx="3889613" cy="388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8924"/>
            <a:ext cx="7820167" cy="48790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Department of Treasury</a:t>
            </a:r>
          </a:p>
          <a:p>
            <a:r>
              <a:rPr lang="en-US" sz="2000" dirty="0"/>
              <a:t>This </a:t>
            </a:r>
            <a:r>
              <a:rPr lang="en-US" sz="2000" b="1" dirty="0">
                <a:solidFill>
                  <a:schemeClr val="bg1"/>
                </a:solidFill>
              </a:rPr>
              <a:t>department</a:t>
            </a:r>
            <a:r>
              <a:rPr lang="en-US" sz="2000" dirty="0"/>
              <a:t> manages monetary resources of the country</a:t>
            </a:r>
          </a:p>
          <a:p>
            <a:r>
              <a:rPr lang="en-US" sz="2000" dirty="0"/>
              <a:t>The largest bureau in the department is the </a:t>
            </a:r>
            <a:r>
              <a:rPr lang="en-US" sz="2000" b="1" dirty="0">
                <a:solidFill>
                  <a:schemeClr val="bg1"/>
                </a:solidFill>
              </a:rPr>
              <a:t>Internal</a:t>
            </a:r>
            <a:r>
              <a:rPr lang="en-US" sz="2000" dirty="0"/>
              <a:t> Revenue Service (IRS)</a:t>
            </a:r>
          </a:p>
          <a:p>
            <a:r>
              <a:rPr lang="en-US" sz="2000" dirty="0"/>
              <a:t>The IRS collects taxes paid by </a:t>
            </a:r>
            <a:r>
              <a:rPr lang="en-US" sz="2000" b="1" dirty="0">
                <a:solidFill>
                  <a:schemeClr val="bg1"/>
                </a:solidFill>
              </a:rPr>
              <a:t>American</a:t>
            </a:r>
            <a:r>
              <a:rPr lang="en-US" sz="2000" dirty="0"/>
              <a:t> citizens and businesses each year</a:t>
            </a:r>
          </a:p>
          <a:p>
            <a:r>
              <a:rPr lang="en-US" sz="2000" dirty="0"/>
              <a:t>The treasury department is </a:t>
            </a:r>
            <a:r>
              <a:rPr lang="en-US" sz="2000" b="1" dirty="0">
                <a:solidFill>
                  <a:schemeClr val="bg1"/>
                </a:solidFill>
              </a:rPr>
              <a:t>responsible</a:t>
            </a:r>
            <a:r>
              <a:rPr lang="en-US" sz="2000" dirty="0"/>
              <a:t> for making payments to the public and for borrowing money needed to operate the federal government</a:t>
            </a:r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chemeClr val="bg1"/>
                </a:solidFill>
              </a:rPr>
              <a:t>department</a:t>
            </a:r>
            <a:r>
              <a:rPr lang="en-US" sz="2000" dirty="0"/>
              <a:t> also coordinates with other agencies to protect the nation’s financial and banking institutions from foreign threats or economic crisis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469" y="2565778"/>
            <a:ext cx="3243425" cy="32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132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8925"/>
            <a:ext cx="8672469" cy="3278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Department of the Interior</a:t>
            </a:r>
          </a:p>
          <a:p>
            <a:r>
              <a:rPr lang="en-US" sz="2000" dirty="0"/>
              <a:t>This department </a:t>
            </a:r>
            <a:r>
              <a:rPr lang="en-US" sz="2000" b="1" dirty="0">
                <a:solidFill>
                  <a:schemeClr val="bg1"/>
                </a:solidFill>
              </a:rPr>
              <a:t>executes</a:t>
            </a:r>
            <a:r>
              <a:rPr lang="en-US" sz="2000" dirty="0"/>
              <a:t> federal policy and programs to protect natural resources including public lands and minerals</a:t>
            </a:r>
          </a:p>
          <a:p>
            <a:r>
              <a:rPr lang="en-US" sz="2000" dirty="0"/>
              <a:t>It maintains the extensive </a:t>
            </a:r>
            <a:r>
              <a:rPr lang="en-US" sz="2000" b="1" dirty="0">
                <a:solidFill>
                  <a:schemeClr val="bg1"/>
                </a:solidFill>
              </a:rPr>
              <a:t>national</a:t>
            </a:r>
            <a:r>
              <a:rPr lang="en-US" sz="2000" dirty="0"/>
              <a:t> park system and hundreds of national dams and reservoirs</a:t>
            </a:r>
          </a:p>
          <a:p>
            <a:r>
              <a:rPr lang="en-US" sz="2000" dirty="0"/>
              <a:t>It issues permits and leases to </a:t>
            </a:r>
            <a:r>
              <a:rPr lang="en-US" sz="2000" b="1" dirty="0">
                <a:solidFill>
                  <a:schemeClr val="bg1"/>
                </a:solidFill>
              </a:rPr>
              <a:t>companies</a:t>
            </a:r>
            <a:r>
              <a:rPr lang="en-US" sz="2000" dirty="0"/>
              <a:t> who use national resources for energy, minerals, grazing, and timber</a:t>
            </a:r>
          </a:p>
          <a:p>
            <a:r>
              <a:rPr lang="en-US" sz="2000" dirty="0"/>
              <a:t>The department also carries out our nation’s </a:t>
            </a:r>
            <a:r>
              <a:rPr lang="en-US" sz="2000" b="1" dirty="0">
                <a:solidFill>
                  <a:schemeClr val="bg1"/>
                </a:solidFill>
              </a:rPr>
              <a:t>policies</a:t>
            </a:r>
            <a:r>
              <a:rPr lang="en-US" sz="2000" dirty="0"/>
              <a:t> towards Native Americans tribes.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" y="5257801"/>
            <a:ext cx="8672469" cy="1600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Department of the Agriculture</a:t>
            </a:r>
          </a:p>
          <a:p>
            <a:r>
              <a:rPr lang="en-US" sz="2000" dirty="0"/>
              <a:t>Develops and </a:t>
            </a:r>
            <a:r>
              <a:rPr lang="en-US" sz="2000" b="1" dirty="0">
                <a:solidFill>
                  <a:schemeClr val="bg1"/>
                </a:solidFill>
              </a:rPr>
              <a:t>executes</a:t>
            </a:r>
            <a:r>
              <a:rPr lang="en-US" sz="2000" dirty="0"/>
              <a:t> policy on farming, agriculture, and food</a:t>
            </a:r>
          </a:p>
          <a:p>
            <a:r>
              <a:rPr lang="en-US" sz="2000" dirty="0"/>
              <a:t>It contains </a:t>
            </a:r>
            <a:r>
              <a:rPr lang="en-US" sz="2000" b="1" dirty="0">
                <a:solidFill>
                  <a:schemeClr val="bg1"/>
                </a:solidFill>
              </a:rPr>
              <a:t>17</a:t>
            </a:r>
            <a:r>
              <a:rPr lang="en-US" sz="2000" dirty="0"/>
              <a:t> different agencies that carry out laws to support farmers and ranchers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388" y="1978925"/>
            <a:ext cx="2614612" cy="2614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620" y="4572403"/>
            <a:ext cx="2257380" cy="228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24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1: The Cabinet and Executive Office</a:t>
            </a:r>
          </a:p>
        </p:txBody>
      </p:sp>
      <p:pic>
        <p:nvPicPr>
          <p:cNvPr id="3" name="Picture 2" descr="Файл:Seal of the President of the United States.sv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055" y="2057400"/>
            <a:ext cx="4800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477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8925"/>
            <a:ext cx="7820167" cy="225017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000" u="sng" dirty="0"/>
              <a:t>Justice Department</a:t>
            </a:r>
          </a:p>
          <a:p>
            <a:r>
              <a:rPr lang="en-US" sz="2000" dirty="0"/>
              <a:t>Enforces federal laws </a:t>
            </a:r>
            <a:r>
              <a:rPr lang="en-US" sz="2000" b="1" dirty="0">
                <a:solidFill>
                  <a:schemeClr val="bg1"/>
                </a:solidFill>
              </a:rPr>
              <a:t>designed</a:t>
            </a:r>
            <a:r>
              <a:rPr lang="en-US" sz="2000" dirty="0"/>
              <a:t> to protect public safety, reduce crime, punish people who break laws, enforce civil rights, and ensure justice for all Americans.</a:t>
            </a:r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chemeClr val="bg1"/>
                </a:solidFill>
              </a:rPr>
              <a:t>attorney</a:t>
            </a:r>
            <a:r>
              <a:rPr lang="en-US" sz="2000" dirty="0"/>
              <a:t> general represents the US in legal matters, and advises the president and the heads of the executive departments of government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0166" y="1940068"/>
            <a:ext cx="1852471" cy="1852471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4029076"/>
            <a:ext cx="7820167" cy="1243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Commerce</a:t>
            </a:r>
          </a:p>
          <a:p>
            <a:r>
              <a:rPr lang="en-US" sz="2000" dirty="0"/>
              <a:t>Supports the </a:t>
            </a:r>
            <a:r>
              <a:rPr lang="en-US" sz="2000" b="1" dirty="0">
                <a:solidFill>
                  <a:schemeClr val="bg1"/>
                </a:solidFill>
              </a:rPr>
              <a:t>economy</a:t>
            </a:r>
            <a:r>
              <a:rPr lang="en-US" sz="2000" dirty="0"/>
              <a:t> by developing and executing policies to promote American </a:t>
            </a:r>
            <a:r>
              <a:rPr lang="en-US" sz="2000" b="1" dirty="0">
                <a:solidFill>
                  <a:schemeClr val="bg1"/>
                </a:solidFill>
              </a:rPr>
              <a:t>businesses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chemeClr val="bg1"/>
                </a:solidFill>
              </a:rPr>
              <a:t>industries</a:t>
            </a:r>
            <a:r>
              <a:rPr lang="en-US" sz="2000" dirty="0"/>
              <a:t>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5086350"/>
            <a:ext cx="7820167" cy="177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Labor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Administers</a:t>
            </a:r>
            <a:r>
              <a:rPr lang="en-US" sz="2000" dirty="0"/>
              <a:t> federal programs to protect and improve the productivity of workers</a:t>
            </a:r>
          </a:p>
          <a:p>
            <a:r>
              <a:rPr lang="en-US" sz="2000" dirty="0"/>
              <a:t>It issues patents and </a:t>
            </a:r>
            <a:r>
              <a:rPr lang="en-US" sz="2000" b="1" dirty="0">
                <a:solidFill>
                  <a:schemeClr val="bg1"/>
                </a:solidFill>
              </a:rPr>
              <a:t>trademarks</a:t>
            </a:r>
            <a:r>
              <a:rPr lang="en-US" sz="2000" dirty="0"/>
              <a:t>, and administers laws on scientific and technical research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5512" y="3347886"/>
            <a:ext cx="1995487" cy="19223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222" y="5033635"/>
            <a:ext cx="1750290" cy="175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25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8925"/>
            <a:ext cx="7820167" cy="22501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Defense </a:t>
            </a:r>
          </a:p>
          <a:p>
            <a:r>
              <a:rPr lang="en-US" sz="2000" dirty="0"/>
              <a:t>Protects the </a:t>
            </a:r>
            <a:r>
              <a:rPr lang="en-US" sz="2000" b="1" dirty="0">
                <a:solidFill>
                  <a:schemeClr val="bg1"/>
                </a:solidFill>
              </a:rPr>
              <a:t>security</a:t>
            </a:r>
            <a:r>
              <a:rPr lang="en-US" sz="2000" dirty="0"/>
              <a:t> of our country</a:t>
            </a:r>
          </a:p>
          <a:p>
            <a:r>
              <a:rPr lang="en-US" sz="2000" dirty="0"/>
              <a:t>It consist of the US </a:t>
            </a:r>
            <a:r>
              <a:rPr lang="en-US" sz="2000" b="1" dirty="0">
                <a:solidFill>
                  <a:schemeClr val="bg1"/>
                </a:solidFill>
              </a:rPr>
              <a:t>Army</a:t>
            </a:r>
            <a:r>
              <a:rPr lang="en-US" sz="2000" dirty="0"/>
              <a:t>, Navy, </a:t>
            </a:r>
            <a:r>
              <a:rPr lang="en-US" sz="2000" b="1" dirty="0">
                <a:solidFill>
                  <a:schemeClr val="bg1"/>
                </a:solidFill>
              </a:rPr>
              <a:t>Marines</a:t>
            </a:r>
            <a:r>
              <a:rPr lang="en-US" sz="2000" dirty="0"/>
              <a:t>, and Air Force</a:t>
            </a:r>
          </a:p>
          <a:p>
            <a:r>
              <a:rPr lang="en-US" sz="2000" dirty="0"/>
              <a:t>In addition to fighting wars and </a:t>
            </a:r>
            <a:r>
              <a:rPr lang="en-US" sz="2000" b="1" dirty="0">
                <a:solidFill>
                  <a:schemeClr val="bg1"/>
                </a:solidFill>
              </a:rPr>
              <a:t>providing</a:t>
            </a:r>
            <a:r>
              <a:rPr lang="en-US" sz="2000" dirty="0"/>
              <a:t> national security, the DOD is involved in </a:t>
            </a:r>
            <a:r>
              <a:rPr lang="en-US" sz="2000" b="1" dirty="0">
                <a:solidFill>
                  <a:schemeClr val="bg1"/>
                </a:solidFill>
              </a:rPr>
              <a:t>efforts</a:t>
            </a:r>
            <a:r>
              <a:rPr lang="en-US" sz="2000" dirty="0"/>
              <a:t> to deter war, assist in disasters, and provide humanitarian aid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4373860"/>
            <a:ext cx="7820167" cy="2457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Health and Human Services</a:t>
            </a:r>
          </a:p>
          <a:p>
            <a:r>
              <a:rPr lang="en-US" sz="2000" dirty="0"/>
              <a:t>Is concerned with </a:t>
            </a:r>
            <a:r>
              <a:rPr lang="en-US" sz="2000" b="1" dirty="0">
                <a:solidFill>
                  <a:schemeClr val="bg1"/>
                </a:solidFill>
              </a:rPr>
              <a:t>protecting</a:t>
            </a:r>
            <a:r>
              <a:rPr lang="en-US" sz="2000" dirty="0"/>
              <a:t> public health and providing social services to those least able to support themselves</a:t>
            </a:r>
          </a:p>
          <a:p>
            <a:r>
              <a:rPr lang="en-US" sz="2000" dirty="0"/>
              <a:t>It provides health insurance and </a:t>
            </a:r>
            <a:r>
              <a:rPr lang="en-US" sz="2000" b="1" dirty="0">
                <a:solidFill>
                  <a:schemeClr val="bg1"/>
                </a:solidFill>
              </a:rPr>
              <a:t>administers</a:t>
            </a:r>
            <a:r>
              <a:rPr lang="en-US" sz="2000" dirty="0"/>
              <a:t> programs such as Medicare and Medicaid</a:t>
            </a:r>
          </a:p>
          <a:p>
            <a:r>
              <a:rPr lang="en-US" sz="2000" dirty="0"/>
              <a:t>It funds medical research to </a:t>
            </a:r>
            <a:r>
              <a:rPr lang="en-US" sz="2000" b="1" dirty="0">
                <a:solidFill>
                  <a:schemeClr val="bg1"/>
                </a:solidFill>
              </a:rPr>
              <a:t>improve</a:t>
            </a:r>
            <a:r>
              <a:rPr lang="en-US" sz="2000" dirty="0"/>
              <a:t> public health and to prevent disease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26" y="1978925"/>
            <a:ext cx="3495674" cy="2625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299" y="4721522"/>
            <a:ext cx="2109787" cy="21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70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3287"/>
            <a:ext cx="7820167" cy="37503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Housing and Urban Development </a:t>
            </a:r>
          </a:p>
          <a:p>
            <a:r>
              <a:rPr lang="en-US" sz="2000" dirty="0"/>
              <a:t>Is responsible for </a:t>
            </a:r>
            <a:r>
              <a:rPr lang="en-US" sz="2000" b="1" dirty="0">
                <a:solidFill>
                  <a:schemeClr val="bg1"/>
                </a:solidFill>
              </a:rPr>
              <a:t>national</a:t>
            </a:r>
            <a:r>
              <a:rPr lang="en-US" sz="2000" dirty="0"/>
              <a:t> policies and programs that address America’s housing needs, improve and </a:t>
            </a:r>
            <a:r>
              <a:rPr lang="en-US" sz="2000" b="1" dirty="0">
                <a:solidFill>
                  <a:schemeClr val="bg1"/>
                </a:solidFill>
              </a:rPr>
              <a:t>develop</a:t>
            </a:r>
            <a:r>
              <a:rPr lang="en-US" sz="2000" dirty="0"/>
              <a:t> the nation’s communities, and </a:t>
            </a:r>
            <a:r>
              <a:rPr lang="en-US" sz="2000" b="1" dirty="0">
                <a:solidFill>
                  <a:schemeClr val="bg1"/>
                </a:solidFill>
              </a:rPr>
              <a:t>enforce</a:t>
            </a:r>
            <a:r>
              <a:rPr lang="en-US" sz="2000" dirty="0"/>
              <a:t> fair housing laws</a:t>
            </a:r>
          </a:p>
          <a:p>
            <a:r>
              <a:rPr lang="en-US" sz="2000" dirty="0"/>
              <a:t>HUD supports homeownership for lower-and-moderate </a:t>
            </a:r>
            <a:r>
              <a:rPr lang="en-US" sz="2000" b="1" dirty="0">
                <a:solidFill>
                  <a:schemeClr val="bg1"/>
                </a:solidFill>
              </a:rPr>
              <a:t>income</a:t>
            </a:r>
            <a:r>
              <a:rPr lang="en-US" sz="2000" dirty="0"/>
              <a:t> families</a:t>
            </a:r>
          </a:p>
          <a:p>
            <a:r>
              <a:rPr lang="en-US" sz="2000" dirty="0"/>
              <a:t>It provides rent </a:t>
            </a:r>
            <a:r>
              <a:rPr lang="en-US" sz="2000" b="1" dirty="0">
                <a:solidFill>
                  <a:schemeClr val="bg1"/>
                </a:solidFill>
              </a:rPr>
              <a:t>subsidies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chemeClr val="bg1"/>
                </a:solidFill>
              </a:rPr>
              <a:t>administers</a:t>
            </a:r>
            <a:r>
              <a:rPr lang="en-US" sz="2000" dirty="0"/>
              <a:t> public housing and assistance programs for people who are homeless</a:t>
            </a:r>
          </a:p>
          <a:p>
            <a:r>
              <a:rPr lang="en-US" sz="2000" dirty="0"/>
              <a:t>HUD also manages </a:t>
            </a:r>
            <a:r>
              <a:rPr lang="en-US" sz="2000" b="1" dirty="0">
                <a:solidFill>
                  <a:schemeClr val="bg1"/>
                </a:solidFill>
              </a:rPr>
              <a:t>programs</a:t>
            </a:r>
            <a:r>
              <a:rPr lang="en-US" sz="2000" dirty="0"/>
              <a:t> that help communities with economic development and tries to </a:t>
            </a:r>
            <a:r>
              <a:rPr lang="en-US" sz="2000" b="1" dirty="0">
                <a:solidFill>
                  <a:schemeClr val="bg1"/>
                </a:solidFill>
              </a:rPr>
              <a:t>ensure</a:t>
            </a:r>
            <a:r>
              <a:rPr lang="en-US" sz="2000" dirty="0"/>
              <a:t> equal access to housing opportunities for all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26" y="1978925"/>
            <a:ext cx="3495674" cy="2625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6299" y="4721522"/>
            <a:ext cx="2109787" cy="210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653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64637"/>
            <a:ext cx="9548812" cy="34217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Transportation</a:t>
            </a:r>
          </a:p>
          <a:p>
            <a:r>
              <a:rPr lang="en-US" sz="2000" dirty="0"/>
              <a:t>Develops policy and </a:t>
            </a:r>
            <a:r>
              <a:rPr lang="en-US" sz="2000" b="1" dirty="0">
                <a:solidFill>
                  <a:schemeClr val="bg1"/>
                </a:solidFill>
              </a:rPr>
              <a:t>administers</a:t>
            </a:r>
            <a:r>
              <a:rPr lang="en-US" sz="2000" dirty="0"/>
              <a:t> a variety of programs relating transportation</a:t>
            </a:r>
          </a:p>
          <a:p>
            <a:r>
              <a:rPr lang="en-US" sz="2000" dirty="0"/>
              <a:t>Its programs oversee the </a:t>
            </a:r>
            <a:r>
              <a:rPr lang="en-US" sz="2000" b="1" dirty="0">
                <a:solidFill>
                  <a:schemeClr val="bg1"/>
                </a:solidFill>
              </a:rPr>
              <a:t>nation’s</a:t>
            </a:r>
            <a:r>
              <a:rPr lang="en-US" sz="2000" dirty="0"/>
              <a:t> mass transit systems, railroads, bridges, and waterways</a:t>
            </a:r>
          </a:p>
          <a:p>
            <a:r>
              <a:rPr lang="en-US" sz="2000" dirty="0"/>
              <a:t>The Federal </a:t>
            </a:r>
            <a:r>
              <a:rPr lang="en-US" sz="2000" b="1" dirty="0">
                <a:solidFill>
                  <a:schemeClr val="bg1"/>
                </a:solidFill>
              </a:rPr>
              <a:t>Highway</a:t>
            </a:r>
            <a:r>
              <a:rPr lang="en-US" sz="2000" dirty="0"/>
              <a:t> Administration (FHWA) runs programs to improve driver and pedestrian safety as well as to reduce </a:t>
            </a:r>
            <a:r>
              <a:rPr lang="en-US" sz="2000" b="1" dirty="0">
                <a:solidFill>
                  <a:schemeClr val="bg1"/>
                </a:solidFill>
              </a:rPr>
              <a:t>distracted</a:t>
            </a:r>
            <a:r>
              <a:rPr lang="en-US" sz="2000" dirty="0"/>
              <a:t> driving and driving under the </a:t>
            </a:r>
            <a:r>
              <a:rPr lang="en-US" sz="2000" b="1" dirty="0">
                <a:solidFill>
                  <a:schemeClr val="bg1"/>
                </a:solidFill>
              </a:rPr>
              <a:t>influence</a:t>
            </a:r>
            <a:r>
              <a:rPr lang="en-US" sz="2000" dirty="0"/>
              <a:t>.</a:t>
            </a:r>
          </a:p>
          <a:p>
            <a:r>
              <a:rPr lang="en-US" sz="2000" dirty="0"/>
              <a:t>The Federal Aviation Administration (FAA) regulates air </a:t>
            </a:r>
            <a:r>
              <a:rPr lang="en-US" sz="2000" b="1" dirty="0">
                <a:solidFill>
                  <a:schemeClr val="bg1"/>
                </a:solidFill>
              </a:rPr>
              <a:t>travel</a:t>
            </a:r>
            <a:r>
              <a:rPr lang="en-US" sz="2000" dirty="0"/>
              <a:t> and works to </a:t>
            </a:r>
            <a:r>
              <a:rPr lang="en-US" sz="2000" b="1" dirty="0">
                <a:solidFill>
                  <a:schemeClr val="bg1"/>
                </a:solidFill>
              </a:rPr>
              <a:t>ensure</a:t>
            </a:r>
            <a:r>
              <a:rPr lang="en-US" sz="2000" dirty="0"/>
              <a:t> air safety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-1" y="5243513"/>
            <a:ext cx="9686925" cy="1614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Energy </a:t>
            </a:r>
          </a:p>
          <a:p>
            <a:r>
              <a:rPr lang="en-US" sz="2000" dirty="0"/>
              <a:t>Executes law and policies about the </a:t>
            </a:r>
            <a:r>
              <a:rPr lang="en-US" sz="2000" b="1" dirty="0">
                <a:solidFill>
                  <a:schemeClr val="bg1"/>
                </a:solidFill>
              </a:rPr>
              <a:t>nation’s</a:t>
            </a:r>
            <a:r>
              <a:rPr lang="en-US" sz="2000" dirty="0"/>
              <a:t> energy</a:t>
            </a:r>
          </a:p>
          <a:p>
            <a:r>
              <a:rPr lang="en-US" sz="2000" dirty="0"/>
              <a:t>It administers funding for </a:t>
            </a:r>
            <a:r>
              <a:rPr lang="en-US" sz="2000" b="1" dirty="0">
                <a:solidFill>
                  <a:schemeClr val="bg1"/>
                </a:solidFill>
              </a:rPr>
              <a:t>research</a:t>
            </a:r>
            <a:r>
              <a:rPr lang="en-US" sz="2000" dirty="0"/>
              <a:t> and innovation in science and engineering</a:t>
            </a:r>
          </a:p>
          <a:p>
            <a:r>
              <a:rPr lang="en-US" sz="2000" dirty="0"/>
              <a:t>They also oversee the nation’s nuclear energy and </a:t>
            </a:r>
            <a:r>
              <a:rPr lang="en-US" sz="2000" b="1" dirty="0">
                <a:solidFill>
                  <a:schemeClr val="bg1"/>
                </a:solidFill>
              </a:rPr>
              <a:t>nuclear</a:t>
            </a:r>
            <a:r>
              <a:rPr lang="en-US" sz="2000" dirty="0"/>
              <a:t> weapons programs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812" y="1964637"/>
            <a:ext cx="2493063" cy="24930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463" y="4487417"/>
            <a:ext cx="2395537" cy="237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64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64638"/>
            <a:ext cx="8443913" cy="2566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Education</a:t>
            </a:r>
          </a:p>
          <a:p>
            <a:r>
              <a:rPr lang="en-US" sz="2000" dirty="0"/>
              <a:t>Provides assistance to </a:t>
            </a:r>
            <a:r>
              <a:rPr lang="en-US" sz="2000" b="1" dirty="0">
                <a:solidFill>
                  <a:schemeClr val="bg1"/>
                </a:solidFill>
              </a:rPr>
              <a:t>public</a:t>
            </a:r>
            <a:r>
              <a:rPr lang="en-US" sz="2000" dirty="0"/>
              <a:t> and private schools, collects data from schools, distributes research results, and </a:t>
            </a:r>
            <a:r>
              <a:rPr lang="en-US" sz="2000" b="1" dirty="0">
                <a:solidFill>
                  <a:schemeClr val="bg1"/>
                </a:solidFill>
              </a:rPr>
              <a:t>administers</a:t>
            </a:r>
            <a:r>
              <a:rPr lang="en-US" sz="2000" dirty="0"/>
              <a:t> federal financial aid programs</a:t>
            </a:r>
          </a:p>
          <a:p>
            <a:r>
              <a:rPr lang="en-US" sz="2000" dirty="0"/>
              <a:t>They also work to </a:t>
            </a:r>
            <a:r>
              <a:rPr lang="en-US" sz="2000" b="1" dirty="0">
                <a:solidFill>
                  <a:schemeClr val="bg1"/>
                </a:solidFill>
              </a:rPr>
              <a:t>prohibit</a:t>
            </a:r>
            <a:r>
              <a:rPr lang="en-US" sz="2000" dirty="0"/>
              <a:t> discrimination in education and ensure equal access to educational </a:t>
            </a:r>
            <a:r>
              <a:rPr lang="en-US" sz="2000" b="1" dirty="0">
                <a:solidFill>
                  <a:schemeClr val="bg1"/>
                </a:solidFill>
              </a:rPr>
              <a:t>opportunities</a:t>
            </a:r>
            <a:r>
              <a:rPr lang="en-US" sz="2000" dirty="0"/>
              <a:t> for students regardless of their race, ethnicity, national origin, physical disabilities, and level of proficiency in </a:t>
            </a:r>
            <a:r>
              <a:rPr lang="en-US" sz="2000" b="1" dirty="0">
                <a:solidFill>
                  <a:schemeClr val="bg1"/>
                </a:solidFill>
              </a:rPr>
              <a:t>English</a:t>
            </a:r>
            <a:r>
              <a:rPr lang="en-US" sz="2000" dirty="0"/>
              <a:t>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4531022"/>
            <a:ext cx="8272463" cy="2326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u="sng" dirty="0"/>
              <a:t>Veterans Affairs (VA)</a:t>
            </a:r>
          </a:p>
          <a:p>
            <a:r>
              <a:rPr lang="en-US" sz="2000" dirty="0"/>
              <a:t>Administers benefit </a:t>
            </a:r>
            <a:r>
              <a:rPr lang="en-US" sz="2000" b="1" dirty="0">
                <a:solidFill>
                  <a:schemeClr val="bg1"/>
                </a:solidFill>
              </a:rPr>
              <a:t>programs</a:t>
            </a:r>
            <a:r>
              <a:rPr lang="en-US" sz="2000" dirty="0"/>
              <a:t> for veterans and their families and survivors</a:t>
            </a:r>
          </a:p>
          <a:p>
            <a:r>
              <a:rPr lang="en-US" sz="2000" dirty="0"/>
              <a:t>Benefits include </a:t>
            </a:r>
            <a:r>
              <a:rPr lang="en-US" sz="2000" b="1" dirty="0">
                <a:solidFill>
                  <a:schemeClr val="bg1"/>
                </a:solidFill>
              </a:rPr>
              <a:t>pension</a:t>
            </a:r>
            <a:r>
              <a:rPr lang="en-US" sz="2000" dirty="0"/>
              <a:t>, education, disability compensation, home loans, life insurance, vocational </a:t>
            </a:r>
            <a:r>
              <a:rPr lang="en-US" sz="2000" b="1" dirty="0">
                <a:solidFill>
                  <a:schemeClr val="bg1"/>
                </a:solidFill>
              </a:rPr>
              <a:t>rehabilitation</a:t>
            </a:r>
            <a:r>
              <a:rPr lang="en-US" sz="2000" dirty="0"/>
              <a:t>, survivor support, medical care, and burial </a:t>
            </a:r>
            <a:r>
              <a:rPr lang="en-US" sz="2000" b="1" dirty="0">
                <a:solidFill>
                  <a:schemeClr val="bg1"/>
                </a:solidFill>
              </a:rPr>
              <a:t>benefits</a:t>
            </a:r>
            <a:r>
              <a:rPr lang="en-US" sz="20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288" y="1834166"/>
            <a:ext cx="2486024" cy="24860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2237" y="4361986"/>
            <a:ext cx="2499763" cy="24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27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Cabinet Departments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79038"/>
            <a:ext cx="8443913" cy="21215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/>
              <a:t>Homeland Security </a:t>
            </a:r>
          </a:p>
          <a:p>
            <a:r>
              <a:rPr lang="en-US" sz="2000" dirty="0"/>
              <a:t>Coordinates national </a:t>
            </a:r>
            <a:r>
              <a:rPr lang="en-US" sz="2000" b="1" dirty="0">
                <a:solidFill>
                  <a:schemeClr val="bg1"/>
                </a:solidFill>
              </a:rPr>
              <a:t>efforts</a:t>
            </a:r>
            <a:r>
              <a:rPr lang="en-US" sz="2000" dirty="0"/>
              <a:t> to protect against acts of terrorism that would jeopardize the American people, key </a:t>
            </a:r>
            <a:r>
              <a:rPr lang="en-US" sz="2000" b="1" dirty="0">
                <a:solidFill>
                  <a:schemeClr val="bg1"/>
                </a:solidFill>
              </a:rPr>
              <a:t>resources</a:t>
            </a:r>
            <a:r>
              <a:rPr lang="en-US" sz="2000" dirty="0"/>
              <a:t>, critical infrastructure </a:t>
            </a:r>
          </a:p>
          <a:p>
            <a:r>
              <a:rPr lang="en-US" sz="2000" dirty="0"/>
              <a:t>It administers </a:t>
            </a:r>
            <a:r>
              <a:rPr lang="en-US" sz="2000" b="1" dirty="0">
                <a:solidFill>
                  <a:schemeClr val="bg1"/>
                </a:solidFill>
              </a:rPr>
              <a:t>immigration</a:t>
            </a:r>
            <a:r>
              <a:rPr lang="en-US" sz="2000" dirty="0"/>
              <a:t> laws and responds to </a:t>
            </a:r>
            <a:r>
              <a:rPr lang="en-US" sz="2000" b="1" dirty="0">
                <a:solidFill>
                  <a:schemeClr val="bg1"/>
                </a:solidFill>
              </a:rPr>
              <a:t>national</a:t>
            </a:r>
            <a:r>
              <a:rPr lang="en-US" sz="2000" dirty="0"/>
              <a:t> disasters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413" y="3695531"/>
            <a:ext cx="3176587" cy="316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31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8587" y="753228"/>
            <a:ext cx="10422770" cy="1080938"/>
          </a:xfrm>
        </p:spPr>
        <p:txBody>
          <a:bodyPr/>
          <a:lstStyle/>
          <a:p>
            <a:r>
              <a:rPr lang="en-US" dirty="0"/>
              <a:t>Independent Agencies, Government Corporations, and Regulatory Commissions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28824"/>
            <a:ext cx="12192000" cy="4829175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The federal bureaucracy includes more than </a:t>
            </a:r>
            <a:r>
              <a:rPr lang="en-US" sz="2000" b="1" dirty="0">
                <a:solidFill>
                  <a:schemeClr val="bg1"/>
                </a:solidFill>
              </a:rPr>
              <a:t>100</a:t>
            </a:r>
            <a:r>
              <a:rPr lang="en-US" sz="2000" dirty="0"/>
              <a:t> independent organizations that are not part of the executive departments</a:t>
            </a:r>
          </a:p>
          <a:p>
            <a:r>
              <a:rPr lang="en-US" sz="2000" dirty="0"/>
              <a:t>Some independent </a:t>
            </a:r>
            <a:r>
              <a:rPr lang="en-US" sz="2000" b="1" dirty="0">
                <a:solidFill>
                  <a:schemeClr val="bg1"/>
                </a:solidFill>
              </a:rPr>
              <a:t>agencies</a:t>
            </a:r>
            <a:r>
              <a:rPr lang="en-US" sz="2000" dirty="0"/>
              <a:t> perform services for the executive branch</a:t>
            </a:r>
          </a:p>
          <a:p>
            <a:r>
              <a:rPr lang="en-US" sz="2000" dirty="0"/>
              <a:t>The federal government runs </a:t>
            </a:r>
            <a:r>
              <a:rPr lang="en-US" sz="2000" b="1" dirty="0">
                <a:solidFill>
                  <a:schemeClr val="bg1"/>
                </a:solidFill>
              </a:rPr>
              <a:t>approximately</a:t>
            </a:r>
            <a:r>
              <a:rPr lang="en-US" sz="2000" dirty="0"/>
              <a:t> 60 government corporations</a:t>
            </a:r>
          </a:p>
          <a:p>
            <a:r>
              <a:rPr lang="en-US" sz="2000" dirty="0"/>
              <a:t>Government corporations are </a:t>
            </a:r>
            <a:r>
              <a:rPr lang="en-US" sz="2000" b="1" dirty="0">
                <a:solidFill>
                  <a:schemeClr val="bg1"/>
                </a:solidFill>
              </a:rPr>
              <a:t>organized</a:t>
            </a:r>
            <a:r>
              <a:rPr lang="en-US" sz="2000" dirty="0"/>
              <a:t> like private business</a:t>
            </a:r>
          </a:p>
          <a:p>
            <a:r>
              <a:rPr lang="en-US" sz="2000" dirty="0"/>
              <a:t>Government </a:t>
            </a:r>
            <a:r>
              <a:rPr lang="en-US" sz="2000" b="1" dirty="0">
                <a:solidFill>
                  <a:schemeClr val="bg1"/>
                </a:solidFill>
              </a:rPr>
              <a:t>corporations</a:t>
            </a:r>
            <a:r>
              <a:rPr lang="en-US" sz="2000" dirty="0"/>
              <a:t> are supposed to be more flexible than regular government agencies </a:t>
            </a:r>
          </a:p>
          <a:p>
            <a:r>
              <a:rPr lang="en-US" sz="2000" dirty="0"/>
              <a:t>Money from Congress supports </a:t>
            </a:r>
            <a:r>
              <a:rPr lang="en-US" sz="2000" b="1" dirty="0">
                <a:solidFill>
                  <a:schemeClr val="bg1"/>
                </a:solidFill>
              </a:rPr>
              <a:t>government</a:t>
            </a:r>
            <a:r>
              <a:rPr lang="en-US" sz="2000" dirty="0"/>
              <a:t> corporations</a:t>
            </a:r>
          </a:p>
          <a:p>
            <a:r>
              <a:rPr lang="en-US" sz="2000" dirty="0"/>
              <a:t>Regulatory commissions are </a:t>
            </a:r>
            <a:r>
              <a:rPr lang="en-US" sz="2000" b="1" dirty="0">
                <a:solidFill>
                  <a:schemeClr val="bg1"/>
                </a:solidFill>
              </a:rPr>
              <a:t>independent</a:t>
            </a:r>
            <a:r>
              <a:rPr lang="en-US" sz="2000" dirty="0"/>
              <a:t> agencies that have the government’s authority to issue licenses and punish people and groups that violate the </a:t>
            </a:r>
            <a:r>
              <a:rPr lang="en-US" sz="2000" b="1" dirty="0">
                <a:solidFill>
                  <a:schemeClr val="bg1"/>
                </a:solidFill>
              </a:rPr>
              <a:t>laws</a:t>
            </a:r>
            <a:r>
              <a:rPr lang="en-US" sz="2000" dirty="0"/>
              <a:t> under their authority</a:t>
            </a:r>
          </a:p>
          <a:p>
            <a:r>
              <a:rPr lang="en-US" sz="2000" dirty="0"/>
              <a:t>The commissions are independent of all </a:t>
            </a:r>
            <a:r>
              <a:rPr lang="en-US" sz="2000" b="1" dirty="0">
                <a:solidFill>
                  <a:schemeClr val="bg1"/>
                </a:solidFill>
              </a:rPr>
              <a:t>three</a:t>
            </a:r>
            <a:r>
              <a:rPr lang="en-US" sz="2000" dirty="0"/>
              <a:t> branches</a:t>
            </a:r>
          </a:p>
          <a:p>
            <a:r>
              <a:rPr lang="en-US" sz="2000" dirty="0"/>
              <a:t>The commissioners of the commissions do not report to the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, nor can the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fire them</a:t>
            </a:r>
          </a:p>
          <a:p>
            <a:r>
              <a:rPr lang="en-US" sz="2000" dirty="0"/>
              <a:t>Regulatory commissions were </a:t>
            </a:r>
            <a:r>
              <a:rPr lang="en-US" sz="2000" b="1" dirty="0">
                <a:solidFill>
                  <a:schemeClr val="bg1"/>
                </a:solidFill>
              </a:rPr>
              <a:t>created</a:t>
            </a:r>
            <a:r>
              <a:rPr lang="en-US" sz="2000" dirty="0"/>
              <a:t> to make rules for large industries and businesses that </a:t>
            </a:r>
            <a:r>
              <a:rPr lang="en-US" sz="2000" b="1" dirty="0">
                <a:solidFill>
                  <a:schemeClr val="bg1"/>
                </a:solidFill>
              </a:rPr>
              <a:t>affect</a:t>
            </a:r>
            <a:r>
              <a:rPr lang="en-US" sz="2000" dirty="0"/>
              <a:t> the public</a:t>
            </a:r>
          </a:p>
        </p:txBody>
      </p:sp>
    </p:spTree>
    <p:extLst>
      <p:ext uri="{BB962C8B-B14F-4D97-AF65-F5344CB8AC3E}">
        <p14:creationId xmlns:p14="http://schemas.microsoft.com/office/powerpoint/2010/main" val="2448603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Cabinet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0176"/>
            <a:ext cx="7716244" cy="4817823"/>
          </a:xfrm>
        </p:spPr>
        <p:txBody>
          <a:bodyPr>
            <a:normAutofit/>
          </a:bodyPr>
          <a:lstStyle/>
          <a:p>
            <a:r>
              <a:rPr lang="en-US" sz="2000" dirty="0"/>
              <a:t>The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appoints his cabinet but the Senate must confirm each person</a:t>
            </a:r>
          </a:p>
          <a:p>
            <a:r>
              <a:rPr lang="en-US" sz="2000" dirty="0"/>
              <a:t>The president-elect draws up a list of </a:t>
            </a:r>
            <a:r>
              <a:rPr lang="en-US" sz="2000" b="1" dirty="0">
                <a:solidFill>
                  <a:schemeClr val="bg1"/>
                </a:solidFill>
              </a:rPr>
              <a:t>candidates</a:t>
            </a:r>
            <a:r>
              <a:rPr lang="en-US" sz="2000" dirty="0"/>
              <a:t> after consulting with campaign advisers, congressional leaders, and representatives of interest groups</a:t>
            </a:r>
          </a:p>
          <a:p>
            <a:r>
              <a:rPr lang="en-US" sz="2000" dirty="0"/>
              <a:t>The selection of a president’s </a:t>
            </a:r>
            <a:r>
              <a:rPr lang="en-US" sz="2000" b="1" dirty="0">
                <a:solidFill>
                  <a:schemeClr val="bg1"/>
                </a:solidFill>
              </a:rPr>
              <a:t>cabinet</a:t>
            </a:r>
            <a:r>
              <a:rPr lang="en-US" sz="2000" dirty="0"/>
              <a:t> is largely political process</a:t>
            </a:r>
          </a:p>
          <a:p>
            <a:r>
              <a:rPr lang="en-US" sz="2000" dirty="0"/>
              <a:t>Decisions the President must make in the selection process: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Experience in a Particular Policy Area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Administrative and Supervisory Experience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Support for the President’s Goals and Plans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Support from Various Groups that Hold Political Power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Demographic Diversity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70" y="4291527"/>
            <a:ext cx="4542430" cy="25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21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Cabinet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0176"/>
            <a:ext cx="7716244" cy="4817823"/>
          </a:xfrm>
        </p:spPr>
        <p:txBody>
          <a:bodyPr>
            <a:normAutofit/>
          </a:bodyPr>
          <a:lstStyle/>
          <a:p>
            <a:r>
              <a:rPr lang="en-US" sz="2000" dirty="0"/>
              <a:t>Some people chosen by the </a:t>
            </a:r>
            <a:r>
              <a:rPr lang="en-US" sz="2000" b="1" dirty="0">
                <a:solidFill>
                  <a:schemeClr val="bg1"/>
                </a:solidFill>
              </a:rPr>
              <a:t>president</a:t>
            </a:r>
            <a:r>
              <a:rPr lang="en-US" sz="2000" dirty="0"/>
              <a:t> have turned down the position</a:t>
            </a:r>
          </a:p>
          <a:p>
            <a:r>
              <a:rPr lang="en-US" sz="2000" dirty="0"/>
              <a:t>The Senate holds </a:t>
            </a:r>
            <a:r>
              <a:rPr lang="en-US" sz="2000" b="1" dirty="0">
                <a:solidFill>
                  <a:schemeClr val="bg1"/>
                </a:solidFill>
              </a:rPr>
              <a:t>confirmation</a:t>
            </a:r>
            <a:r>
              <a:rPr lang="en-US" sz="2000" dirty="0"/>
              <a:t> hearings on the president’s nominees for cabinet posts</a:t>
            </a:r>
          </a:p>
          <a:p>
            <a:r>
              <a:rPr lang="en-US" sz="2000" dirty="0"/>
              <a:t>Appointments are not </a:t>
            </a:r>
            <a:r>
              <a:rPr lang="en-US" sz="2000" b="1" dirty="0">
                <a:solidFill>
                  <a:schemeClr val="bg1"/>
                </a:solidFill>
              </a:rPr>
              <a:t>automatic</a:t>
            </a:r>
          </a:p>
          <a:p>
            <a:r>
              <a:rPr lang="en-US" sz="2000" dirty="0"/>
              <a:t>In some cases, a president has </a:t>
            </a:r>
            <a:r>
              <a:rPr lang="en-US" sz="2000" b="1" dirty="0">
                <a:solidFill>
                  <a:schemeClr val="bg1"/>
                </a:solidFill>
              </a:rPr>
              <a:t>withdrawn</a:t>
            </a:r>
            <a:r>
              <a:rPr lang="en-US" sz="2000" dirty="0"/>
              <a:t> a nomination after it became clear that the Senate or the public did not support the nominee</a:t>
            </a:r>
          </a:p>
          <a:p>
            <a:r>
              <a:rPr lang="en-US" sz="2000" dirty="0"/>
              <a:t>Other </a:t>
            </a:r>
            <a:r>
              <a:rPr lang="en-US" sz="2000" b="1" dirty="0">
                <a:solidFill>
                  <a:schemeClr val="bg1"/>
                </a:solidFill>
              </a:rPr>
              <a:t>nominees</a:t>
            </a:r>
            <a:r>
              <a:rPr lang="en-US" sz="2000" dirty="0"/>
              <a:t> have received just enough votes to be confirmed, but the process illustrates conflict among the executive and legislative branches over the right course of policy</a:t>
            </a:r>
          </a:p>
          <a:p>
            <a:r>
              <a:rPr lang="en-US" sz="2000" dirty="0"/>
              <a:t>The </a:t>
            </a:r>
            <a:r>
              <a:rPr lang="en-US" sz="2000" b="1" dirty="0">
                <a:solidFill>
                  <a:schemeClr val="bg1"/>
                </a:solidFill>
              </a:rPr>
              <a:t>Constitution</a:t>
            </a:r>
            <a:r>
              <a:rPr lang="en-US" sz="2000" dirty="0"/>
              <a:t> does not require the President to get congressional approval to fire a cabinet member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570" y="4291527"/>
            <a:ext cx="4542430" cy="25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48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Limiting the Influence of the Cabinet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99986"/>
            <a:ext cx="7219666" cy="2477232"/>
          </a:xfrm>
        </p:spPr>
        <p:txBody>
          <a:bodyPr>
            <a:normAutofit/>
          </a:bodyPr>
          <a:lstStyle/>
          <a:p>
            <a:r>
              <a:rPr lang="en-US" sz="2000" dirty="0"/>
              <a:t>No president commands the </a:t>
            </a:r>
            <a:r>
              <a:rPr lang="en-US" sz="2000" b="1" dirty="0">
                <a:solidFill>
                  <a:schemeClr val="bg1"/>
                </a:solidFill>
              </a:rPr>
              <a:t>complete</a:t>
            </a:r>
            <a:r>
              <a:rPr lang="en-US" sz="2000" dirty="0"/>
              <a:t> loyalty of cabinet members</a:t>
            </a:r>
          </a:p>
          <a:p>
            <a:r>
              <a:rPr lang="en-US" sz="2000" dirty="0"/>
              <a:t>Sometimes </a:t>
            </a:r>
            <a:r>
              <a:rPr lang="en-US" sz="2000" b="1" dirty="0">
                <a:solidFill>
                  <a:schemeClr val="bg1"/>
                </a:solidFill>
              </a:rPr>
              <a:t>disagreements</a:t>
            </a:r>
            <a:r>
              <a:rPr lang="en-US" sz="2000" dirty="0"/>
              <a:t> arise among the different cabinet secretaries</a:t>
            </a:r>
          </a:p>
          <a:p>
            <a:r>
              <a:rPr lang="en-US" sz="2000" dirty="0"/>
              <a:t>The political factors that must be considered, presidents can end up </a:t>
            </a:r>
            <a:r>
              <a:rPr lang="en-US" sz="2000" b="1" dirty="0">
                <a:solidFill>
                  <a:schemeClr val="bg1"/>
                </a:solidFill>
              </a:rPr>
              <a:t>appointing</a:t>
            </a:r>
            <a:r>
              <a:rPr lang="en-US" sz="2000" dirty="0"/>
              <a:t> relative strangers to their cabinets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845" y="3811516"/>
            <a:ext cx="4569155" cy="30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77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Executive Office of the President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92573"/>
            <a:ext cx="12192001" cy="4865427"/>
          </a:xfrm>
        </p:spPr>
        <p:txBody>
          <a:bodyPr>
            <a:normAutofit/>
          </a:bodyPr>
          <a:lstStyle/>
          <a:p>
            <a:r>
              <a:rPr lang="en-US" sz="2000" dirty="0"/>
              <a:t>This group is </a:t>
            </a:r>
            <a:r>
              <a:rPr lang="en-US" sz="2000" b="1" dirty="0">
                <a:solidFill>
                  <a:schemeClr val="bg1"/>
                </a:solidFill>
              </a:rPr>
              <a:t>supervised</a:t>
            </a:r>
            <a:r>
              <a:rPr lang="en-US" sz="2000" dirty="0"/>
              <a:t> by the White House chief of staff and has become the president’s closest group of advisers</a:t>
            </a:r>
          </a:p>
          <a:p>
            <a:r>
              <a:rPr lang="en-US" sz="2000" dirty="0"/>
              <a:t>They gather </a:t>
            </a:r>
            <a:r>
              <a:rPr lang="en-US" sz="2000" b="1" dirty="0">
                <a:solidFill>
                  <a:schemeClr val="bg1"/>
                </a:solidFill>
              </a:rPr>
              <a:t>information</a:t>
            </a:r>
            <a:r>
              <a:rPr lang="en-US" sz="2000" dirty="0"/>
              <a:t>, develop policy, and </a:t>
            </a:r>
            <a:r>
              <a:rPr lang="en-US" sz="2000" b="1" dirty="0">
                <a:solidFill>
                  <a:schemeClr val="bg1"/>
                </a:solidFill>
              </a:rPr>
              <a:t>advise</a:t>
            </a:r>
            <a:r>
              <a:rPr lang="en-US" sz="2000" dirty="0"/>
              <a:t> the president</a:t>
            </a:r>
          </a:p>
          <a:p>
            <a:r>
              <a:rPr lang="en-US" sz="2000" dirty="0"/>
              <a:t>EOP agency staff includes </a:t>
            </a:r>
            <a:r>
              <a:rPr lang="en-US" sz="2000" b="1" dirty="0">
                <a:solidFill>
                  <a:schemeClr val="bg1"/>
                </a:solidFill>
              </a:rPr>
              <a:t>attorneys</a:t>
            </a:r>
            <a:r>
              <a:rPr lang="en-US" sz="2000" dirty="0"/>
              <a:t>, scientists, </a:t>
            </a:r>
            <a:r>
              <a:rPr lang="en-US" sz="2000" b="1" dirty="0">
                <a:solidFill>
                  <a:schemeClr val="bg1"/>
                </a:solidFill>
              </a:rPr>
              <a:t>social</a:t>
            </a:r>
            <a:r>
              <a:rPr lang="en-US" sz="2000" dirty="0"/>
              <a:t> scientists, and other highly technical or professional personnel.</a:t>
            </a:r>
          </a:p>
          <a:p>
            <a:r>
              <a:rPr lang="en-US" sz="2000" dirty="0"/>
              <a:t> </a:t>
            </a:r>
            <a:r>
              <a:rPr lang="en-US" sz="2000" b="1" dirty="0">
                <a:solidFill>
                  <a:schemeClr val="bg1"/>
                </a:solidFill>
              </a:rPr>
              <a:t>Reorganization</a:t>
            </a:r>
            <a:r>
              <a:rPr lang="en-US" sz="2000" dirty="0"/>
              <a:t> act of 1939:  created the EOP which has grown dramatically under each president</a:t>
            </a:r>
          </a:p>
          <a:p>
            <a:r>
              <a:rPr lang="en-US" sz="2000" dirty="0"/>
              <a:t>Many of today’s huge federal programs require that several executive </a:t>
            </a:r>
            <a:r>
              <a:rPr lang="en-US" sz="2000" b="1" dirty="0">
                <a:solidFill>
                  <a:schemeClr val="bg1"/>
                </a:solidFill>
              </a:rPr>
              <a:t>departments</a:t>
            </a:r>
            <a:r>
              <a:rPr lang="en-US" sz="2000" dirty="0"/>
              <a:t> and agencies work together, EOP coordinates these efforts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Three</a:t>
            </a:r>
            <a:r>
              <a:rPr lang="en-US" sz="2000" dirty="0"/>
              <a:t> of the oldest EOP agencies include: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Office of Management and Budget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National Security Council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FF0000"/>
                </a:solidFill>
              </a:rPr>
              <a:t>Council of Economic Advisers</a:t>
            </a:r>
          </a:p>
        </p:txBody>
      </p:sp>
    </p:spTree>
    <p:extLst>
      <p:ext uri="{BB962C8B-B14F-4D97-AF65-F5344CB8AC3E}">
        <p14:creationId xmlns:p14="http://schemas.microsoft.com/office/powerpoint/2010/main" val="2338729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Office of Management and Budget (OMB)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92624"/>
            <a:ext cx="7400926" cy="4165340"/>
          </a:xfrm>
        </p:spPr>
        <p:txBody>
          <a:bodyPr>
            <a:normAutofit/>
          </a:bodyPr>
          <a:lstStyle/>
          <a:p>
            <a:r>
              <a:rPr lang="en-US" sz="2000" dirty="0"/>
              <a:t>It is the </a:t>
            </a:r>
            <a:r>
              <a:rPr lang="en-US" sz="2000" b="1" dirty="0">
                <a:solidFill>
                  <a:schemeClr val="bg1"/>
                </a:solidFill>
              </a:rPr>
              <a:t>largest</a:t>
            </a:r>
            <a:r>
              <a:rPr lang="en-US" sz="2000" dirty="0"/>
              <a:t> agency within the EOP</a:t>
            </a:r>
          </a:p>
          <a:p>
            <a:r>
              <a:rPr lang="en-US" sz="2000" dirty="0"/>
              <a:t>It prepares the national </a:t>
            </a:r>
            <a:r>
              <a:rPr lang="en-US" sz="2000" b="1" dirty="0">
                <a:solidFill>
                  <a:schemeClr val="bg1"/>
                </a:solidFill>
              </a:rPr>
              <a:t>budget</a:t>
            </a:r>
            <a:r>
              <a:rPr lang="en-US" sz="2000" dirty="0"/>
              <a:t> for the president, then the president presents the budget to Congress.</a:t>
            </a:r>
          </a:p>
          <a:p>
            <a:r>
              <a:rPr lang="en-US" sz="2000" dirty="0"/>
              <a:t>OMB also </a:t>
            </a:r>
            <a:r>
              <a:rPr lang="en-US" sz="2000" b="1" dirty="0">
                <a:solidFill>
                  <a:schemeClr val="bg1"/>
                </a:solidFill>
              </a:rPr>
              <a:t>reviews</a:t>
            </a:r>
            <a:r>
              <a:rPr lang="en-US" sz="2000" dirty="0"/>
              <a:t> agency regulations and legislative proposals</a:t>
            </a:r>
          </a:p>
          <a:p>
            <a:r>
              <a:rPr lang="en-US" sz="2000" dirty="0"/>
              <a:t>The OMB’s budget reflects what the </a:t>
            </a:r>
            <a:r>
              <a:rPr lang="en-US" sz="2000" b="1" dirty="0">
                <a:solidFill>
                  <a:schemeClr val="bg1"/>
                </a:solidFill>
              </a:rPr>
              <a:t>federal</a:t>
            </a:r>
            <a:r>
              <a:rPr lang="en-US" sz="2000" dirty="0"/>
              <a:t> government will spend </a:t>
            </a:r>
            <a:r>
              <a:rPr lang="en-US" sz="2000" b="1" dirty="0">
                <a:solidFill>
                  <a:schemeClr val="bg1"/>
                </a:solidFill>
              </a:rPr>
              <a:t>money</a:t>
            </a:r>
            <a:r>
              <a:rPr lang="en-US" sz="2000" dirty="0"/>
              <a:t> on and how much</a:t>
            </a:r>
          </a:p>
          <a:p>
            <a:r>
              <a:rPr lang="en-US" sz="2000" dirty="0"/>
              <a:t>Every year each </a:t>
            </a:r>
            <a:r>
              <a:rPr lang="en-US" sz="2000" b="1" dirty="0">
                <a:solidFill>
                  <a:schemeClr val="bg1"/>
                </a:solidFill>
              </a:rPr>
              <a:t>department</a:t>
            </a:r>
            <a:r>
              <a:rPr lang="en-US" sz="2000" dirty="0"/>
              <a:t> and agency submit their budgets to the OMB, then the OMB </a:t>
            </a:r>
            <a:r>
              <a:rPr lang="en-US" sz="2000" b="1" dirty="0">
                <a:solidFill>
                  <a:schemeClr val="bg1"/>
                </a:solidFill>
              </a:rPr>
              <a:t>reviews</a:t>
            </a:r>
            <a:r>
              <a:rPr lang="en-US" sz="2000" dirty="0"/>
              <a:t> them and recommends where to make cuts </a:t>
            </a:r>
          </a:p>
          <a:p>
            <a:r>
              <a:rPr lang="en-US" sz="2000" dirty="0"/>
              <a:t>This system gives OMB real and </a:t>
            </a:r>
            <a:r>
              <a:rPr lang="en-US" sz="2000" b="1" dirty="0">
                <a:solidFill>
                  <a:schemeClr val="bg1"/>
                </a:solidFill>
              </a:rPr>
              <a:t>continuing</a:t>
            </a:r>
            <a:r>
              <a:rPr lang="en-US" sz="2000" dirty="0"/>
              <a:t> influence over executive agencies</a:t>
            </a: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8263" y="2839375"/>
            <a:ext cx="3271837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56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National Security Council (NSC)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964124"/>
            <a:ext cx="7400926" cy="2608001"/>
          </a:xfrm>
        </p:spPr>
        <p:txBody>
          <a:bodyPr>
            <a:normAutofit/>
          </a:bodyPr>
          <a:lstStyle/>
          <a:p>
            <a:r>
              <a:rPr lang="en-US" sz="2000" dirty="0"/>
              <a:t>Is composed of the president’s </a:t>
            </a:r>
            <a:r>
              <a:rPr lang="en-US" sz="2000" b="1" dirty="0">
                <a:solidFill>
                  <a:schemeClr val="bg1"/>
                </a:solidFill>
              </a:rPr>
              <a:t>senior</a:t>
            </a:r>
            <a:r>
              <a:rPr lang="en-US" sz="2000" dirty="0"/>
              <a:t> national security advisers and cabinet officials</a:t>
            </a:r>
          </a:p>
          <a:p>
            <a:r>
              <a:rPr lang="en-US" sz="2000" dirty="0"/>
              <a:t>They coordinate the </a:t>
            </a:r>
            <a:r>
              <a:rPr lang="en-US" sz="2000" b="1" dirty="0">
                <a:solidFill>
                  <a:schemeClr val="bg1"/>
                </a:solidFill>
              </a:rPr>
              <a:t>government’s</a:t>
            </a:r>
            <a:r>
              <a:rPr lang="en-US" sz="2000" dirty="0"/>
              <a:t> plan for and response to domestic terrorism and catastrophes</a:t>
            </a:r>
          </a:p>
          <a:p>
            <a:r>
              <a:rPr lang="en-US" sz="2000" dirty="0"/>
              <a:t>The responsibilities and </a:t>
            </a:r>
            <a:r>
              <a:rPr lang="en-US" sz="2000" b="1" dirty="0">
                <a:solidFill>
                  <a:schemeClr val="bg1"/>
                </a:solidFill>
              </a:rPr>
              <a:t>composition</a:t>
            </a:r>
            <a:r>
              <a:rPr lang="en-US" sz="2000" dirty="0"/>
              <a:t> of the current NSC illustrates how EOP can change under different presidential administrations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24" y="2636967"/>
            <a:ext cx="3262313" cy="32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3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Council of Economic Advisers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28874"/>
            <a:ext cx="7400926" cy="3814763"/>
          </a:xfrm>
        </p:spPr>
        <p:txBody>
          <a:bodyPr>
            <a:normAutofit/>
          </a:bodyPr>
          <a:lstStyle/>
          <a:p>
            <a:r>
              <a:rPr lang="en-US" sz="2000" dirty="0"/>
              <a:t>Since the Great </a:t>
            </a:r>
            <a:r>
              <a:rPr lang="en-US" sz="2000" b="1" dirty="0">
                <a:solidFill>
                  <a:schemeClr val="bg1"/>
                </a:solidFill>
              </a:rPr>
              <a:t>Depression</a:t>
            </a:r>
            <a:r>
              <a:rPr lang="en-US" sz="2000" dirty="0"/>
              <a:t>, the president has been the nation’s chief economic planner</a:t>
            </a:r>
          </a:p>
          <a:p>
            <a:r>
              <a:rPr lang="en-US" sz="2000" dirty="0"/>
              <a:t>By law, the Council is </a:t>
            </a:r>
            <a:r>
              <a:rPr lang="en-US" sz="2000" b="1" dirty="0">
                <a:solidFill>
                  <a:schemeClr val="bg1"/>
                </a:solidFill>
              </a:rPr>
              <a:t>composed</a:t>
            </a:r>
            <a:r>
              <a:rPr lang="en-US" sz="2000" dirty="0"/>
              <a:t> of three members who must be confirmed by the Senate</a:t>
            </a:r>
          </a:p>
          <a:p>
            <a:r>
              <a:rPr lang="en-US" sz="2000" dirty="0"/>
              <a:t>The council is supported by a team of </a:t>
            </a:r>
            <a:r>
              <a:rPr lang="en-US" sz="2000" b="1" dirty="0">
                <a:solidFill>
                  <a:schemeClr val="bg1"/>
                </a:solidFill>
              </a:rPr>
              <a:t>economists</a:t>
            </a:r>
            <a:r>
              <a:rPr lang="en-US" sz="2000" dirty="0"/>
              <a:t>, statisticians, and </a:t>
            </a:r>
            <a:r>
              <a:rPr lang="en-US" sz="2000" b="1" dirty="0">
                <a:solidFill>
                  <a:schemeClr val="bg1"/>
                </a:solidFill>
              </a:rPr>
              <a:t>research</a:t>
            </a:r>
            <a:r>
              <a:rPr lang="en-US" sz="2000" dirty="0"/>
              <a:t> assistants</a:t>
            </a:r>
          </a:p>
          <a:p>
            <a:r>
              <a:rPr lang="en-US" sz="2000" dirty="0"/>
              <a:t>The Council assesses the nation's economic </a:t>
            </a:r>
            <a:r>
              <a:rPr lang="en-US" sz="2000" b="1" dirty="0">
                <a:solidFill>
                  <a:schemeClr val="bg1"/>
                </a:solidFill>
              </a:rPr>
              <a:t>health</a:t>
            </a:r>
            <a:r>
              <a:rPr lang="en-US" sz="2000" dirty="0"/>
              <a:t>, predicts future economic </a:t>
            </a:r>
            <a:r>
              <a:rPr lang="en-US" sz="2000" b="1" dirty="0">
                <a:solidFill>
                  <a:schemeClr val="bg1"/>
                </a:solidFill>
              </a:rPr>
              <a:t>conditions</a:t>
            </a:r>
            <a:r>
              <a:rPr lang="en-US" sz="2000" dirty="0"/>
              <a:t>, and supports other executive agencies that are involved in </a:t>
            </a:r>
            <a:r>
              <a:rPr lang="en-US" sz="2000" b="1" dirty="0">
                <a:solidFill>
                  <a:schemeClr val="bg1"/>
                </a:solidFill>
              </a:rPr>
              <a:t>economic</a:t>
            </a:r>
            <a:r>
              <a:rPr lang="en-US" sz="2000" dirty="0"/>
              <a:t> planning</a:t>
            </a:r>
          </a:p>
          <a:p>
            <a:r>
              <a:rPr lang="en-US" sz="2000" dirty="0"/>
              <a:t>The Council also prepares an </a:t>
            </a:r>
            <a:r>
              <a:rPr lang="en-US" sz="2000" b="1" dirty="0">
                <a:solidFill>
                  <a:schemeClr val="bg1"/>
                </a:solidFill>
              </a:rPr>
              <a:t>annual</a:t>
            </a:r>
            <a:r>
              <a:rPr lang="en-US" sz="2000" dirty="0"/>
              <a:t> report that the president gives </a:t>
            </a:r>
            <a:r>
              <a:rPr lang="en-US" sz="2000" b="1" dirty="0">
                <a:solidFill>
                  <a:schemeClr val="bg1"/>
                </a:solidFill>
              </a:rPr>
              <a:t>Congress</a:t>
            </a:r>
            <a:r>
              <a:rPr lang="en-US" sz="2000" dirty="0"/>
              <a:t> on the state of the economy</a:t>
            </a:r>
          </a:p>
          <a:p>
            <a:endParaRPr lang="en-US" sz="2000" dirty="0"/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38" y="2438995"/>
            <a:ext cx="4348162" cy="38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440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1863</TotalTime>
  <Words>1936</Words>
  <Application>Microsoft Macintosh PowerPoint</Application>
  <PresentationFormat>Custom</PresentationFormat>
  <Paragraphs>196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Berlin</vt:lpstr>
      <vt:lpstr>Chp 11 Lessons 1 &amp; 2 Executive Branch</vt:lpstr>
      <vt:lpstr>Lesson 1: The Cabinet and Executive Office</vt:lpstr>
      <vt:lpstr>The Cabinet</vt:lpstr>
      <vt:lpstr>The Cabinet</vt:lpstr>
      <vt:lpstr>Factors Limiting the Influence of the Cabinet</vt:lpstr>
      <vt:lpstr>The Executive Office of the President</vt:lpstr>
      <vt:lpstr>The Office of Management and Budget (OMB)</vt:lpstr>
      <vt:lpstr>The National Security Council (NSC)</vt:lpstr>
      <vt:lpstr>The Council of Economic Advisers</vt:lpstr>
      <vt:lpstr>Other EOP agencies</vt:lpstr>
      <vt:lpstr>The White House Office</vt:lpstr>
      <vt:lpstr>The White House Office</vt:lpstr>
      <vt:lpstr>Executive Privilege </vt:lpstr>
      <vt:lpstr>Lesson 2:  Cabinet Departments &amp; Independent Agencies </vt:lpstr>
      <vt:lpstr>Cabinet Departments</vt:lpstr>
      <vt:lpstr>Cabinet Departments</vt:lpstr>
      <vt:lpstr>Cabinet Departments</vt:lpstr>
      <vt:lpstr>Cabinet Departments</vt:lpstr>
      <vt:lpstr>Cabinet Departments</vt:lpstr>
      <vt:lpstr>Cabinet Departments</vt:lpstr>
      <vt:lpstr>Cabinet Departments</vt:lpstr>
      <vt:lpstr>Cabinet Departments</vt:lpstr>
      <vt:lpstr>Cabinet Departments</vt:lpstr>
      <vt:lpstr>Cabinet Departments</vt:lpstr>
      <vt:lpstr>Cabinet Departments</vt:lpstr>
      <vt:lpstr>Independent Agencies, Government Corporations, and Regulatory Commissions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Executive Branch</dc:title>
  <dc:creator>Brian Brown</dc:creator>
  <cp:lastModifiedBy>Tim Mainord</cp:lastModifiedBy>
  <cp:revision>148</cp:revision>
  <dcterms:created xsi:type="dcterms:W3CDTF">2016-09-20T20:23:48Z</dcterms:created>
  <dcterms:modified xsi:type="dcterms:W3CDTF">2016-10-10T14:30:18Z</dcterms:modified>
</cp:coreProperties>
</file>