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6" r:id="rId2"/>
    <p:sldId id="307" r:id="rId3"/>
    <p:sldId id="308" r:id="rId4"/>
    <p:sldId id="309"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5" r:id="rId20"/>
    <p:sldId id="324" r:id="rId21"/>
    <p:sldId id="326" r:id="rId22"/>
    <p:sldId id="32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112"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D41D4-5A24-42C3-A1CD-F7B912B63055}" type="datetimeFigureOut">
              <a:rPr lang="en-US" smtClean="0"/>
              <a:t>10/10/16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ED520-0A6C-4C54-BF77-7A12219FD02D}" type="slidenum">
              <a:rPr lang="en-US" smtClean="0"/>
              <a:t>‹#›</a:t>
            </a:fld>
            <a:endParaRPr lang="en-US"/>
          </a:p>
        </p:txBody>
      </p:sp>
    </p:spTree>
    <p:extLst>
      <p:ext uri="{BB962C8B-B14F-4D97-AF65-F5344CB8AC3E}">
        <p14:creationId xmlns:p14="http://schemas.microsoft.com/office/powerpoint/2010/main" val="10218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notesMaster" Target="../notesMasters/notesMaster1.xml"/><Relationship Id="rId3"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notesMaster" Target="../notesMasters/notesMaster1.xml"/><Relationship Id="rId3"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notesMaster" Target="../notesMasters/notesMaster1.xml"/><Relationship Id="rId3"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notesMaster" Target="../notesMasters/notesMaster1.xml"/><Relationship Id="rId3"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notesMaster" Target="../notesMasters/notesMaster1.xml"/><Relationship Id="rId3"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notesMaster" Target="../notesMasters/notesMaster1.xml"/><Relationship Id="rId3"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notesMaster" Target="../notesMasters/notesMaster1.xml"/><Relationship Id="rId3"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notesMaster" Target="../notesMasters/notesMaster1.xml"/><Relationship Id="rId3"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notesMaster" Target="../notesMasters/notesMaster1.xml"/><Relationship Id="rId3"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notesMaster" Target="../notesMasters/notesMaster1.xml"/><Relationship Id="rId3"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notesMaster" Target="../notesMasters/notesMaster1.xml"/><Relationship Id="rId3"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notesMaster" Target="../notesMasters/notesMaster1.xml"/><Relationship Id="rId3"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notesMaster" Target="../notesMasters/notesMaster1.xml"/><Relationship Id="rId3"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notesMaster" Target="../notesMasters/notesMaster1.xml"/><Relationship Id="rId3"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notesMaster" Target="../notesMasters/notesMaster1.xml"/><Relationship Id="rId3"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notesMaster" Target="../notesMasters/notesMaster1.xml"/><Relationship Id="rId3"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notesMaster" Target="../notesMasters/notesMaster1.xml"/><Relationship Id="rId3"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notesMaster" Target="../notesMasters/notesMaster1.xml"/><Relationship Id="rId3"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notesMaster" Target="../notesMasters/notesMaster1.xml"/><Relationship Id="rId3"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notesMaster" Target="../notesMasters/notesMaster1.xml"/><Relationship Id="rId3"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notesMaster" Target="../notesMasters/notesMaster1.xml"/><Relationship Id="rId3"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notesMaster" Target="../notesMasters/notesMaster1.xml"/><Relationship Id="rId3"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1</a:t>
            </a:fld>
            <a:endParaRPr lang="en-US"/>
          </a:p>
        </p:txBody>
      </p:sp>
    </p:spTree>
    <p:extLst>
      <p:ext uri="{BB962C8B-B14F-4D97-AF65-F5344CB8AC3E}">
        <p14:creationId xmlns:p14="http://schemas.microsoft.com/office/powerpoint/2010/main" val="2367542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10</a:t>
            </a:fld>
            <a:endParaRPr lang="en-US"/>
          </a:p>
        </p:txBody>
      </p:sp>
    </p:spTree>
    <p:extLst>
      <p:ext uri="{BB962C8B-B14F-4D97-AF65-F5344CB8AC3E}">
        <p14:creationId xmlns:p14="http://schemas.microsoft.com/office/powerpoint/2010/main" val="1505850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11</a:t>
            </a:fld>
            <a:endParaRPr lang="en-US"/>
          </a:p>
        </p:txBody>
      </p:sp>
    </p:spTree>
    <p:extLst>
      <p:ext uri="{BB962C8B-B14F-4D97-AF65-F5344CB8AC3E}">
        <p14:creationId xmlns:p14="http://schemas.microsoft.com/office/powerpoint/2010/main" val="4236764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12</a:t>
            </a:fld>
            <a:endParaRPr lang="en-US"/>
          </a:p>
        </p:txBody>
      </p:sp>
    </p:spTree>
    <p:extLst>
      <p:ext uri="{BB962C8B-B14F-4D97-AF65-F5344CB8AC3E}">
        <p14:creationId xmlns:p14="http://schemas.microsoft.com/office/powerpoint/2010/main" val="3096368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13</a:t>
            </a:fld>
            <a:endParaRPr lang="en-US"/>
          </a:p>
        </p:txBody>
      </p:sp>
    </p:spTree>
    <p:extLst>
      <p:ext uri="{BB962C8B-B14F-4D97-AF65-F5344CB8AC3E}">
        <p14:creationId xmlns:p14="http://schemas.microsoft.com/office/powerpoint/2010/main" val="2069222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14</a:t>
            </a:fld>
            <a:endParaRPr lang="en-US"/>
          </a:p>
        </p:txBody>
      </p:sp>
    </p:spTree>
    <p:extLst>
      <p:ext uri="{BB962C8B-B14F-4D97-AF65-F5344CB8AC3E}">
        <p14:creationId xmlns:p14="http://schemas.microsoft.com/office/powerpoint/2010/main" val="3860243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15</a:t>
            </a:fld>
            <a:endParaRPr lang="en-US"/>
          </a:p>
        </p:txBody>
      </p:sp>
    </p:spTree>
    <p:extLst>
      <p:ext uri="{BB962C8B-B14F-4D97-AF65-F5344CB8AC3E}">
        <p14:creationId xmlns:p14="http://schemas.microsoft.com/office/powerpoint/2010/main" val="2114639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16</a:t>
            </a:fld>
            <a:endParaRPr lang="en-US"/>
          </a:p>
        </p:txBody>
      </p:sp>
    </p:spTree>
    <p:extLst>
      <p:ext uri="{BB962C8B-B14F-4D97-AF65-F5344CB8AC3E}">
        <p14:creationId xmlns:p14="http://schemas.microsoft.com/office/powerpoint/2010/main" val="2578070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17</a:t>
            </a:fld>
            <a:endParaRPr lang="en-US"/>
          </a:p>
        </p:txBody>
      </p:sp>
    </p:spTree>
    <p:extLst>
      <p:ext uri="{BB962C8B-B14F-4D97-AF65-F5344CB8AC3E}">
        <p14:creationId xmlns:p14="http://schemas.microsoft.com/office/powerpoint/2010/main" val="1544838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18</a:t>
            </a:fld>
            <a:endParaRPr lang="en-US"/>
          </a:p>
        </p:txBody>
      </p:sp>
    </p:spTree>
    <p:extLst>
      <p:ext uri="{BB962C8B-B14F-4D97-AF65-F5344CB8AC3E}">
        <p14:creationId xmlns:p14="http://schemas.microsoft.com/office/powerpoint/2010/main" val="1258708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19</a:t>
            </a:fld>
            <a:endParaRPr lang="en-US"/>
          </a:p>
        </p:txBody>
      </p:sp>
    </p:spTree>
    <p:extLst>
      <p:ext uri="{BB962C8B-B14F-4D97-AF65-F5344CB8AC3E}">
        <p14:creationId xmlns:p14="http://schemas.microsoft.com/office/powerpoint/2010/main" val="3018084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2</a:t>
            </a:fld>
            <a:endParaRPr lang="en-US"/>
          </a:p>
        </p:txBody>
      </p:sp>
    </p:spTree>
    <p:extLst>
      <p:ext uri="{BB962C8B-B14F-4D97-AF65-F5344CB8AC3E}">
        <p14:creationId xmlns:p14="http://schemas.microsoft.com/office/powerpoint/2010/main" val="1524606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20</a:t>
            </a:fld>
            <a:endParaRPr lang="en-US"/>
          </a:p>
        </p:txBody>
      </p:sp>
    </p:spTree>
    <p:extLst>
      <p:ext uri="{BB962C8B-B14F-4D97-AF65-F5344CB8AC3E}">
        <p14:creationId xmlns:p14="http://schemas.microsoft.com/office/powerpoint/2010/main" val="4070189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21</a:t>
            </a:fld>
            <a:endParaRPr lang="en-US"/>
          </a:p>
        </p:txBody>
      </p:sp>
    </p:spTree>
    <p:extLst>
      <p:ext uri="{BB962C8B-B14F-4D97-AF65-F5344CB8AC3E}">
        <p14:creationId xmlns:p14="http://schemas.microsoft.com/office/powerpoint/2010/main" val="2377263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22</a:t>
            </a:fld>
            <a:endParaRPr lang="en-US"/>
          </a:p>
        </p:txBody>
      </p:sp>
    </p:spTree>
    <p:extLst>
      <p:ext uri="{BB962C8B-B14F-4D97-AF65-F5344CB8AC3E}">
        <p14:creationId xmlns:p14="http://schemas.microsoft.com/office/powerpoint/2010/main" val="1180054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3</a:t>
            </a:fld>
            <a:endParaRPr lang="en-US"/>
          </a:p>
        </p:txBody>
      </p:sp>
    </p:spTree>
    <p:extLst>
      <p:ext uri="{BB962C8B-B14F-4D97-AF65-F5344CB8AC3E}">
        <p14:creationId xmlns:p14="http://schemas.microsoft.com/office/powerpoint/2010/main" val="706182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4</a:t>
            </a:fld>
            <a:endParaRPr lang="en-US"/>
          </a:p>
        </p:txBody>
      </p:sp>
    </p:spTree>
    <p:extLst>
      <p:ext uri="{BB962C8B-B14F-4D97-AF65-F5344CB8AC3E}">
        <p14:creationId xmlns:p14="http://schemas.microsoft.com/office/powerpoint/2010/main" val="2896678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5</a:t>
            </a:fld>
            <a:endParaRPr lang="en-US"/>
          </a:p>
        </p:txBody>
      </p:sp>
    </p:spTree>
    <p:extLst>
      <p:ext uri="{BB962C8B-B14F-4D97-AF65-F5344CB8AC3E}">
        <p14:creationId xmlns:p14="http://schemas.microsoft.com/office/powerpoint/2010/main" val="551510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6</a:t>
            </a:fld>
            <a:endParaRPr lang="en-US"/>
          </a:p>
        </p:txBody>
      </p:sp>
    </p:spTree>
    <p:extLst>
      <p:ext uri="{BB962C8B-B14F-4D97-AF65-F5344CB8AC3E}">
        <p14:creationId xmlns:p14="http://schemas.microsoft.com/office/powerpoint/2010/main" val="1758566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7</a:t>
            </a:fld>
            <a:endParaRPr lang="en-US"/>
          </a:p>
        </p:txBody>
      </p:sp>
    </p:spTree>
    <p:extLst>
      <p:ext uri="{BB962C8B-B14F-4D97-AF65-F5344CB8AC3E}">
        <p14:creationId xmlns:p14="http://schemas.microsoft.com/office/powerpoint/2010/main" val="2617002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8</a:t>
            </a:fld>
            <a:endParaRPr lang="en-US"/>
          </a:p>
        </p:txBody>
      </p:sp>
    </p:spTree>
    <p:extLst>
      <p:ext uri="{BB962C8B-B14F-4D97-AF65-F5344CB8AC3E}">
        <p14:creationId xmlns:p14="http://schemas.microsoft.com/office/powerpoint/2010/main" val="1366268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AAED520-0A6C-4C54-BF77-7A12219FD02D}" type="slidenum">
              <a:rPr lang="en-US" smtClean="0"/>
              <a:t>9</a:t>
            </a:fld>
            <a:endParaRPr lang="en-US"/>
          </a:p>
        </p:txBody>
      </p:sp>
    </p:spTree>
    <p:extLst>
      <p:ext uri="{BB962C8B-B14F-4D97-AF65-F5344CB8AC3E}">
        <p14:creationId xmlns:p14="http://schemas.microsoft.com/office/powerpoint/2010/main" val="1795383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10/10/16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D862E7-95FA-4FC4-9EC5-DDBFA8DC7417}" type="datetimeFigureOut">
              <a:rPr lang="en-US" dirty="0"/>
              <a:t>10/10/16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B987F2-A784-4F72-BB57-0E9EACDE722E}" type="datetimeFigureOut">
              <a:rPr lang="en-US" dirty="0"/>
              <a:t>10/10/16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BBD51E-4B19-444E-85C0-DBD7EB6263F4}" type="datetimeFigureOut">
              <a:rPr lang="en-US" dirty="0"/>
              <a:t>10/10/16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255A-4AD5-4D3E-9A0A-689DA3BA976C}" type="datetimeFigureOut">
              <a:rPr lang="en-US" dirty="0"/>
              <a:t>10/10/16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EE0AD15-87AC-45B2-9EE5-8D165AF83CD7}" type="datetimeFigureOut">
              <a:rPr lang="en-US" dirty="0"/>
              <a:t>10/10/16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CC40CCD-F0D6-4CC2-A4C8-2D7D0D875F02}" type="datetimeFigureOut">
              <a:rPr lang="en-US" dirty="0"/>
              <a:t>10/10/16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10/10/16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10/10/16</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10/10/16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A00F7B-89C5-4DF7-A309-6263220147D4}" type="datetimeFigureOut">
              <a:rPr lang="en-US" dirty="0"/>
              <a:t>10/10/16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10/10/16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10/10/16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10/10/16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10/10/16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DCB01F-D966-4C62-B900-0BE008A90C98}" type="datetimeFigureOut">
              <a:rPr lang="en-US" dirty="0"/>
              <a:t>10/10/16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73A0EA-7DC7-4964-BB97-B173EF3B859A}" type="datetimeFigureOut">
              <a:rPr lang="en-US" dirty="0"/>
              <a:t>10/10/16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10/10/16</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Chp</a:t>
            </a:r>
            <a:r>
              <a:rPr lang="en-US" dirty="0" smtClean="0"/>
              <a:t> 11 Executive </a:t>
            </a:r>
            <a:r>
              <a:rPr lang="en-US" dirty="0"/>
              <a:t>Branch</a:t>
            </a:r>
          </a:p>
        </p:txBody>
      </p:sp>
      <p:sp>
        <p:nvSpPr>
          <p:cNvPr id="3" name="Subtitle 2"/>
          <p:cNvSpPr>
            <a:spLocks noGrp="1"/>
          </p:cNvSpPr>
          <p:nvPr>
            <p:ph type="subTitle" idx="1"/>
          </p:nvPr>
        </p:nvSpPr>
        <p:spPr>
          <a:xfrm>
            <a:off x="680321" y="4394039"/>
            <a:ext cx="10019523" cy="1117687"/>
          </a:xfrm>
        </p:spPr>
        <p:txBody>
          <a:bodyPr>
            <a:normAutofit/>
          </a:bodyPr>
          <a:lstStyle/>
          <a:p>
            <a:r>
              <a:rPr lang="en-US" sz="3200" dirty="0"/>
              <a:t>Structure and Function of the Executive Branch</a:t>
            </a:r>
          </a:p>
        </p:txBody>
      </p:sp>
    </p:spTree>
    <p:extLst>
      <p:ext uri="{BB962C8B-B14F-4D97-AF65-F5344CB8AC3E}">
        <p14:creationId xmlns:p14="http://schemas.microsoft.com/office/powerpoint/2010/main" val="28832097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Lesson 4:  Executive Branch at Work</a:t>
            </a:r>
          </a:p>
        </p:txBody>
      </p:sp>
      <p:pic>
        <p:nvPicPr>
          <p:cNvPr id="3" name="Picture 2" descr="Файл:Seal of the President of the United States.svg"/>
          <p:cNvPicPr>
            <a:picLocks noChangeAspect="1"/>
          </p:cNvPicPr>
          <p:nvPr/>
        </p:nvPicPr>
        <p:blipFill>
          <a:blip r:embed="rId3"/>
          <a:stretch>
            <a:fillRect/>
          </a:stretch>
        </p:blipFill>
        <p:spPr>
          <a:xfrm>
            <a:off x="3519055" y="2057400"/>
            <a:ext cx="4800600" cy="4800600"/>
          </a:xfrm>
          <a:prstGeom prst="rect">
            <a:avLst/>
          </a:prstGeom>
        </p:spPr>
      </p:pic>
    </p:spTree>
    <p:extLst>
      <p:ext uri="{BB962C8B-B14F-4D97-AF65-F5344CB8AC3E}">
        <p14:creationId xmlns:p14="http://schemas.microsoft.com/office/powerpoint/2010/main" val="27611104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Public Policy, Rules, and Regulations</a:t>
            </a:r>
          </a:p>
        </p:txBody>
      </p:sp>
      <p:sp>
        <p:nvSpPr>
          <p:cNvPr id="3" name="Content Placeholder 2"/>
          <p:cNvSpPr>
            <a:spLocks noGrp="1"/>
          </p:cNvSpPr>
          <p:nvPr>
            <p:ph idx="1"/>
          </p:nvPr>
        </p:nvSpPr>
        <p:spPr>
          <a:xfrm>
            <a:off x="-1" y="2844493"/>
            <a:ext cx="7029450" cy="3242409"/>
          </a:xfrm>
        </p:spPr>
        <p:txBody>
          <a:bodyPr>
            <a:normAutofit/>
          </a:bodyPr>
          <a:lstStyle/>
          <a:p>
            <a:r>
              <a:rPr lang="en-US" sz="2000" dirty="0"/>
              <a:t>Public policy is the </a:t>
            </a:r>
            <a:r>
              <a:rPr lang="en-US" sz="2000" b="1" dirty="0">
                <a:solidFill>
                  <a:schemeClr val="bg1"/>
                </a:solidFill>
              </a:rPr>
              <a:t>stated</a:t>
            </a:r>
            <a:r>
              <a:rPr lang="en-US" sz="2000" dirty="0"/>
              <a:t> course of action the government takes to address problems or issues</a:t>
            </a:r>
          </a:p>
          <a:p>
            <a:r>
              <a:rPr lang="en-US" sz="2000" dirty="0"/>
              <a:t>Public policy includes </a:t>
            </a:r>
            <a:r>
              <a:rPr lang="en-US" sz="2000" b="1" dirty="0">
                <a:solidFill>
                  <a:schemeClr val="bg1"/>
                </a:solidFill>
              </a:rPr>
              <a:t>actions</a:t>
            </a:r>
            <a:r>
              <a:rPr lang="en-US" sz="2000" dirty="0"/>
              <a:t> the government requires or forbids</a:t>
            </a:r>
          </a:p>
          <a:p>
            <a:r>
              <a:rPr lang="en-US" sz="2000" dirty="0"/>
              <a:t>The entire complement of </a:t>
            </a:r>
            <a:r>
              <a:rPr lang="en-US" sz="2000" b="1" dirty="0">
                <a:solidFill>
                  <a:schemeClr val="bg1"/>
                </a:solidFill>
              </a:rPr>
              <a:t>agencies</a:t>
            </a:r>
            <a:r>
              <a:rPr lang="en-US" sz="2000" dirty="0"/>
              <a:t> and departments that implement laws and make related policy is called the bureaucracy </a:t>
            </a:r>
          </a:p>
          <a:p>
            <a:r>
              <a:rPr lang="en-US" sz="2000" dirty="0"/>
              <a:t>Bureaucrats are in change of </a:t>
            </a:r>
            <a:r>
              <a:rPr lang="en-US" sz="2000" b="1" dirty="0">
                <a:solidFill>
                  <a:schemeClr val="bg1"/>
                </a:solidFill>
              </a:rPr>
              <a:t>several</a:t>
            </a:r>
            <a:r>
              <a:rPr lang="en-US" sz="2000" dirty="0"/>
              <a:t> policies, most of these </a:t>
            </a:r>
            <a:r>
              <a:rPr lang="en-US" sz="2000" b="1" dirty="0">
                <a:solidFill>
                  <a:schemeClr val="bg1"/>
                </a:solidFill>
              </a:rPr>
              <a:t>programs</a:t>
            </a:r>
            <a:r>
              <a:rPr lang="en-US" sz="2000" dirty="0"/>
              <a:t> affects almost all aspects of national life </a:t>
            </a:r>
          </a:p>
        </p:txBody>
      </p:sp>
      <p:pic>
        <p:nvPicPr>
          <p:cNvPr id="5" name="Picture 4"/>
          <p:cNvPicPr>
            <a:picLocks noChangeAspect="1"/>
          </p:cNvPicPr>
          <p:nvPr/>
        </p:nvPicPr>
        <p:blipFill>
          <a:blip r:embed="rId3"/>
          <a:stretch>
            <a:fillRect/>
          </a:stretch>
        </p:blipFill>
        <p:spPr>
          <a:xfrm>
            <a:off x="7287905" y="2587654"/>
            <a:ext cx="4904096" cy="3266509"/>
          </a:xfrm>
          <a:prstGeom prst="rect">
            <a:avLst/>
          </a:prstGeom>
        </p:spPr>
      </p:pic>
    </p:spTree>
    <p:extLst>
      <p:ext uri="{BB962C8B-B14F-4D97-AF65-F5344CB8AC3E}">
        <p14:creationId xmlns:p14="http://schemas.microsoft.com/office/powerpoint/2010/main" val="12344960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Bureaucratic Involvement in Lawmaking</a:t>
            </a:r>
          </a:p>
        </p:txBody>
      </p:sp>
      <p:sp>
        <p:nvSpPr>
          <p:cNvPr id="3" name="Content Placeholder 2"/>
          <p:cNvSpPr>
            <a:spLocks noGrp="1"/>
          </p:cNvSpPr>
          <p:nvPr>
            <p:ph idx="1"/>
          </p:nvPr>
        </p:nvSpPr>
        <p:spPr>
          <a:xfrm>
            <a:off x="-1" y="1965278"/>
            <a:ext cx="7029450" cy="4892721"/>
          </a:xfrm>
        </p:spPr>
        <p:txBody>
          <a:bodyPr>
            <a:normAutofit/>
          </a:bodyPr>
          <a:lstStyle/>
          <a:p>
            <a:r>
              <a:rPr lang="en-US" sz="2000" dirty="0"/>
              <a:t>Before a law is passed the </a:t>
            </a:r>
            <a:r>
              <a:rPr lang="en-US" sz="2000" b="1" dirty="0">
                <a:solidFill>
                  <a:schemeClr val="bg1"/>
                </a:solidFill>
              </a:rPr>
              <a:t>executive</a:t>
            </a:r>
            <a:r>
              <a:rPr lang="en-US" sz="2000" dirty="0"/>
              <a:t> staff will likely watch its development and consider its implication</a:t>
            </a:r>
          </a:p>
          <a:p>
            <a:r>
              <a:rPr lang="en-US" sz="2000" dirty="0"/>
              <a:t>Each cabinet department has </a:t>
            </a:r>
            <a:r>
              <a:rPr lang="en-US" sz="2000" b="1" dirty="0">
                <a:solidFill>
                  <a:schemeClr val="bg1"/>
                </a:solidFill>
              </a:rPr>
              <a:t>liaison</a:t>
            </a:r>
            <a:r>
              <a:rPr lang="en-US" sz="2000" dirty="0"/>
              <a:t> officers who develop relationships with the elected officials and </a:t>
            </a:r>
            <a:r>
              <a:rPr lang="en-US" sz="2000" b="1" dirty="0">
                <a:solidFill>
                  <a:schemeClr val="bg1"/>
                </a:solidFill>
              </a:rPr>
              <a:t>congressional</a:t>
            </a:r>
            <a:r>
              <a:rPr lang="en-US" sz="2000" dirty="0"/>
              <a:t> staff members who have the authority over the work of their departments</a:t>
            </a:r>
          </a:p>
          <a:p>
            <a:r>
              <a:rPr lang="en-US" sz="2000" dirty="0"/>
              <a:t>Liaison officers keep track of bills moving through Congress, and supply </a:t>
            </a:r>
            <a:r>
              <a:rPr lang="en-US" sz="2000" b="1" dirty="0">
                <a:solidFill>
                  <a:schemeClr val="bg1"/>
                </a:solidFill>
              </a:rPr>
              <a:t>lawmakers</a:t>
            </a:r>
            <a:r>
              <a:rPr lang="en-US" sz="2000" dirty="0"/>
              <a:t> with information when they are analyzing bills</a:t>
            </a:r>
          </a:p>
          <a:p>
            <a:r>
              <a:rPr lang="en-US" sz="2000" dirty="0"/>
              <a:t>Liaison officers may help draft new bills for Congress as well as testify about </a:t>
            </a:r>
            <a:r>
              <a:rPr lang="en-US" sz="2000" b="1" dirty="0">
                <a:solidFill>
                  <a:schemeClr val="bg1"/>
                </a:solidFill>
              </a:rPr>
              <a:t>legislation</a:t>
            </a:r>
          </a:p>
          <a:p>
            <a:r>
              <a:rPr lang="en-US" sz="2000" dirty="0"/>
              <a:t>Ideas for new laws often come from </a:t>
            </a:r>
            <a:r>
              <a:rPr lang="en-US" sz="2000" b="1" dirty="0">
                <a:solidFill>
                  <a:schemeClr val="bg1"/>
                </a:solidFill>
              </a:rPr>
              <a:t>within</a:t>
            </a:r>
            <a:r>
              <a:rPr lang="en-US" sz="2000" dirty="0"/>
              <a:t> the bureaucracy</a:t>
            </a:r>
          </a:p>
        </p:txBody>
      </p:sp>
      <p:pic>
        <p:nvPicPr>
          <p:cNvPr id="4" name="Picture 3"/>
          <p:cNvPicPr>
            <a:picLocks noChangeAspect="1"/>
          </p:cNvPicPr>
          <p:nvPr/>
        </p:nvPicPr>
        <p:blipFill>
          <a:blip r:embed="rId3"/>
          <a:stretch>
            <a:fillRect/>
          </a:stretch>
        </p:blipFill>
        <p:spPr>
          <a:xfrm>
            <a:off x="7029448" y="2362768"/>
            <a:ext cx="5136635" cy="3451177"/>
          </a:xfrm>
          <a:prstGeom prst="rect">
            <a:avLst/>
          </a:prstGeom>
        </p:spPr>
      </p:pic>
    </p:spTree>
    <p:extLst>
      <p:ext uri="{BB962C8B-B14F-4D97-AF65-F5344CB8AC3E}">
        <p14:creationId xmlns:p14="http://schemas.microsoft.com/office/powerpoint/2010/main" val="2670076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Making Rules and Policy</a:t>
            </a:r>
          </a:p>
        </p:txBody>
      </p:sp>
      <p:sp>
        <p:nvSpPr>
          <p:cNvPr id="3" name="Content Placeholder 2"/>
          <p:cNvSpPr>
            <a:spLocks noGrp="1"/>
          </p:cNvSpPr>
          <p:nvPr>
            <p:ph idx="1"/>
          </p:nvPr>
        </p:nvSpPr>
        <p:spPr>
          <a:xfrm>
            <a:off x="-2" y="1965278"/>
            <a:ext cx="12192001" cy="4892721"/>
          </a:xfrm>
        </p:spPr>
        <p:txBody>
          <a:bodyPr>
            <a:normAutofit/>
          </a:bodyPr>
          <a:lstStyle/>
          <a:p>
            <a:r>
              <a:rPr lang="en-US" sz="2000" dirty="0"/>
              <a:t>Federal </a:t>
            </a:r>
            <a:r>
              <a:rPr lang="en-US" sz="2000" b="1" dirty="0">
                <a:solidFill>
                  <a:schemeClr val="bg1"/>
                </a:solidFill>
              </a:rPr>
              <a:t>bureaucrats</a:t>
            </a:r>
            <a:r>
              <a:rPr lang="en-US" sz="2000" dirty="0"/>
              <a:t> carry out the policies the Congress makes and the president signs</a:t>
            </a:r>
          </a:p>
          <a:p>
            <a:r>
              <a:rPr lang="en-US" sz="2000" dirty="0"/>
              <a:t>When </a:t>
            </a:r>
            <a:r>
              <a:rPr lang="en-US" sz="2000" b="1" dirty="0">
                <a:solidFill>
                  <a:schemeClr val="bg1"/>
                </a:solidFill>
              </a:rPr>
              <a:t>Congress</a:t>
            </a:r>
            <a:r>
              <a:rPr lang="en-US" sz="2000" dirty="0"/>
              <a:t> does not make a law it cannot spell out exactly what needs to be done to enforce it</a:t>
            </a:r>
          </a:p>
          <a:p>
            <a:r>
              <a:rPr lang="en-US" sz="2000" dirty="0"/>
              <a:t>The </a:t>
            </a:r>
            <a:r>
              <a:rPr lang="en-US" sz="2000" b="1" dirty="0">
                <a:solidFill>
                  <a:schemeClr val="bg1"/>
                </a:solidFill>
              </a:rPr>
              <a:t>bureaucracy</a:t>
            </a:r>
            <a:r>
              <a:rPr lang="en-US" sz="2000" dirty="0"/>
              <a:t> shapes what the law actually means</a:t>
            </a:r>
          </a:p>
          <a:p>
            <a:r>
              <a:rPr lang="en-US" sz="2000" dirty="0"/>
              <a:t>The main way federal agencies do this is by issuing rules and </a:t>
            </a:r>
            <a:r>
              <a:rPr lang="en-US" sz="2000" b="1" dirty="0">
                <a:solidFill>
                  <a:schemeClr val="bg1"/>
                </a:solidFill>
              </a:rPr>
              <a:t>regulations</a:t>
            </a:r>
            <a:r>
              <a:rPr lang="en-US" sz="2000" dirty="0"/>
              <a:t> designed to translate the law into action</a:t>
            </a:r>
          </a:p>
          <a:p>
            <a:r>
              <a:rPr lang="en-US" sz="2000" dirty="0"/>
              <a:t>The bureaucracy </a:t>
            </a:r>
            <a:r>
              <a:rPr lang="en-US" sz="2000" b="1" dirty="0">
                <a:solidFill>
                  <a:schemeClr val="bg1"/>
                </a:solidFill>
              </a:rPr>
              <a:t>formulates</a:t>
            </a:r>
            <a:r>
              <a:rPr lang="en-US" sz="2000" dirty="0"/>
              <a:t> many rules or regulations to carry out each law </a:t>
            </a:r>
          </a:p>
          <a:p>
            <a:r>
              <a:rPr lang="en-US" sz="2000" dirty="0"/>
              <a:t>Complex laws contain many more rules and </a:t>
            </a:r>
            <a:r>
              <a:rPr lang="en-US" sz="2000" b="1" dirty="0">
                <a:solidFill>
                  <a:schemeClr val="bg1"/>
                </a:solidFill>
              </a:rPr>
              <a:t>regulations</a:t>
            </a:r>
            <a:r>
              <a:rPr lang="en-US" sz="2000" dirty="0"/>
              <a:t> than the average law </a:t>
            </a:r>
          </a:p>
          <a:p>
            <a:r>
              <a:rPr lang="en-US" sz="2000" dirty="0"/>
              <a:t>Rules made by </a:t>
            </a:r>
            <a:r>
              <a:rPr lang="en-US" sz="2000" b="1" dirty="0">
                <a:solidFill>
                  <a:schemeClr val="bg1"/>
                </a:solidFill>
              </a:rPr>
              <a:t>federal</a:t>
            </a:r>
            <a:r>
              <a:rPr lang="en-US" sz="2000" dirty="0"/>
              <a:t> agencies have the force and effect of law </a:t>
            </a:r>
          </a:p>
          <a:p>
            <a:r>
              <a:rPr lang="en-US" sz="2000" dirty="0"/>
              <a:t>The </a:t>
            </a:r>
            <a:r>
              <a:rPr lang="en-US" sz="2000" b="1" dirty="0">
                <a:solidFill>
                  <a:schemeClr val="bg1"/>
                </a:solidFill>
              </a:rPr>
              <a:t>bureaucracy</a:t>
            </a:r>
            <a:r>
              <a:rPr lang="en-US" sz="2000" dirty="0"/>
              <a:t> makes public policy</a:t>
            </a:r>
          </a:p>
          <a:p>
            <a:r>
              <a:rPr lang="en-US" sz="2000" dirty="0"/>
              <a:t>Executive branch employees often play key roles in setting </a:t>
            </a:r>
            <a:r>
              <a:rPr lang="en-US" sz="2000" b="1" dirty="0">
                <a:solidFill>
                  <a:schemeClr val="bg1"/>
                </a:solidFill>
              </a:rPr>
              <a:t>specific</a:t>
            </a:r>
            <a:r>
              <a:rPr lang="en-US" sz="2000" dirty="0"/>
              <a:t> goals and making rules for government programs</a:t>
            </a:r>
          </a:p>
          <a:p>
            <a:r>
              <a:rPr lang="en-US" sz="2000" dirty="0"/>
              <a:t>Some have criticize this process because people are </a:t>
            </a:r>
            <a:r>
              <a:rPr lang="en-US" sz="2000" b="1" dirty="0">
                <a:solidFill>
                  <a:schemeClr val="bg1"/>
                </a:solidFill>
              </a:rPr>
              <a:t>concerned</a:t>
            </a:r>
            <a:r>
              <a:rPr lang="en-US" sz="2000" dirty="0"/>
              <a:t> that the people who are making policy were not elected by the people </a:t>
            </a:r>
          </a:p>
        </p:txBody>
      </p:sp>
    </p:spTree>
    <p:extLst>
      <p:ext uri="{BB962C8B-B14F-4D97-AF65-F5344CB8AC3E}">
        <p14:creationId xmlns:p14="http://schemas.microsoft.com/office/powerpoint/2010/main" val="2512409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Public Input </a:t>
            </a:r>
          </a:p>
        </p:txBody>
      </p:sp>
      <p:sp>
        <p:nvSpPr>
          <p:cNvPr id="3" name="Content Placeholder 2"/>
          <p:cNvSpPr>
            <a:spLocks noGrp="1"/>
          </p:cNvSpPr>
          <p:nvPr>
            <p:ph idx="1"/>
          </p:nvPr>
        </p:nvSpPr>
        <p:spPr>
          <a:xfrm>
            <a:off x="-1" y="2107122"/>
            <a:ext cx="6796587" cy="4498394"/>
          </a:xfrm>
        </p:spPr>
        <p:txBody>
          <a:bodyPr>
            <a:normAutofit/>
          </a:bodyPr>
          <a:lstStyle/>
          <a:p>
            <a:r>
              <a:rPr lang="en-US" sz="2000" dirty="0"/>
              <a:t>Executive </a:t>
            </a:r>
            <a:r>
              <a:rPr lang="en-US" sz="2000" b="1" dirty="0">
                <a:solidFill>
                  <a:schemeClr val="bg1"/>
                </a:solidFill>
              </a:rPr>
              <a:t>agencies</a:t>
            </a:r>
            <a:r>
              <a:rPr lang="en-US" sz="2000" dirty="0"/>
              <a:t> seek input from private citizens and others who will be affected by potential rules and regulations.</a:t>
            </a:r>
          </a:p>
          <a:p>
            <a:r>
              <a:rPr lang="en-US" sz="2000" dirty="0"/>
              <a:t>Lobbying groups also </a:t>
            </a:r>
            <a:r>
              <a:rPr lang="en-US" sz="2000" b="1" dirty="0">
                <a:solidFill>
                  <a:schemeClr val="bg1"/>
                </a:solidFill>
              </a:rPr>
              <a:t>attempt</a:t>
            </a:r>
            <a:r>
              <a:rPr lang="en-US" sz="2000" dirty="0"/>
              <a:t> to influence the ways rules and regulations are written</a:t>
            </a:r>
          </a:p>
          <a:p>
            <a:r>
              <a:rPr lang="en-US" sz="2000" dirty="0"/>
              <a:t>When </a:t>
            </a:r>
            <a:r>
              <a:rPr lang="en-US" sz="2000" b="1" dirty="0">
                <a:solidFill>
                  <a:schemeClr val="bg1"/>
                </a:solidFill>
              </a:rPr>
              <a:t>agencies</a:t>
            </a:r>
            <a:r>
              <a:rPr lang="en-US" sz="2000" dirty="0"/>
              <a:t> draft new rules, they must publish drafts of those rules and allow the </a:t>
            </a:r>
            <a:r>
              <a:rPr lang="en-US" sz="2000" b="1" dirty="0">
                <a:solidFill>
                  <a:schemeClr val="bg1"/>
                </a:solidFill>
              </a:rPr>
              <a:t>public</a:t>
            </a:r>
            <a:r>
              <a:rPr lang="en-US" sz="2000" dirty="0"/>
              <a:t> to see and comment on them before they go into effect</a:t>
            </a:r>
          </a:p>
          <a:p>
            <a:r>
              <a:rPr lang="en-US" sz="2000" dirty="0"/>
              <a:t>The process of getting </a:t>
            </a:r>
            <a:r>
              <a:rPr lang="en-US" sz="2000" b="1" dirty="0">
                <a:solidFill>
                  <a:schemeClr val="bg1"/>
                </a:solidFill>
              </a:rPr>
              <a:t>public</a:t>
            </a:r>
            <a:r>
              <a:rPr lang="en-US" sz="2000" dirty="0"/>
              <a:t> input varies by agency, but the procedures are very </a:t>
            </a:r>
            <a:r>
              <a:rPr lang="en-US" sz="2000" b="1" dirty="0">
                <a:solidFill>
                  <a:schemeClr val="bg1"/>
                </a:solidFill>
              </a:rPr>
              <a:t>specific</a:t>
            </a:r>
            <a:r>
              <a:rPr lang="en-US" sz="2000" dirty="0"/>
              <a:t> and must be followed</a:t>
            </a:r>
          </a:p>
          <a:p>
            <a:r>
              <a:rPr lang="en-US" sz="2000" dirty="0"/>
              <a:t>Interests groups use various strategies to encourage their members to weight in on rules that might affect them</a:t>
            </a:r>
          </a:p>
        </p:txBody>
      </p:sp>
      <p:pic>
        <p:nvPicPr>
          <p:cNvPr id="4" name="Picture 3"/>
          <p:cNvPicPr>
            <a:picLocks noChangeAspect="1"/>
          </p:cNvPicPr>
          <p:nvPr/>
        </p:nvPicPr>
        <p:blipFill>
          <a:blip r:embed="rId3"/>
          <a:stretch>
            <a:fillRect/>
          </a:stretch>
        </p:blipFill>
        <p:spPr>
          <a:xfrm>
            <a:off x="7252079" y="2812576"/>
            <a:ext cx="4939921" cy="2542606"/>
          </a:xfrm>
          <a:prstGeom prst="rect">
            <a:avLst/>
          </a:prstGeom>
        </p:spPr>
      </p:pic>
    </p:spTree>
    <p:extLst>
      <p:ext uri="{BB962C8B-B14F-4D97-AF65-F5344CB8AC3E}">
        <p14:creationId xmlns:p14="http://schemas.microsoft.com/office/powerpoint/2010/main" val="29943992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Checks &amp; Balances on the Bureaucracy</a:t>
            </a:r>
          </a:p>
        </p:txBody>
      </p:sp>
      <p:sp>
        <p:nvSpPr>
          <p:cNvPr id="3" name="Content Placeholder 2"/>
          <p:cNvSpPr>
            <a:spLocks noGrp="1"/>
          </p:cNvSpPr>
          <p:nvPr>
            <p:ph idx="1"/>
          </p:nvPr>
        </p:nvSpPr>
        <p:spPr>
          <a:xfrm>
            <a:off x="0" y="1978925"/>
            <a:ext cx="6796587" cy="4879075"/>
          </a:xfrm>
        </p:spPr>
        <p:txBody>
          <a:bodyPr>
            <a:normAutofit/>
          </a:bodyPr>
          <a:lstStyle/>
          <a:p>
            <a:r>
              <a:rPr lang="en-US" sz="2000" dirty="0"/>
              <a:t>Citizens or </a:t>
            </a:r>
            <a:r>
              <a:rPr lang="en-US" sz="2000" b="1" dirty="0">
                <a:solidFill>
                  <a:schemeClr val="bg1"/>
                </a:solidFill>
              </a:rPr>
              <a:t>interest</a:t>
            </a:r>
            <a:r>
              <a:rPr lang="en-US" sz="2000" dirty="0"/>
              <a:t> groups are not satisfied with a rule or regulation they can take their case to court</a:t>
            </a:r>
          </a:p>
          <a:p>
            <a:r>
              <a:rPr lang="en-US" sz="2000" dirty="0"/>
              <a:t>They may ask a </a:t>
            </a:r>
            <a:r>
              <a:rPr lang="en-US" sz="2000" b="1" dirty="0">
                <a:solidFill>
                  <a:schemeClr val="bg1"/>
                </a:solidFill>
              </a:rPr>
              <a:t>federal</a:t>
            </a:r>
            <a:r>
              <a:rPr lang="en-US" sz="2000" dirty="0"/>
              <a:t> court to issue an </a:t>
            </a:r>
            <a:r>
              <a:rPr lang="en-US" sz="2000" b="1" dirty="0">
                <a:solidFill>
                  <a:schemeClr val="bg1"/>
                </a:solidFill>
              </a:rPr>
              <a:t>injunction</a:t>
            </a:r>
            <a:r>
              <a:rPr lang="en-US" sz="2000" dirty="0"/>
              <a:t> (an order that will stop an action or enforce a rule or regulation)</a:t>
            </a:r>
          </a:p>
          <a:p>
            <a:r>
              <a:rPr lang="en-US" sz="2000" dirty="0"/>
              <a:t>Court rarely reverse decisions of </a:t>
            </a:r>
            <a:r>
              <a:rPr lang="en-US" sz="2000" b="1" dirty="0">
                <a:solidFill>
                  <a:schemeClr val="bg1"/>
                </a:solidFill>
              </a:rPr>
              <a:t>federal</a:t>
            </a:r>
            <a:r>
              <a:rPr lang="en-US" sz="2000" dirty="0"/>
              <a:t> regulatory commissions</a:t>
            </a:r>
          </a:p>
          <a:p>
            <a:r>
              <a:rPr lang="en-US" sz="2000" dirty="0"/>
              <a:t>Congress can check the power of executive agencies and departments in three ways:</a:t>
            </a:r>
          </a:p>
          <a:p>
            <a:pPr marL="800100" lvl="1" indent="-342900">
              <a:buFont typeface="+mj-lt"/>
              <a:buAutoNum type="arabicPeriod"/>
            </a:pPr>
            <a:r>
              <a:rPr lang="en-US" sz="1600" dirty="0">
                <a:solidFill>
                  <a:srgbClr val="FF0000"/>
                </a:solidFill>
              </a:rPr>
              <a:t>They can pass laws to alter the rules or regulations</a:t>
            </a:r>
          </a:p>
          <a:p>
            <a:pPr marL="800100" lvl="1" indent="-342900">
              <a:buFont typeface="+mj-lt"/>
              <a:buAutoNum type="arabicPeriod"/>
            </a:pPr>
            <a:r>
              <a:rPr lang="en-US" sz="1600" dirty="0">
                <a:solidFill>
                  <a:srgbClr val="FF0000"/>
                </a:solidFill>
              </a:rPr>
              <a:t>They can hold agencies more accountable for what they do</a:t>
            </a:r>
          </a:p>
          <a:p>
            <a:pPr marL="800100" lvl="1" indent="-342900">
              <a:buFont typeface="+mj-lt"/>
              <a:buAutoNum type="arabicPeriod"/>
            </a:pPr>
            <a:r>
              <a:rPr lang="en-US" sz="1600" dirty="0">
                <a:solidFill>
                  <a:srgbClr val="FF0000"/>
                </a:solidFill>
              </a:rPr>
              <a:t>Lawmakers can use reports to make sure the executive branch is carrying out laws as they were expected to do.</a:t>
            </a:r>
          </a:p>
          <a:p>
            <a:endParaRPr lang="en-US" sz="2000" dirty="0">
              <a:solidFill>
                <a:srgbClr val="FF0000"/>
              </a:solidFill>
            </a:endParaRPr>
          </a:p>
          <a:p>
            <a:endParaRPr lang="en-US" sz="2000" dirty="0">
              <a:solidFill>
                <a:srgbClr val="FF0000"/>
              </a:solidFill>
            </a:endParaRPr>
          </a:p>
        </p:txBody>
      </p:sp>
      <p:pic>
        <p:nvPicPr>
          <p:cNvPr id="5" name="Picture 4"/>
          <p:cNvPicPr>
            <a:picLocks noChangeAspect="1"/>
          </p:cNvPicPr>
          <p:nvPr/>
        </p:nvPicPr>
        <p:blipFill>
          <a:blip r:embed="rId3"/>
          <a:stretch>
            <a:fillRect/>
          </a:stretch>
        </p:blipFill>
        <p:spPr>
          <a:xfrm>
            <a:off x="7287905" y="2587654"/>
            <a:ext cx="4904096" cy="3266509"/>
          </a:xfrm>
          <a:prstGeom prst="rect">
            <a:avLst/>
          </a:prstGeom>
        </p:spPr>
      </p:pic>
    </p:spTree>
    <p:extLst>
      <p:ext uri="{BB962C8B-B14F-4D97-AF65-F5344CB8AC3E}">
        <p14:creationId xmlns:p14="http://schemas.microsoft.com/office/powerpoint/2010/main" val="5319181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Debates about the Size of Bureaucracy</a:t>
            </a:r>
          </a:p>
        </p:txBody>
      </p:sp>
      <p:sp>
        <p:nvSpPr>
          <p:cNvPr id="3" name="Content Placeholder 2"/>
          <p:cNvSpPr>
            <a:spLocks noGrp="1"/>
          </p:cNvSpPr>
          <p:nvPr>
            <p:ph idx="1"/>
          </p:nvPr>
        </p:nvSpPr>
        <p:spPr>
          <a:xfrm>
            <a:off x="-1" y="2688609"/>
            <a:ext cx="6796587" cy="3084394"/>
          </a:xfrm>
        </p:spPr>
        <p:txBody>
          <a:bodyPr>
            <a:normAutofit/>
          </a:bodyPr>
          <a:lstStyle/>
          <a:p>
            <a:r>
              <a:rPr lang="en-US" sz="2000" dirty="0"/>
              <a:t>People have different about the </a:t>
            </a:r>
            <a:r>
              <a:rPr lang="en-US" sz="2000" b="1" dirty="0">
                <a:solidFill>
                  <a:schemeClr val="bg1"/>
                </a:solidFill>
              </a:rPr>
              <a:t>federal</a:t>
            </a:r>
            <a:r>
              <a:rPr lang="en-US" sz="2000" dirty="0"/>
              <a:t> bureaucracy</a:t>
            </a:r>
          </a:p>
          <a:p>
            <a:r>
              <a:rPr lang="en-US" sz="2000" dirty="0"/>
              <a:t>The arguments can be traced back to the arguments of the </a:t>
            </a:r>
            <a:r>
              <a:rPr lang="en-US" sz="2000" b="1" dirty="0">
                <a:solidFill>
                  <a:schemeClr val="bg1"/>
                </a:solidFill>
              </a:rPr>
              <a:t>federalist</a:t>
            </a:r>
            <a:r>
              <a:rPr lang="en-US" sz="2000" dirty="0"/>
              <a:t> and anti-federalist</a:t>
            </a:r>
          </a:p>
          <a:p>
            <a:r>
              <a:rPr lang="en-US" sz="2000" dirty="0"/>
              <a:t>Some people today worry that the </a:t>
            </a:r>
            <a:r>
              <a:rPr lang="en-US" sz="2000" b="1" dirty="0"/>
              <a:t>national</a:t>
            </a:r>
            <a:r>
              <a:rPr lang="en-US" sz="2000" dirty="0"/>
              <a:t> government is too big, too inefficient, and too costly </a:t>
            </a:r>
          </a:p>
          <a:p>
            <a:r>
              <a:rPr lang="en-US" sz="2000" dirty="0"/>
              <a:t>Some people believe that the federal </a:t>
            </a:r>
            <a:r>
              <a:rPr lang="en-US" sz="2000" b="1" dirty="0">
                <a:solidFill>
                  <a:schemeClr val="bg1"/>
                </a:solidFill>
              </a:rPr>
              <a:t>government</a:t>
            </a:r>
            <a:r>
              <a:rPr lang="en-US" sz="2000" dirty="0"/>
              <a:t> programs are vital to the nation and should be </a:t>
            </a:r>
            <a:r>
              <a:rPr lang="en-US" sz="2000" b="1" dirty="0">
                <a:solidFill>
                  <a:schemeClr val="bg1"/>
                </a:solidFill>
              </a:rPr>
              <a:t>maintained</a:t>
            </a:r>
            <a:r>
              <a:rPr lang="en-US" sz="2000" dirty="0"/>
              <a:t> or expanded.</a:t>
            </a:r>
          </a:p>
        </p:txBody>
      </p:sp>
      <p:pic>
        <p:nvPicPr>
          <p:cNvPr id="4" name="Picture 3"/>
          <p:cNvPicPr>
            <a:picLocks noChangeAspect="1"/>
          </p:cNvPicPr>
          <p:nvPr/>
        </p:nvPicPr>
        <p:blipFill>
          <a:blip r:embed="rId3"/>
          <a:stretch>
            <a:fillRect/>
          </a:stretch>
        </p:blipFill>
        <p:spPr>
          <a:xfrm>
            <a:off x="6974006" y="2520688"/>
            <a:ext cx="5217994" cy="3090212"/>
          </a:xfrm>
          <a:prstGeom prst="rect">
            <a:avLst/>
          </a:prstGeom>
        </p:spPr>
      </p:pic>
    </p:spTree>
    <p:extLst>
      <p:ext uri="{BB962C8B-B14F-4D97-AF65-F5344CB8AC3E}">
        <p14:creationId xmlns:p14="http://schemas.microsoft.com/office/powerpoint/2010/main" val="6572267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Factors Contributing to Growth in the Bureaucracy</a:t>
            </a:r>
          </a:p>
        </p:txBody>
      </p:sp>
      <p:sp>
        <p:nvSpPr>
          <p:cNvPr id="3" name="Content Placeholder 2"/>
          <p:cNvSpPr>
            <a:spLocks noGrp="1"/>
          </p:cNvSpPr>
          <p:nvPr>
            <p:ph idx="1"/>
          </p:nvPr>
        </p:nvSpPr>
        <p:spPr>
          <a:xfrm>
            <a:off x="-1" y="1978924"/>
            <a:ext cx="12192001" cy="4879075"/>
          </a:xfrm>
        </p:spPr>
        <p:txBody>
          <a:bodyPr>
            <a:normAutofit/>
          </a:bodyPr>
          <a:lstStyle/>
          <a:p>
            <a:r>
              <a:rPr lang="en-US" sz="2000" dirty="0"/>
              <a:t>Several forces have driven the growth in </a:t>
            </a:r>
            <a:r>
              <a:rPr lang="en-US" sz="2000" b="1" dirty="0">
                <a:solidFill>
                  <a:schemeClr val="bg1"/>
                </a:solidFill>
              </a:rPr>
              <a:t>size</a:t>
            </a:r>
            <a:r>
              <a:rPr lang="en-US" sz="2000" dirty="0"/>
              <a:t> and </a:t>
            </a:r>
            <a:r>
              <a:rPr lang="en-US" sz="2000" b="1" dirty="0">
                <a:solidFill>
                  <a:schemeClr val="bg1"/>
                </a:solidFill>
              </a:rPr>
              <a:t>importance</a:t>
            </a:r>
            <a:r>
              <a:rPr lang="en-US" sz="2000" dirty="0"/>
              <a:t> of the federal bureaucracy:</a:t>
            </a:r>
          </a:p>
          <a:p>
            <a:pPr marL="800100" lvl="1" indent="-342900">
              <a:buFont typeface="+mj-lt"/>
              <a:buAutoNum type="arabicPeriod"/>
            </a:pPr>
            <a:r>
              <a:rPr lang="en-US" sz="1800" dirty="0">
                <a:solidFill>
                  <a:srgbClr val="FF0000"/>
                </a:solidFill>
              </a:rPr>
              <a:t>Population Growth</a:t>
            </a:r>
          </a:p>
          <a:p>
            <a:pPr marL="800100" lvl="1" indent="-342900">
              <a:buFont typeface="+mj-lt"/>
              <a:buAutoNum type="arabicPeriod"/>
            </a:pPr>
            <a:r>
              <a:rPr lang="en-US" sz="1800" dirty="0">
                <a:solidFill>
                  <a:srgbClr val="FF0000"/>
                </a:solidFill>
              </a:rPr>
              <a:t>Industrial and Technological Advances</a:t>
            </a:r>
          </a:p>
          <a:p>
            <a:pPr marL="800100" lvl="1" indent="-342900">
              <a:buFont typeface="+mj-lt"/>
              <a:buAutoNum type="arabicPeriod"/>
            </a:pPr>
            <a:r>
              <a:rPr lang="en-US" sz="1800" dirty="0">
                <a:solidFill>
                  <a:srgbClr val="FF0000"/>
                </a:solidFill>
              </a:rPr>
              <a:t>Growing Global Economy</a:t>
            </a:r>
          </a:p>
          <a:p>
            <a:pPr marL="800100" lvl="1" indent="-342900">
              <a:buFont typeface="+mj-lt"/>
              <a:buAutoNum type="arabicPeriod"/>
            </a:pPr>
            <a:r>
              <a:rPr lang="en-US" sz="1800" dirty="0">
                <a:solidFill>
                  <a:srgbClr val="FF0000"/>
                </a:solidFill>
              </a:rPr>
              <a:t>Threats to National Security</a:t>
            </a:r>
          </a:p>
          <a:p>
            <a:pPr marL="800100" lvl="1" indent="-342900">
              <a:buFont typeface="+mj-lt"/>
              <a:buAutoNum type="arabicPeriod"/>
            </a:pPr>
            <a:r>
              <a:rPr lang="en-US" sz="1800" dirty="0">
                <a:solidFill>
                  <a:srgbClr val="FF0000"/>
                </a:solidFill>
              </a:rPr>
              <a:t>Economic Crises</a:t>
            </a:r>
          </a:p>
          <a:p>
            <a:pPr marL="457200" lvl="1" indent="0">
              <a:buNone/>
            </a:pPr>
            <a:endParaRPr lang="en-US" sz="1600" dirty="0"/>
          </a:p>
          <a:p>
            <a:pPr marL="457200" lvl="1" indent="0">
              <a:buNone/>
            </a:pPr>
            <a:endParaRPr lang="en-US" sz="1600" dirty="0"/>
          </a:p>
          <a:p>
            <a:pPr marL="457200" lvl="1" indent="0">
              <a:buNone/>
            </a:pPr>
            <a:endParaRPr lang="en-US" sz="1600" dirty="0"/>
          </a:p>
          <a:p>
            <a:pPr marL="0" lvl="1" indent="0"/>
            <a:r>
              <a:rPr lang="en-US" dirty="0"/>
              <a:t>Critics of big business say all this growth is </a:t>
            </a:r>
            <a:r>
              <a:rPr lang="en-US" b="1" dirty="0">
                <a:solidFill>
                  <a:schemeClr val="bg1"/>
                </a:solidFill>
              </a:rPr>
              <a:t>unsustainable</a:t>
            </a:r>
            <a:r>
              <a:rPr lang="en-US" dirty="0"/>
              <a:t>, costly, and </a:t>
            </a:r>
            <a:r>
              <a:rPr lang="en-US" b="1" dirty="0">
                <a:solidFill>
                  <a:schemeClr val="bg1"/>
                </a:solidFill>
              </a:rPr>
              <a:t>overextension</a:t>
            </a:r>
            <a:r>
              <a:rPr lang="en-US" dirty="0"/>
              <a:t> of the proper role of the federal government</a:t>
            </a:r>
          </a:p>
          <a:p>
            <a:pPr marL="0" lvl="1" indent="0"/>
            <a:r>
              <a:rPr lang="en-US" dirty="0"/>
              <a:t>Some argue that these tasks are best </a:t>
            </a:r>
            <a:r>
              <a:rPr lang="en-US" b="1" dirty="0">
                <a:solidFill>
                  <a:schemeClr val="bg1"/>
                </a:solidFill>
              </a:rPr>
              <a:t>accomplished</a:t>
            </a:r>
            <a:r>
              <a:rPr lang="en-US" dirty="0"/>
              <a:t> at the state and local level of government, where elected officials and the </a:t>
            </a:r>
            <a:r>
              <a:rPr lang="en-US" b="1" dirty="0">
                <a:solidFill>
                  <a:schemeClr val="bg1"/>
                </a:solidFill>
              </a:rPr>
              <a:t>bureaucracy</a:t>
            </a:r>
            <a:r>
              <a:rPr lang="en-US" dirty="0"/>
              <a:t> are closer to the people </a:t>
            </a:r>
          </a:p>
        </p:txBody>
      </p:sp>
    </p:spTree>
    <p:extLst>
      <p:ext uri="{BB962C8B-B14F-4D97-AF65-F5344CB8AC3E}">
        <p14:creationId xmlns:p14="http://schemas.microsoft.com/office/powerpoint/2010/main" val="41815016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Efforts to Reduce Size of Bureaucracy and the Federal Workforce </a:t>
            </a:r>
          </a:p>
        </p:txBody>
      </p:sp>
      <p:sp>
        <p:nvSpPr>
          <p:cNvPr id="3" name="Content Placeholder 2"/>
          <p:cNvSpPr>
            <a:spLocks noGrp="1"/>
          </p:cNvSpPr>
          <p:nvPr>
            <p:ph idx="1"/>
          </p:nvPr>
        </p:nvSpPr>
        <p:spPr>
          <a:xfrm>
            <a:off x="-1" y="1978924"/>
            <a:ext cx="7715251" cy="4879075"/>
          </a:xfrm>
        </p:spPr>
        <p:txBody>
          <a:bodyPr>
            <a:normAutofit/>
          </a:bodyPr>
          <a:lstStyle/>
          <a:p>
            <a:r>
              <a:rPr lang="en-US" sz="2000" dirty="0"/>
              <a:t>Many elected officials and public figures have proposed ways to reduce the </a:t>
            </a:r>
            <a:r>
              <a:rPr lang="en-US" sz="2000" b="1" dirty="0">
                <a:solidFill>
                  <a:schemeClr val="bg1"/>
                </a:solidFill>
              </a:rPr>
              <a:t>size</a:t>
            </a:r>
            <a:r>
              <a:rPr lang="en-US" sz="2000" dirty="0"/>
              <a:t> of </a:t>
            </a:r>
            <a:r>
              <a:rPr lang="en-US" sz="2000" b="1" dirty="0">
                <a:solidFill>
                  <a:schemeClr val="bg1"/>
                </a:solidFill>
              </a:rPr>
              <a:t>federal</a:t>
            </a:r>
            <a:r>
              <a:rPr lang="en-US" sz="2000" dirty="0"/>
              <a:t> bureaucracy</a:t>
            </a:r>
          </a:p>
          <a:p>
            <a:r>
              <a:rPr lang="en-US" sz="2000" dirty="0"/>
              <a:t>During the </a:t>
            </a:r>
            <a:r>
              <a:rPr lang="en-US" sz="2000" b="1" dirty="0">
                <a:solidFill>
                  <a:schemeClr val="bg1"/>
                </a:solidFill>
              </a:rPr>
              <a:t>Clinton</a:t>
            </a:r>
            <a:r>
              <a:rPr lang="en-US" sz="2000" dirty="0"/>
              <a:t> Administration, VP Al Gore led a massive effort called “reinventing government”, its mission was to reform the way the federal government works by creating government that “works better, cost less, and gest results Americans can care about.”</a:t>
            </a:r>
          </a:p>
          <a:p>
            <a:r>
              <a:rPr lang="en-US" sz="2000" dirty="0"/>
              <a:t>One way to reduce the size of </a:t>
            </a:r>
            <a:r>
              <a:rPr lang="en-US" sz="2000" b="1" dirty="0">
                <a:solidFill>
                  <a:schemeClr val="bg1"/>
                </a:solidFill>
              </a:rPr>
              <a:t>government</a:t>
            </a:r>
            <a:r>
              <a:rPr lang="en-US" sz="2000" dirty="0"/>
              <a:t> is to reduce the number of government employees</a:t>
            </a:r>
          </a:p>
          <a:p>
            <a:r>
              <a:rPr lang="en-US" sz="2000" dirty="0"/>
              <a:t>Another way is to </a:t>
            </a:r>
            <a:r>
              <a:rPr lang="en-US" sz="2000" b="1" dirty="0">
                <a:solidFill>
                  <a:schemeClr val="bg1"/>
                </a:solidFill>
              </a:rPr>
              <a:t>cut</a:t>
            </a:r>
            <a:r>
              <a:rPr lang="en-US" sz="2000" dirty="0"/>
              <a:t> or </a:t>
            </a:r>
            <a:r>
              <a:rPr lang="en-US" sz="2000" b="1" dirty="0">
                <a:solidFill>
                  <a:schemeClr val="bg1"/>
                </a:solidFill>
              </a:rPr>
              <a:t>freeze</a:t>
            </a:r>
            <a:r>
              <a:rPr lang="en-US" sz="2000" dirty="0"/>
              <a:t> their pay or to require them to take unpaid days off called furlough</a:t>
            </a:r>
          </a:p>
          <a:p>
            <a:r>
              <a:rPr lang="en-US" sz="2000" dirty="0"/>
              <a:t>Agencies handle their </a:t>
            </a:r>
            <a:r>
              <a:rPr lang="en-US" sz="2000" b="1" dirty="0">
                <a:solidFill>
                  <a:schemeClr val="bg1"/>
                </a:solidFill>
              </a:rPr>
              <a:t>budget</a:t>
            </a:r>
            <a:r>
              <a:rPr lang="en-US" sz="2000" dirty="0"/>
              <a:t> cuts in different ways</a:t>
            </a:r>
          </a:p>
          <a:p>
            <a:r>
              <a:rPr lang="en-US" sz="2000" dirty="0"/>
              <a:t>Some agencies place a </a:t>
            </a:r>
            <a:r>
              <a:rPr lang="en-US" sz="2000" b="1" dirty="0">
                <a:solidFill>
                  <a:schemeClr val="bg1"/>
                </a:solidFill>
              </a:rPr>
              <a:t>freeze</a:t>
            </a:r>
            <a:r>
              <a:rPr lang="en-US" sz="2000" dirty="0"/>
              <a:t> on all new hiring, leaving the work to be done by existing staff</a:t>
            </a:r>
          </a:p>
          <a:p>
            <a:endParaRPr lang="en-US" sz="2000" dirty="0"/>
          </a:p>
        </p:txBody>
      </p:sp>
      <p:pic>
        <p:nvPicPr>
          <p:cNvPr id="4" name="Picture 3"/>
          <p:cNvPicPr>
            <a:picLocks noChangeAspect="1"/>
          </p:cNvPicPr>
          <p:nvPr/>
        </p:nvPicPr>
        <p:blipFill>
          <a:blip r:embed="rId3"/>
          <a:stretch>
            <a:fillRect/>
          </a:stretch>
        </p:blipFill>
        <p:spPr>
          <a:xfrm>
            <a:off x="8288740" y="1978923"/>
            <a:ext cx="3903260" cy="4879076"/>
          </a:xfrm>
          <a:prstGeom prst="rect">
            <a:avLst/>
          </a:prstGeom>
        </p:spPr>
      </p:pic>
    </p:spTree>
    <p:extLst>
      <p:ext uri="{BB962C8B-B14F-4D97-AF65-F5344CB8AC3E}">
        <p14:creationId xmlns:p14="http://schemas.microsoft.com/office/powerpoint/2010/main" val="13049550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Influence of Interest Groups and the Bureaucracy</a:t>
            </a:r>
          </a:p>
        </p:txBody>
      </p:sp>
      <p:sp>
        <p:nvSpPr>
          <p:cNvPr id="3" name="Content Placeholder 2"/>
          <p:cNvSpPr>
            <a:spLocks noGrp="1"/>
          </p:cNvSpPr>
          <p:nvPr>
            <p:ph idx="1"/>
          </p:nvPr>
        </p:nvSpPr>
        <p:spPr>
          <a:xfrm>
            <a:off x="-1" y="1996068"/>
            <a:ext cx="6456557" cy="4861932"/>
          </a:xfrm>
        </p:spPr>
        <p:txBody>
          <a:bodyPr>
            <a:normAutofit/>
          </a:bodyPr>
          <a:lstStyle/>
          <a:p>
            <a:r>
              <a:rPr lang="en-US" sz="2000" dirty="0"/>
              <a:t>Each </a:t>
            </a:r>
            <a:r>
              <a:rPr lang="en-US" sz="2000" b="1" dirty="0">
                <a:solidFill>
                  <a:schemeClr val="bg1"/>
                </a:solidFill>
              </a:rPr>
              <a:t>agency</a:t>
            </a:r>
            <a:r>
              <a:rPr lang="en-US" sz="2000" dirty="0"/>
              <a:t> has client groups made up of individuals and groups who work with the agency and are most affected by its decisions</a:t>
            </a:r>
          </a:p>
          <a:p>
            <a:r>
              <a:rPr lang="en-US" sz="2000" dirty="0"/>
              <a:t>Client groups often </a:t>
            </a:r>
            <a:r>
              <a:rPr lang="en-US" sz="2000" b="1" dirty="0">
                <a:solidFill>
                  <a:schemeClr val="bg1"/>
                </a:solidFill>
              </a:rPr>
              <a:t>attempt</a:t>
            </a:r>
            <a:r>
              <a:rPr lang="en-US" sz="2000" dirty="0"/>
              <a:t> to influence agency decisions through lobbyists</a:t>
            </a:r>
          </a:p>
          <a:p>
            <a:r>
              <a:rPr lang="en-US" sz="2000" dirty="0"/>
              <a:t>Congressional </a:t>
            </a:r>
            <a:r>
              <a:rPr lang="en-US" sz="2000" b="1" dirty="0">
                <a:solidFill>
                  <a:schemeClr val="bg1"/>
                </a:solidFill>
              </a:rPr>
              <a:t>committees</a:t>
            </a:r>
            <a:r>
              <a:rPr lang="en-US" sz="2000" dirty="0"/>
              <a:t>, client groups, and a federal </a:t>
            </a:r>
            <a:r>
              <a:rPr lang="en-US" sz="2000" b="1" dirty="0">
                <a:solidFill>
                  <a:schemeClr val="bg1"/>
                </a:solidFill>
              </a:rPr>
              <a:t>department</a:t>
            </a:r>
            <a:r>
              <a:rPr lang="en-US" sz="2000" dirty="0"/>
              <a:t> or agency often cooperates closely to make public policy </a:t>
            </a:r>
          </a:p>
          <a:p>
            <a:r>
              <a:rPr lang="en-US" sz="2000" dirty="0"/>
              <a:t>Iron Triangle-is when the </a:t>
            </a:r>
            <a:r>
              <a:rPr lang="en-US" sz="2000" b="1" dirty="0">
                <a:solidFill>
                  <a:schemeClr val="bg1"/>
                </a:solidFill>
              </a:rPr>
              <a:t>committees</a:t>
            </a:r>
            <a:r>
              <a:rPr lang="en-US" sz="2000" dirty="0"/>
              <a:t>, client groups and federal </a:t>
            </a:r>
            <a:r>
              <a:rPr lang="en-US" sz="2000" b="1" dirty="0">
                <a:solidFill>
                  <a:schemeClr val="bg1"/>
                </a:solidFill>
              </a:rPr>
              <a:t>departments</a:t>
            </a:r>
            <a:r>
              <a:rPr lang="en-US" sz="2000" dirty="0"/>
              <a:t> continually work together</a:t>
            </a:r>
          </a:p>
          <a:p>
            <a:r>
              <a:rPr lang="en-US" sz="2000" dirty="0"/>
              <a:t>Critics of the iron triangle say that it makes it difficult for outside groups to make their </a:t>
            </a:r>
            <a:r>
              <a:rPr lang="en-US" sz="2000" b="1" dirty="0">
                <a:solidFill>
                  <a:schemeClr val="bg1"/>
                </a:solidFill>
              </a:rPr>
              <a:t>voices</a:t>
            </a:r>
            <a:r>
              <a:rPr lang="en-US" sz="2000" dirty="0"/>
              <a:t> heard and that it makes it hard for the </a:t>
            </a:r>
            <a:r>
              <a:rPr lang="en-US" sz="2000" b="1" dirty="0">
                <a:solidFill>
                  <a:schemeClr val="bg1"/>
                </a:solidFill>
              </a:rPr>
              <a:t>government</a:t>
            </a:r>
            <a:r>
              <a:rPr lang="en-US" sz="2000" dirty="0"/>
              <a:t> to do anything</a:t>
            </a:r>
          </a:p>
          <a:p>
            <a:pPr marL="0" indent="0">
              <a:buNone/>
            </a:pPr>
            <a:endParaRPr lang="en-US" sz="2000" dirty="0"/>
          </a:p>
        </p:txBody>
      </p:sp>
      <p:pic>
        <p:nvPicPr>
          <p:cNvPr id="4" name="Picture 3" descr="The Pharmaceutical “Iron Triangle”"/>
          <p:cNvPicPr>
            <a:picLocks noChangeAspect="1"/>
          </p:cNvPicPr>
          <p:nvPr/>
        </p:nvPicPr>
        <p:blipFill>
          <a:blip r:embed="rId3"/>
          <a:stretch>
            <a:fillRect/>
          </a:stretch>
        </p:blipFill>
        <p:spPr>
          <a:xfrm>
            <a:off x="6638708" y="2341755"/>
            <a:ext cx="5425123" cy="3730604"/>
          </a:xfrm>
          <a:prstGeom prst="rect">
            <a:avLst/>
          </a:prstGeom>
        </p:spPr>
      </p:pic>
    </p:spTree>
    <p:extLst>
      <p:ext uri="{BB962C8B-B14F-4D97-AF65-F5344CB8AC3E}">
        <p14:creationId xmlns:p14="http://schemas.microsoft.com/office/powerpoint/2010/main" val="42635975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Chp</a:t>
            </a:r>
            <a:r>
              <a:rPr lang="en-US" dirty="0" smtClean="0"/>
              <a:t> 11 Lesson </a:t>
            </a:r>
            <a:r>
              <a:rPr lang="en-US" dirty="0"/>
              <a:t>3:  The Federal Workforce &amp; Civil Service</a:t>
            </a:r>
          </a:p>
        </p:txBody>
      </p:sp>
      <p:pic>
        <p:nvPicPr>
          <p:cNvPr id="3" name="Picture 2" descr="Файл:Seal of the President of the United States.svg"/>
          <p:cNvPicPr>
            <a:picLocks noChangeAspect="1"/>
          </p:cNvPicPr>
          <p:nvPr/>
        </p:nvPicPr>
        <p:blipFill>
          <a:blip r:embed="rId3"/>
          <a:stretch>
            <a:fillRect/>
          </a:stretch>
        </p:blipFill>
        <p:spPr>
          <a:xfrm>
            <a:off x="3519055" y="2057400"/>
            <a:ext cx="4800600" cy="4800600"/>
          </a:xfrm>
          <a:prstGeom prst="rect">
            <a:avLst/>
          </a:prstGeom>
        </p:spPr>
      </p:pic>
    </p:spTree>
    <p:extLst>
      <p:ext uri="{BB962C8B-B14F-4D97-AF65-F5344CB8AC3E}">
        <p14:creationId xmlns:p14="http://schemas.microsoft.com/office/powerpoint/2010/main" val="24627871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Influence of Interest Groups and the Bureaucracy</a:t>
            </a:r>
          </a:p>
        </p:txBody>
      </p:sp>
      <p:sp>
        <p:nvSpPr>
          <p:cNvPr id="3" name="Content Placeholder 2"/>
          <p:cNvSpPr>
            <a:spLocks noGrp="1"/>
          </p:cNvSpPr>
          <p:nvPr>
            <p:ph idx="1"/>
          </p:nvPr>
        </p:nvSpPr>
        <p:spPr>
          <a:xfrm>
            <a:off x="-1" y="2824305"/>
            <a:ext cx="6456557" cy="2765503"/>
          </a:xfrm>
        </p:spPr>
        <p:txBody>
          <a:bodyPr>
            <a:normAutofit/>
          </a:bodyPr>
          <a:lstStyle/>
          <a:p>
            <a:r>
              <a:rPr lang="en-US" sz="2000" dirty="0"/>
              <a:t>Many presidents, to </a:t>
            </a:r>
            <a:r>
              <a:rPr lang="en-US" sz="2000" b="1" dirty="0">
                <a:solidFill>
                  <a:schemeClr val="bg1"/>
                </a:solidFill>
              </a:rPr>
              <a:t>address</a:t>
            </a:r>
            <a:r>
              <a:rPr lang="en-US" sz="2000" dirty="0"/>
              <a:t> the concerns, have initiated ethics requirements and rules for lobbyists</a:t>
            </a:r>
          </a:p>
          <a:p>
            <a:r>
              <a:rPr lang="en-US" sz="2000" dirty="0"/>
              <a:t>While few would give </a:t>
            </a:r>
            <a:r>
              <a:rPr lang="en-US" sz="2000" b="1" dirty="0">
                <a:solidFill>
                  <a:schemeClr val="bg1"/>
                </a:solidFill>
              </a:rPr>
              <a:t>lobbyists</a:t>
            </a:r>
            <a:r>
              <a:rPr lang="en-US" sz="2000" dirty="0"/>
              <a:t> or interest groups unlimited influence on the bureaucracy there are few </a:t>
            </a:r>
            <a:r>
              <a:rPr lang="en-US" sz="2000" b="1" dirty="0">
                <a:solidFill>
                  <a:schemeClr val="bg1"/>
                </a:solidFill>
              </a:rPr>
              <a:t>arguments</a:t>
            </a:r>
            <a:r>
              <a:rPr lang="en-US" sz="2000" dirty="0"/>
              <a:t> against tighter restrictions</a:t>
            </a:r>
          </a:p>
          <a:p>
            <a:r>
              <a:rPr lang="en-US" sz="2000" dirty="0"/>
              <a:t>In some cases, </a:t>
            </a:r>
            <a:r>
              <a:rPr lang="en-US" sz="2000" b="1" dirty="0">
                <a:solidFill>
                  <a:schemeClr val="bg1"/>
                </a:solidFill>
              </a:rPr>
              <a:t>lobbyists</a:t>
            </a:r>
            <a:r>
              <a:rPr lang="en-US" sz="2000" dirty="0"/>
              <a:t> are experts in their field with technical knowledge and experiences that can provide valuable </a:t>
            </a:r>
            <a:r>
              <a:rPr lang="en-US" sz="2000" b="1" dirty="0">
                <a:solidFill>
                  <a:schemeClr val="bg1"/>
                </a:solidFill>
              </a:rPr>
              <a:t>information</a:t>
            </a:r>
            <a:r>
              <a:rPr lang="en-US" sz="2000" dirty="0"/>
              <a:t> on complicated issues.</a:t>
            </a:r>
          </a:p>
          <a:p>
            <a:pPr marL="0" indent="0">
              <a:buNone/>
            </a:pPr>
            <a:endParaRPr lang="en-US" sz="2000" dirty="0"/>
          </a:p>
        </p:txBody>
      </p:sp>
      <p:pic>
        <p:nvPicPr>
          <p:cNvPr id="5" name="Picture 4" descr="Rosellito y Chiqui Tota ¡También tienen un plan! | bambinoides.com"/>
          <p:cNvPicPr>
            <a:picLocks noChangeAspect="1"/>
          </p:cNvPicPr>
          <p:nvPr/>
        </p:nvPicPr>
        <p:blipFill>
          <a:blip r:embed="rId3"/>
          <a:stretch>
            <a:fillRect/>
          </a:stretch>
        </p:blipFill>
        <p:spPr>
          <a:xfrm>
            <a:off x="7551815" y="2824305"/>
            <a:ext cx="3798147" cy="2527494"/>
          </a:xfrm>
          <a:prstGeom prst="rect">
            <a:avLst/>
          </a:prstGeom>
        </p:spPr>
      </p:pic>
    </p:spTree>
    <p:extLst>
      <p:ext uri="{BB962C8B-B14F-4D97-AF65-F5344CB8AC3E}">
        <p14:creationId xmlns:p14="http://schemas.microsoft.com/office/powerpoint/2010/main" val="13406926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The Costs and Benefits of Regulation</a:t>
            </a:r>
          </a:p>
        </p:txBody>
      </p:sp>
      <p:sp>
        <p:nvSpPr>
          <p:cNvPr id="3" name="Content Placeholder 2"/>
          <p:cNvSpPr>
            <a:spLocks noGrp="1"/>
          </p:cNvSpPr>
          <p:nvPr>
            <p:ph idx="1"/>
          </p:nvPr>
        </p:nvSpPr>
        <p:spPr>
          <a:xfrm>
            <a:off x="-1" y="2419816"/>
            <a:ext cx="6980664" cy="3713356"/>
          </a:xfrm>
        </p:spPr>
        <p:txBody>
          <a:bodyPr>
            <a:normAutofit/>
          </a:bodyPr>
          <a:lstStyle/>
          <a:p>
            <a:r>
              <a:rPr lang="en-US" sz="2000" dirty="0"/>
              <a:t>Typically business owners and </a:t>
            </a:r>
            <a:r>
              <a:rPr lang="en-US" sz="2000" b="1" dirty="0">
                <a:solidFill>
                  <a:schemeClr val="bg1"/>
                </a:solidFill>
              </a:rPr>
              <a:t>manufacturers</a:t>
            </a:r>
            <a:r>
              <a:rPr lang="en-US" sz="2000" dirty="0"/>
              <a:t> disdain regulation, arguing that </a:t>
            </a:r>
            <a:r>
              <a:rPr lang="en-US" sz="2000" b="1" dirty="0">
                <a:solidFill>
                  <a:schemeClr val="bg1"/>
                </a:solidFill>
              </a:rPr>
              <a:t>regulations</a:t>
            </a:r>
            <a:r>
              <a:rPr lang="en-US" sz="2000" dirty="0"/>
              <a:t> drive up their prices and higher </a:t>
            </a:r>
            <a:r>
              <a:rPr lang="en-US" sz="2000" b="1" dirty="0">
                <a:solidFill>
                  <a:schemeClr val="bg1"/>
                </a:solidFill>
              </a:rPr>
              <a:t>prices</a:t>
            </a:r>
            <a:r>
              <a:rPr lang="en-US" sz="2000" dirty="0"/>
              <a:t> hurt consumers </a:t>
            </a:r>
          </a:p>
          <a:p>
            <a:r>
              <a:rPr lang="en-US" sz="2000" dirty="0"/>
              <a:t>Regulations sometimes </a:t>
            </a:r>
            <a:r>
              <a:rPr lang="en-US" sz="2000" b="1" dirty="0">
                <a:solidFill>
                  <a:schemeClr val="bg1"/>
                </a:solidFill>
              </a:rPr>
              <a:t>hurt</a:t>
            </a:r>
            <a:r>
              <a:rPr lang="en-US" sz="2000" dirty="0"/>
              <a:t> profits, which in turn hurts consumers and workers</a:t>
            </a:r>
          </a:p>
          <a:p>
            <a:r>
              <a:rPr lang="en-US" sz="2000" dirty="0"/>
              <a:t>Many regulations are designed to protect </a:t>
            </a:r>
            <a:r>
              <a:rPr lang="en-US" sz="2000" b="1" dirty="0">
                <a:solidFill>
                  <a:schemeClr val="bg1"/>
                </a:solidFill>
              </a:rPr>
              <a:t>workers</a:t>
            </a:r>
            <a:r>
              <a:rPr lang="en-US" sz="2000" dirty="0"/>
              <a:t>, consumers, and the </a:t>
            </a:r>
            <a:r>
              <a:rPr lang="en-US" sz="2000" b="1" dirty="0">
                <a:solidFill>
                  <a:schemeClr val="bg1"/>
                </a:solidFill>
              </a:rPr>
              <a:t>environment</a:t>
            </a:r>
          </a:p>
          <a:p>
            <a:r>
              <a:rPr lang="en-US" sz="2000" dirty="0"/>
              <a:t>President </a:t>
            </a:r>
            <a:r>
              <a:rPr lang="en-US" sz="2000" b="1" dirty="0">
                <a:solidFill>
                  <a:schemeClr val="bg1"/>
                </a:solidFill>
              </a:rPr>
              <a:t>Obama</a:t>
            </a:r>
            <a:r>
              <a:rPr lang="en-US" sz="2000" dirty="0"/>
              <a:t> proposed the creation of a new federal agency called the </a:t>
            </a:r>
            <a:r>
              <a:rPr lang="en-US" sz="2000" b="1" dirty="0">
                <a:solidFill>
                  <a:schemeClr val="bg1"/>
                </a:solidFill>
              </a:rPr>
              <a:t>Consumer</a:t>
            </a:r>
            <a:r>
              <a:rPr lang="en-US" sz="2000" dirty="0"/>
              <a:t> Financial </a:t>
            </a:r>
            <a:r>
              <a:rPr lang="en-US" sz="2000" b="1" dirty="0">
                <a:solidFill>
                  <a:schemeClr val="bg1"/>
                </a:solidFill>
              </a:rPr>
              <a:t>Protection</a:t>
            </a:r>
            <a:r>
              <a:rPr lang="en-US" sz="2000" dirty="0"/>
              <a:t> Bureau, which was designed  to protect families from un fair or </a:t>
            </a:r>
            <a:r>
              <a:rPr lang="en-US" sz="2000" b="1" dirty="0">
                <a:solidFill>
                  <a:schemeClr val="bg1"/>
                </a:solidFill>
              </a:rPr>
              <a:t>deceptive</a:t>
            </a:r>
            <a:r>
              <a:rPr lang="en-US" sz="2000" dirty="0"/>
              <a:t> practices </a:t>
            </a:r>
          </a:p>
          <a:p>
            <a:pPr marL="0" indent="0">
              <a:buNone/>
            </a:pPr>
            <a:endParaRPr lang="en-US" sz="2000" dirty="0"/>
          </a:p>
        </p:txBody>
      </p:sp>
      <p:pic>
        <p:nvPicPr>
          <p:cNvPr id="6" name="Picture 5" descr="15 aandachtspunten voor een Medische Hulpmiddelen start-up | Quality ..."/>
          <p:cNvPicPr>
            <a:picLocks noChangeAspect="1"/>
          </p:cNvPicPr>
          <p:nvPr/>
        </p:nvPicPr>
        <p:blipFill>
          <a:blip r:embed="rId3"/>
          <a:stretch>
            <a:fillRect/>
          </a:stretch>
        </p:blipFill>
        <p:spPr>
          <a:xfrm>
            <a:off x="7638587" y="2636155"/>
            <a:ext cx="4415882" cy="2937394"/>
          </a:xfrm>
          <a:prstGeom prst="rect">
            <a:avLst/>
          </a:prstGeom>
        </p:spPr>
      </p:pic>
    </p:spTree>
    <p:extLst>
      <p:ext uri="{BB962C8B-B14F-4D97-AF65-F5344CB8AC3E}">
        <p14:creationId xmlns:p14="http://schemas.microsoft.com/office/powerpoint/2010/main" val="24529473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“Red Tape” and Paperwork</a:t>
            </a:r>
          </a:p>
        </p:txBody>
      </p:sp>
      <p:sp>
        <p:nvSpPr>
          <p:cNvPr id="3" name="Content Placeholder 2"/>
          <p:cNvSpPr>
            <a:spLocks noGrp="1"/>
          </p:cNvSpPr>
          <p:nvPr>
            <p:ph idx="1"/>
          </p:nvPr>
        </p:nvSpPr>
        <p:spPr>
          <a:xfrm>
            <a:off x="-1" y="1962615"/>
            <a:ext cx="6980664" cy="4895385"/>
          </a:xfrm>
        </p:spPr>
        <p:txBody>
          <a:bodyPr>
            <a:normAutofit/>
          </a:bodyPr>
          <a:lstStyle/>
          <a:p>
            <a:r>
              <a:rPr lang="en-US" sz="2000" i="1" dirty="0"/>
              <a:t>Red Tape </a:t>
            </a:r>
            <a:r>
              <a:rPr lang="en-US" sz="2000" dirty="0"/>
              <a:t>is used to refer to overly </a:t>
            </a:r>
            <a:r>
              <a:rPr lang="en-US" sz="2000" b="1" dirty="0">
                <a:solidFill>
                  <a:schemeClr val="bg1"/>
                </a:solidFill>
              </a:rPr>
              <a:t>burdensome</a:t>
            </a:r>
            <a:r>
              <a:rPr lang="en-US" sz="2000" dirty="0"/>
              <a:t> regulations and requirements</a:t>
            </a:r>
          </a:p>
          <a:p>
            <a:r>
              <a:rPr lang="en-US" sz="2000" dirty="0"/>
              <a:t>Red Tape occurs when large and unwieldy </a:t>
            </a:r>
            <a:r>
              <a:rPr lang="en-US" sz="2000" b="1" dirty="0">
                <a:solidFill>
                  <a:schemeClr val="bg1"/>
                </a:solidFill>
              </a:rPr>
              <a:t>organizations</a:t>
            </a:r>
            <a:r>
              <a:rPr lang="en-US" sz="2000" dirty="0"/>
              <a:t> put so many convoluted procedures in place that it is difficult to get anything done</a:t>
            </a:r>
          </a:p>
          <a:p>
            <a:r>
              <a:rPr lang="en-US" sz="2000" dirty="0"/>
              <a:t>Politicians often </a:t>
            </a:r>
            <a:r>
              <a:rPr lang="en-US" sz="2000" b="1" dirty="0">
                <a:solidFill>
                  <a:schemeClr val="bg1"/>
                </a:solidFill>
              </a:rPr>
              <a:t>campaign</a:t>
            </a:r>
            <a:r>
              <a:rPr lang="en-US" sz="2000" dirty="0"/>
              <a:t> on promises of cutting red tape and making government organizations more efficient and responsive </a:t>
            </a:r>
          </a:p>
          <a:p>
            <a:r>
              <a:rPr lang="en-US" sz="2000" dirty="0"/>
              <a:t>Red tape usually comes with a lot of </a:t>
            </a:r>
            <a:r>
              <a:rPr lang="en-US" sz="2000" b="1" dirty="0">
                <a:solidFill>
                  <a:schemeClr val="bg1"/>
                </a:solidFill>
              </a:rPr>
              <a:t>paperwork</a:t>
            </a:r>
          </a:p>
          <a:p>
            <a:r>
              <a:rPr lang="en-US" sz="2000" dirty="0"/>
              <a:t>Most of the time the </a:t>
            </a:r>
            <a:r>
              <a:rPr lang="en-US" sz="2000" b="1" dirty="0">
                <a:solidFill>
                  <a:schemeClr val="bg1"/>
                </a:solidFill>
              </a:rPr>
              <a:t>paperwork</a:t>
            </a:r>
            <a:r>
              <a:rPr lang="en-US" sz="2000" dirty="0"/>
              <a:t> is confusing, unnecessary, or difficult to </a:t>
            </a:r>
            <a:r>
              <a:rPr lang="en-US" sz="2000" b="1" dirty="0">
                <a:solidFill>
                  <a:schemeClr val="bg1"/>
                </a:solidFill>
              </a:rPr>
              <a:t>complete</a:t>
            </a:r>
            <a:r>
              <a:rPr lang="en-US" sz="2000" dirty="0"/>
              <a:t> which is a burden on businesses and individuals</a:t>
            </a:r>
          </a:p>
          <a:p>
            <a:r>
              <a:rPr lang="en-US" sz="2000" dirty="0"/>
              <a:t>The general goal to reduce red tape is shared by people in both </a:t>
            </a:r>
            <a:r>
              <a:rPr lang="en-US" sz="2000" b="1" dirty="0">
                <a:solidFill>
                  <a:schemeClr val="bg1"/>
                </a:solidFill>
              </a:rPr>
              <a:t>political</a:t>
            </a:r>
            <a:r>
              <a:rPr lang="en-US" sz="2000" dirty="0"/>
              <a:t> parties and </a:t>
            </a:r>
            <a:r>
              <a:rPr lang="en-US" sz="2000" b="1" dirty="0">
                <a:solidFill>
                  <a:schemeClr val="bg1"/>
                </a:solidFill>
              </a:rPr>
              <a:t>across</a:t>
            </a:r>
            <a:r>
              <a:rPr lang="en-US" sz="2000" dirty="0"/>
              <a:t> government</a:t>
            </a:r>
          </a:p>
        </p:txBody>
      </p:sp>
      <p:pic>
        <p:nvPicPr>
          <p:cNvPr id="4" name="Picture 3" descr="Political Cartoon is by R.J. Matson in the St. Louis Post-Dispatch."/>
          <p:cNvPicPr>
            <a:picLocks noChangeAspect="1"/>
          </p:cNvPicPr>
          <p:nvPr/>
        </p:nvPicPr>
        <p:blipFill>
          <a:blip r:embed="rId3"/>
          <a:stretch>
            <a:fillRect/>
          </a:stretch>
        </p:blipFill>
        <p:spPr>
          <a:xfrm>
            <a:off x="7157223" y="2363128"/>
            <a:ext cx="4573859" cy="3201701"/>
          </a:xfrm>
          <a:prstGeom prst="rect">
            <a:avLst/>
          </a:prstGeom>
        </p:spPr>
      </p:pic>
    </p:spTree>
    <p:extLst>
      <p:ext uri="{BB962C8B-B14F-4D97-AF65-F5344CB8AC3E}">
        <p14:creationId xmlns:p14="http://schemas.microsoft.com/office/powerpoint/2010/main" val="38193684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7" y="753228"/>
            <a:ext cx="10422770" cy="1080938"/>
          </a:xfrm>
        </p:spPr>
        <p:txBody>
          <a:bodyPr/>
          <a:lstStyle/>
          <a:p>
            <a:r>
              <a:rPr lang="en-US" dirty="0"/>
              <a:t>The Spoils System</a:t>
            </a:r>
          </a:p>
        </p:txBody>
      </p:sp>
      <p:sp>
        <p:nvSpPr>
          <p:cNvPr id="3" name="Content Placeholder 2"/>
          <p:cNvSpPr>
            <a:spLocks noGrp="1"/>
          </p:cNvSpPr>
          <p:nvPr>
            <p:ph idx="1"/>
          </p:nvPr>
        </p:nvSpPr>
        <p:spPr>
          <a:xfrm>
            <a:off x="0" y="2700337"/>
            <a:ext cx="7572375" cy="3143251"/>
          </a:xfrm>
        </p:spPr>
        <p:txBody>
          <a:bodyPr>
            <a:normAutofit/>
          </a:bodyPr>
          <a:lstStyle/>
          <a:p>
            <a:r>
              <a:rPr lang="en-US" sz="2000" dirty="0"/>
              <a:t>George Washington declared that he </a:t>
            </a:r>
            <a:r>
              <a:rPr lang="en-US" sz="2000" b="1" dirty="0">
                <a:solidFill>
                  <a:schemeClr val="bg1"/>
                </a:solidFill>
              </a:rPr>
              <a:t>appointed</a:t>
            </a:r>
            <a:r>
              <a:rPr lang="en-US" sz="2000" dirty="0"/>
              <a:t> government officials according to “fitness of character”, but he still favored members of the Federalist Party</a:t>
            </a:r>
          </a:p>
          <a:p>
            <a:r>
              <a:rPr lang="en-US" sz="2000" dirty="0"/>
              <a:t>Andrew Jackson fired about </a:t>
            </a:r>
            <a:r>
              <a:rPr lang="en-US" sz="2000" b="1" dirty="0">
                <a:solidFill>
                  <a:schemeClr val="bg1"/>
                </a:solidFill>
              </a:rPr>
              <a:t>1,000</a:t>
            </a:r>
            <a:r>
              <a:rPr lang="en-US" sz="2000" dirty="0"/>
              <a:t> federal workers and gave their jobs to his won political supporters</a:t>
            </a:r>
          </a:p>
          <a:p>
            <a:r>
              <a:rPr lang="en-US" sz="2000" dirty="0"/>
              <a:t>The spoils system became a </a:t>
            </a:r>
            <a:r>
              <a:rPr lang="en-US" sz="2000" b="1" dirty="0">
                <a:solidFill>
                  <a:schemeClr val="bg1"/>
                </a:solidFill>
              </a:rPr>
              <a:t>phrase</a:t>
            </a:r>
            <a:r>
              <a:rPr lang="en-US" sz="2000" dirty="0"/>
              <a:t> used to describe Jackson’s method of appointing federal workers</a:t>
            </a:r>
          </a:p>
          <a:p>
            <a:r>
              <a:rPr lang="en-US" sz="2000" dirty="0"/>
              <a:t>Today spoil system refers to the </a:t>
            </a:r>
            <a:r>
              <a:rPr lang="en-US" sz="2000" b="1" dirty="0">
                <a:solidFill>
                  <a:schemeClr val="bg1"/>
                </a:solidFill>
              </a:rPr>
              <a:t>practice</a:t>
            </a:r>
            <a:r>
              <a:rPr lang="en-US" sz="2000" dirty="0"/>
              <a:t> of victorious politicians rewarding their </a:t>
            </a:r>
            <a:r>
              <a:rPr lang="en-US" sz="2000" b="1" dirty="0">
                <a:solidFill>
                  <a:schemeClr val="bg1"/>
                </a:solidFill>
              </a:rPr>
              <a:t>supporters</a:t>
            </a:r>
            <a:r>
              <a:rPr lang="en-US" sz="2000" dirty="0"/>
              <a:t> with government jobs</a:t>
            </a:r>
          </a:p>
          <a:p>
            <a:endParaRPr lang="en-US" sz="2000" dirty="0"/>
          </a:p>
        </p:txBody>
      </p:sp>
      <p:pic>
        <p:nvPicPr>
          <p:cNvPr id="4" name="Picture 3"/>
          <p:cNvPicPr>
            <a:picLocks noChangeAspect="1"/>
          </p:cNvPicPr>
          <p:nvPr/>
        </p:nvPicPr>
        <p:blipFill>
          <a:blip r:embed="rId3"/>
          <a:stretch>
            <a:fillRect/>
          </a:stretch>
        </p:blipFill>
        <p:spPr>
          <a:xfrm>
            <a:off x="7536914" y="2857500"/>
            <a:ext cx="4655086" cy="3495673"/>
          </a:xfrm>
          <a:prstGeom prst="rect">
            <a:avLst/>
          </a:prstGeom>
        </p:spPr>
      </p:pic>
    </p:spTree>
    <p:extLst>
      <p:ext uri="{BB962C8B-B14F-4D97-AF65-F5344CB8AC3E}">
        <p14:creationId xmlns:p14="http://schemas.microsoft.com/office/powerpoint/2010/main" val="19453246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7" y="753228"/>
            <a:ext cx="10422770" cy="1080938"/>
          </a:xfrm>
        </p:spPr>
        <p:txBody>
          <a:bodyPr/>
          <a:lstStyle/>
          <a:p>
            <a:r>
              <a:rPr lang="en-US" dirty="0"/>
              <a:t>Calls for Reform</a:t>
            </a:r>
          </a:p>
        </p:txBody>
      </p:sp>
      <p:sp>
        <p:nvSpPr>
          <p:cNvPr id="3" name="Content Placeholder 2"/>
          <p:cNvSpPr>
            <a:spLocks noGrp="1"/>
          </p:cNvSpPr>
          <p:nvPr>
            <p:ph idx="1"/>
          </p:nvPr>
        </p:nvSpPr>
        <p:spPr>
          <a:xfrm>
            <a:off x="0" y="2328862"/>
            <a:ext cx="6729413" cy="4200716"/>
          </a:xfrm>
        </p:spPr>
        <p:txBody>
          <a:bodyPr>
            <a:normAutofit/>
          </a:bodyPr>
          <a:lstStyle/>
          <a:p>
            <a:r>
              <a:rPr lang="en-US" sz="2000" dirty="0"/>
              <a:t>The spoils system fostered </a:t>
            </a:r>
            <a:r>
              <a:rPr lang="en-US" sz="2000" b="1" dirty="0">
                <a:solidFill>
                  <a:schemeClr val="bg1"/>
                </a:solidFill>
              </a:rPr>
              <a:t>inefficiency</a:t>
            </a:r>
            <a:r>
              <a:rPr lang="en-US" sz="2000" dirty="0"/>
              <a:t> and </a:t>
            </a:r>
            <a:r>
              <a:rPr lang="en-US" sz="2000" b="1" dirty="0">
                <a:solidFill>
                  <a:schemeClr val="bg1"/>
                </a:solidFill>
              </a:rPr>
              <a:t>corruption</a:t>
            </a:r>
          </a:p>
          <a:p>
            <a:r>
              <a:rPr lang="en-US" sz="2000" dirty="0"/>
              <a:t>Corruption developed as </a:t>
            </a:r>
            <a:r>
              <a:rPr lang="en-US" sz="2000" b="1" dirty="0">
                <a:solidFill>
                  <a:schemeClr val="bg1"/>
                </a:solidFill>
              </a:rPr>
              <a:t>people</a:t>
            </a:r>
            <a:r>
              <a:rPr lang="en-US" sz="2000" dirty="0"/>
              <a:t> used their jobs for personal gain</a:t>
            </a:r>
          </a:p>
          <a:p>
            <a:r>
              <a:rPr lang="en-US" sz="2000" dirty="0"/>
              <a:t>Calls for reform began in the </a:t>
            </a:r>
            <a:r>
              <a:rPr lang="en-US" sz="2000" b="1" dirty="0">
                <a:solidFill>
                  <a:schemeClr val="bg1"/>
                </a:solidFill>
              </a:rPr>
              <a:t>1850s</a:t>
            </a:r>
            <a:r>
              <a:rPr lang="en-US" sz="2000" dirty="0"/>
              <a:t> when newspapers and </a:t>
            </a:r>
            <a:r>
              <a:rPr lang="en-US" sz="2000" b="1" dirty="0">
                <a:solidFill>
                  <a:schemeClr val="bg1"/>
                </a:solidFill>
              </a:rPr>
              <a:t>magazines</a:t>
            </a:r>
            <a:r>
              <a:rPr lang="en-US" sz="2000" dirty="0"/>
              <a:t> described the problems with the spoils system</a:t>
            </a:r>
          </a:p>
          <a:p>
            <a:r>
              <a:rPr lang="en-US" sz="2000" dirty="0"/>
              <a:t>It took a </a:t>
            </a:r>
            <a:r>
              <a:rPr lang="en-US" sz="2000" b="1" dirty="0">
                <a:solidFill>
                  <a:schemeClr val="bg1"/>
                </a:solidFill>
              </a:rPr>
              <a:t>tragedy</a:t>
            </a:r>
            <a:r>
              <a:rPr lang="en-US" sz="2000" dirty="0"/>
              <a:t> to get reform, when President James Garfield was </a:t>
            </a:r>
            <a:r>
              <a:rPr lang="en-US" sz="2000" b="1" dirty="0">
                <a:solidFill>
                  <a:schemeClr val="bg1"/>
                </a:solidFill>
              </a:rPr>
              <a:t>assassinated</a:t>
            </a:r>
          </a:p>
          <a:p>
            <a:r>
              <a:rPr lang="en-US" sz="2000" dirty="0"/>
              <a:t>The Pendleton Act </a:t>
            </a:r>
            <a:r>
              <a:rPr lang="en-US" sz="2000" b="1" dirty="0">
                <a:solidFill>
                  <a:schemeClr val="bg1"/>
                </a:solidFill>
              </a:rPr>
              <a:t>diminished</a:t>
            </a:r>
            <a:r>
              <a:rPr lang="en-US" sz="2000" dirty="0"/>
              <a:t> the power of political parties and the president by putting most of the responsibility for running the day-to-day </a:t>
            </a:r>
            <a:r>
              <a:rPr lang="en-US" sz="2000" b="1" dirty="0">
                <a:solidFill>
                  <a:schemeClr val="bg1"/>
                </a:solidFill>
              </a:rPr>
              <a:t>functions</a:t>
            </a:r>
            <a:r>
              <a:rPr lang="en-US" sz="2000" dirty="0"/>
              <a:t> of executing and enforcing laws in the hands of people with close </a:t>
            </a:r>
            <a:r>
              <a:rPr lang="en-US" sz="2000" b="1" dirty="0">
                <a:solidFill>
                  <a:schemeClr val="bg1"/>
                </a:solidFill>
              </a:rPr>
              <a:t>political</a:t>
            </a:r>
            <a:r>
              <a:rPr lang="en-US" sz="2000" dirty="0"/>
              <a:t> ties</a:t>
            </a:r>
          </a:p>
          <a:p>
            <a:endParaRPr lang="en-US" sz="2000" dirty="0"/>
          </a:p>
        </p:txBody>
      </p:sp>
      <p:pic>
        <p:nvPicPr>
          <p:cNvPr id="5" name="Picture 4"/>
          <p:cNvPicPr>
            <a:picLocks noChangeAspect="1"/>
          </p:cNvPicPr>
          <p:nvPr/>
        </p:nvPicPr>
        <p:blipFill>
          <a:blip r:embed="rId3"/>
          <a:stretch>
            <a:fillRect/>
          </a:stretch>
        </p:blipFill>
        <p:spPr>
          <a:xfrm>
            <a:off x="7996236" y="2328862"/>
            <a:ext cx="3962401" cy="3843529"/>
          </a:xfrm>
          <a:prstGeom prst="rect">
            <a:avLst/>
          </a:prstGeom>
        </p:spPr>
      </p:pic>
    </p:spTree>
    <p:extLst>
      <p:ext uri="{BB962C8B-B14F-4D97-AF65-F5344CB8AC3E}">
        <p14:creationId xmlns:p14="http://schemas.microsoft.com/office/powerpoint/2010/main" val="29078692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Getting a Job</a:t>
            </a:r>
          </a:p>
        </p:txBody>
      </p:sp>
      <p:sp>
        <p:nvSpPr>
          <p:cNvPr id="3" name="Content Placeholder 2"/>
          <p:cNvSpPr>
            <a:spLocks noGrp="1"/>
          </p:cNvSpPr>
          <p:nvPr>
            <p:ph idx="1"/>
          </p:nvPr>
        </p:nvSpPr>
        <p:spPr>
          <a:xfrm>
            <a:off x="0" y="2243139"/>
            <a:ext cx="6743700" cy="4229100"/>
          </a:xfrm>
        </p:spPr>
        <p:txBody>
          <a:bodyPr>
            <a:normAutofit/>
          </a:bodyPr>
          <a:lstStyle/>
          <a:p>
            <a:r>
              <a:rPr lang="en-US" sz="2000" dirty="0"/>
              <a:t>Competition for </a:t>
            </a:r>
            <a:r>
              <a:rPr lang="en-US" sz="2000" b="1" dirty="0">
                <a:solidFill>
                  <a:schemeClr val="bg1"/>
                </a:solidFill>
              </a:rPr>
              <a:t>federal</a:t>
            </a:r>
            <a:r>
              <a:rPr lang="en-US" sz="2000" dirty="0"/>
              <a:t> jobs today is stiff</a:t>
            </a:r>
          </a:p>
          <a:p>
            <a:r>
              <a:rPr lang="en-US" sz="2000" dirty="0"/>
              <a:t>Every job opening has had about </a:t>
            </a:r>
            <a:r>
              <a:rPr lang="en-US" sz="2000" b="1" dirty="0">
                <a:solidFill>
                  <a:schemeClr val="bg1"/>
                </a:solidFill>
              </a:rPr>
              <a:t>80</a:t>
            </a:r>
            <a:r>
              <a:rPr lang="en-US" sz="2000" dirty="0"/>
              <a:t> applicants</a:t>
            </a:r>
          </a:p>
          <a:p>
            <a:r>
              <a:rPr lang="en-US" sz="2000" dirty="0"/>
              <a:t>The Office of </a:t>
            </a:r>
            <a:r>
              <a:rPr lang="en-US" sz="2000" b="1" dirty="0">
                <a:solidFill>
                  <a:schemeClr val="bg1"/>
                </a:solidFill>
              </a:rPr>
              <a:t>Personnel</a:t>
            </a:r>
            <a:r>
              <a:rPr lang="en-US" sz="2000" dirty="0"/>
              <a:t> Management, along with individual agencies is responsible for filling federal jobs</a:t>
            </a:r>
          </a:p>
          <a:p>
            <a:r>
              <a:rPr lang="en-US" sz="2000" dirty="0"/>
              <a:t>Government jobs are </a:t>
            </a:r>
            <a:r>
              <a:rPr lang="en-US" sz="2000" b="1" dirty="0">
                <a:solidFill>
                  <a:schemeClr val="bg1"/>
                </a:solidFill>
              </a:rPr>
              <a:t>attractive</a:t>
            </a:r>
            <a:r>
              <a:rPr lang="en-US" sz="2000" dirty="0"/>
              <a:t> because of the many benefits they offer</a:t>
            </a:r>
          </a:p>
          <a:p>
            <a:r>
              <a:rPr lang="en-US" sz="2000" dirty="0"/>
              <a:t>Salaries for most </a:t>
            </a:r>
            <a:r>
              <a:rPr lang="en-US" sz="2000" b="1" dirty="0">
                <a:solidFill>
                  <a:schemeClr val="bg1"/>
                </a:solidFill>
              </a:rPr>
              <a:t>federal</a:t>
            </a:r>
            <a:r>
              <a:rPr lang="en-US" sz="2000" dirty="0"/>
              <a:t> workers are competitive with those in private industry</a:t>
            </a:r>
          </a:p>
          <a:p>
            <a:r>
              <a:rPr lang="en-US" sz="2000" dirty="0"/>
              <a:t>Benefits include: paid </a:t>
            </a:r>
            <a:r>
              <a:rPr lang="en-US" sz="2000" b="1" dirty="0">
                <a:solidFill>
                  <a:schemeClr val="bg1"/>
                </a:solidFill>
              </a:rPr>
              <a:t>vacation</a:t>
            </a:r>
            <a:r>
              <a:rPr lang="en-US" sz="2000" dirty="0"/>
              <a:t> days, sick leave days, sick leave days, </a:t>
            </a:r>
            <a:r>
              <a:rPr lang="en-US" sz="2000" b="1" dirty="0">
                <a:solidFill>
                  <a:schemeClr val="bg1"/>
                </a:solidFill>
              </a:rPr>
              <a:t>health</a:t>
            </a:r>
            <a:r>
              <a:rPr lang="en-US" sz="2000" dirty="0"/>
              <a:t> insurance, and a retirement </a:t>
            </a:r>
            <a:r>
              <a:rPr lang="en-US" sz="2000" b="1" dirty="0">
                <a:solidFill>
                  <a:schemeClr val="bg1"/>
                </a:solidFill>
              </a:rPr>
              <a:t>package</a:t>
            </a:r>
            <a:r>
              <a:rPr lang="en-US" sz="2000" dirty="0"/>
              <a:t> </a:t>
            </a:r>
          </a:p>
          <a:p>
            <a:endParaRPr lang="en-US" sz="2000" dirty="0"/>
          </a:p>
          <a:p>
            <a:endParaRPr lang="en-US" sz="2000" dirty="0"/>
          </a:p>
        </p:txBody>
      </p:sp>
      <p:pic>
        <p:nvPicPr>
          <p:cNvPr id="4" name="Picture 3"/>
          <p:cNvPicPr>
            <a:picLocks noChangeAspect="1"/>
          </p:cNvPicPr>
          <p:nvPr/>
        </p:nvPicPr>
        <p:blipFill>
          <a:blip r:embed="rId3"/>
          <a:stretch>
            <a:fillRect/>
          </a:stretch>
        </p:blipFill>
        <p:spPr>
          <a:xfrm>
            <a:off x="8024613" y="2062164"/>
            <a:ext cx="3991174" cy="4591050"/>
          </a:xfrm>
          <a:prstGeom prst="rect">
            <a:avLst/>
          </a:prstGeom>
        </p:spPr>
      </p:pic>
    </p:spTree>
    <p:extLst>
      <p:ext uri="{BB962C8B-B14F-4D97-AF65-F5344CB8AC3E}">
        <p14:creationId xmlns:p14="http://schemas.microsoft.com/office/powerpoint/2010/main" val="36593166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Protections for Civil Servants</a:t>
            </a:r>
          </a:p>
        </p:txBody>
      </p:sp>
      <p:sp>
        <p:nvSpPr>
          <p:cNvPr id="3" name="Content Placeholder 2"/>
          <p:cNvSpPr>
            <a:spLocks noGrp="1"/>
          </p:cNvSpPr>
          <p:nvPr>
            <p:ph idx="1"/>
          </p:nvPr>
        </p:nvSpPr>
        <p:spPr>
          <a:xfrm>
            <a:off x="0" y="2243139"/>
            <a:ext cx="6743700" cy="4229100"/>
          </a:xfrm>
        </p:spPr>
        <p:txBody>
          <a:bodyPr>
            <a:normAutofit/>
          </a:bodyPr>
          <a:lstStyle/>
          <a:p>
            <a:r>
              <a:rPr lang="en-US" sz="2000" dirty="0"/>
              <a:t>All civil service workers have </a:t>
            </a:r>
            <a:r>
              <a:rPr lang="en-US" sz="2000" b="1" dirty="0">
                <a:solidFill>
                  <a:schemeClr val="bg1"/>
                </a:solidFill>
              </a:rPr>
              <a:t>job</a:t>
            </a:r>
            <a:r>
              <a:rPr lang="en-US" sz="2000" dirty="0"/>
              <a:t> security</a:t>
            </a:r>
          </a:p>
          <a:p>
            <a:r>
              <a:rPr lang="en-US" sz="2000" dirty="0"/>
              <a:t>They may be fired only for </a:t>
            </a:r>
            <a:r>
              <a:rPr lang="en-US" sz="2000" b="1" dirty="0">
                <a:solidFill>
                  <a:schemeClr val="bg1"/>
                </a:solidFill>
              </a:rPr>
              <a:t>specific</a:t>
            </a:r>
            <a:r>
              <a:rPr lang="en-US" sz="2000" dirty="0"/>
              <a:t> reason and only after a very long, complex series of hearings</a:t>
            </a:r>
          </a:p>
          <a:p>
            <a:r>
              <a:rPr lang="en-US" sz="2000" dirty="0"/>
              <a:t>Laws do allow most </a:t>
            </a:r>
            <a:r>
              <a:rPr lang="en-US" sz="2000" b="1" dirty="0">
                <a:solidFill>
                  <a:schemeClr val="bg1"/>
                </a:solidFill>
              </a:rPr>
              <a:t>executive</a:t>
            </a:r>
            <a:r>
              <a:rPr lang="en-US" sz="2000" dirty="0"/>
              <a:t> branch employees to be allowed to join unions, but my not be forced to do so</a:t>
            </a:r>
          </a:p>
          <a:p>
            <a:r>
              <a:rPr lang="en-US" sz="2000" dirty="0"/>
              <a:t>Federal employees who report </a:t>
            </a:r>
            <a:r>
              <a:rPr lang="en-US" sz="2000" b="1" dirty="0">
                <a:solidFill>
                  <a:schemeClr val="bg1"/>
                </a:solidFill>
              </a:rPr>
              <a:t>corruption</a:t>
            </a:r>
            <a:r>
              <a:rPr lang="en-US" sz="2000" dirty="0"/>
              <a:t> or wrongdoing by the government are known as </a:t>
            </a:r>
            <a:r>
              <a:rPr lang="en-US" sz="2000" b="1" dirty="0">
                <a:solidFill>
                  <a:schemeClr val="bg1"/>
                </a:solidFill>
              </a:rPr>
              <a:t>whistleblowers</a:t>
            </a:r>
          </a:p>
          <a:p>
            <a:r>
              <a:rPr lang="en-US" sz="2000" dirty="0"/>
              <a:t>Whistleblower </a:t>
            </a:r>
            <a:r>
              <a:rPr lang="en-US" sz="2000" b="1" dirty="0">
                <a:solidFill>
                  <a:schemeClr val="bg1"/>
                </a:solidFill>
              </a:rPr>
              <a:t>Protection</a:t>
            </a:r>
            <a:r>
              <a:rPr lang="en-US" sz="2000" dirty="0"/>
              <a:t> Enhancement Act was designed to protect workers legal </a:t>
            </a:r>
            <a:r>
              <a:rPr lang="en-US" sz="2000" b="1" dirty="0">
                <a:solidFill>
                  <a:schemeClr val="bg1"/>
                </a:solidFill>
              </a:rPr>
              <a:t>first</a:t>
            </a:r>
            <a:r>
              <a:rPr lang="en-US" sz="2000" dirty="0"/>
              <a:t> amendment protections</a:t>
            </a:r>
          </a:p>
          <a:p>
            <a:endParaRPr lang="en-US" sz="2000" dirty="0"/>
          </a:p>
        </p:txBody>
      </p:sp>
      <p:pic>
        <p:nvPicPr>
          <p:cNvPr id="5" name="Picture 4"/>
          <p:cNvPicPr>
            <a:picLocks noChangeAspect="1"/>
          </p:cNvPicPr>
          <p:nvPr/>
        </p:nvPicPr>
        <p:blipFill>
          <a:blip r:embed="rId3"/>
          <a:stretch>
            <a:fillRect/>
          </a:stretch>
        </p:blipFill>
        <p:spPr>
          <a:xfrm>
            <a:off x="7170899" y="2671763"/>
            <a:ext cx="5021101" cy="2642685"/>
          </a:xfrm>
          <a:prstGeom prst="rect">
            <a:avLst/>
          </a:prstGeom>
        </p:spPr>
      </p:pic>
    </p:spTree>
    <p:extLst>
      <p:ext uri="{BB962C8B-B14F-4D97-AF65-F5344CB8AC3E}">
        <p14:creationId xmlns:p14="http://schemas.microsoft.com/office/powerpoint/2010/main" val="7045668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Restrictions of Civil Servants</a:t>
            </a:r>
          </a:p>
        </p:txBody>
      </p:sp>
      <p:sp>
        <p:nvSpPr>
          <p:cNvPr id="3" name="Content Placeholder 2"/>
          <p:cNvSpPr>
            <a:spLocks noGrp="1"/>
          </p:cNvSpPr>
          <p:nvPr>
            <p:ph idx="1"/>
          </p:nvPr>
        </p:nvSpPr>
        <p:spPr>
          <a:xfrm>
            <a:off x="0" y="1943100"/>
            <a:ext cx="12192000" cy="4914900"/>
          </a:xfrm>
        </p:spPr>
        <p:txBody>
          <a:bodyPr>
            <a:normAutofit/>
          </a:bodyPr>
          <a:lstStyle/>
          <a:p>
            <a:r>
              <a:rPr lang="en-US" sz="2000" dirty="0"/>
              <a:t>In </a:t>
            </a:r>
            <a:r>
              <a:rPr lang="en-US" sz="2000" b="1" dirty="0">
                <a:solidFill>
                  <a:schemeClr val="bg1"/>
                </a:solidFill>
              </a:rPr>
              <a:t>1939</a:t>
            </a:r>
            <a:r>
              <a:rPr lang="en-US" sz="2000" dirty="0"/>
              <a:t>, the Hatch Act was passed which prevented federal workers from participating in election campaigns</a:t>
            </a:r>
          </a:p>
          <a:p>
            <a:r>
              <a:rPr lang="en-US" sz="2000" dirty="0"/>
              <a:t>The Hatch Act has been subject to two </a:t>
            </a:r>
            <a:r>
              <a:rPr lang="en-US" sz="2000" b="1" dirty="0">
                <a:solidFill>
                  <a:schemeClr val="bg1"/>
                </a:solidFill>
              </a:rPr>
              <a:t>Supreme</a:t>
            </a:r>
            <a:r>
              <a:rPr lang="en-US" sz="2000" dirty="0"/>
              <a:t> Court decisions.</a:t>
            </a:r>
          </a:p>
          <a:p>
            <a:r>
              <a:rPr lang="en-US" sz="2000" dirty="0"/>
              <a:t>Opponents argue that the law </a:t>
            </a:r>
            <a:r>
              <a:rPr lang="en-US" sz="2000" b="1" dirty="0">
                <a:solidFill>
                  <a:schemeClr val="bg1"/>
                </a:solidFill>
              </a:rPr>
              <a:t>violates</a:t>
            </a:r>
            <a:r>
              <a:rPr lang="en-US" sz="2000" dirty="0"/>
              <a:t> freedom of speech</a:t>
            </a:r>
          </a:p>
          <a:p>
            <a:r>
              <a:rPr lang="en-US" sz="2000" dirty="0"/>
              <a:t>Supporters believed that </a:t>
            </a:r>
            <a:r>
              <a:rPr lang="en-US" sz="2000" b="1" dirty="0">
                <a:solidFill>
                  <a:schemeClr val="bg1"/>
                </a:solidFill>
              </a:rPr>
              <a:t>government</a:t>
            </a:r>
            <a:r>
              <a:rPr lang="en-US" sz="2000" dirty="0"/>
              <a:t> workers needed to be politically neutral</a:t>
            </a:r>
          </a:p>
          <a:p>
            <a:r>
              <a:rPr lang="en-US" sz="2000" dirty="0"/>
              <a:t>Supporters also argue that the act protects workers from </a:t>
            </a:r>
            <a:r>
              <a:rPr lang="en-US" sz="2000" b="1" dirty="0">
                <a:solidFill>
                  <a:schemeClr val="bg1"/>
                </a:solidFill>
              </a:rPr>
              <a:t>political</a:t>
            </a:r>
            <a:r>
              <a:rPr lang="en-US" sz="2000" dirty="0"/>
              <a:t> pressure from superiors and it prevents employees from using their </a:t>
            </a:r>
            <a:r>
              <a:rPr lang="en-US" sz="2000" b="1" dirty="0">
                <a:solidFill>
                  <a:schemeClr val="bg1"/>
                </a:solidFill>
              </a:rPr>
              <a:t>government</a:t>
            </a:r>
            <a:r>
              <a:rPr lang="en-US" sz="2000" dirty="0"/>
              <a:t> positions to punish or influence people for political reason</a:t>
            </a:r>
          </a:p>
          <a:p>
            <a:r>
              <a:rPr lang="en-US" sz="2000" dirty="0"/>
              <a:t>In 1993, the law was amended to </a:t>
            </a:r>
            <a:r>
              <a:rPr lang="en-US" sz="2000" b="1" dirty="0">
                <a:solidFill>
                  <a:schemeClr val="bg1"/>
                </a:solidFill>
              </a:rPr>
              <a:t>prohibit</a:t>
            </a:r>
            <a:r>
              <a:rPr lang="en-US" sz="2000" dirty="0"/>
              <a:t> federal workers from engaging in political activities during working </a:t>
            </a:r>
            <a:r>
              <a:rPr lang="en-US" sz="2000" b="1" dirty="0">
                <a:solidFill>
                  <a:schemeClr val="bg1"/>
                </a:solidFill>
              </a:rPr>
              <a:t>hours</a:t>
            </a:r>
          </a:p>
          <a:p>
            <a:r>
              <a:rPr lang="en-US" sz="2000" dirty="0"/>
              <a:t>The new amendment to the law also </a:t>
            </a:r>
            <a:r>
              <a:rPr lang="en-US" sz="2000" b="1" dirty="0">
                <a:solidFill>
                  <a:schemeClr val="bg1"/>
                </a:solidFill>
              </a:rPr>
              <a:t>prohibits</a:t>
            </a:r>
            <a:r>
              <a:rPr lang="en-US" sz="2000" dirty="0"/>
              <a:t> employees from running for elective office or solicit public </a:t>
            </a:r>
            <a:r>
              <a:rPr lang="en-US" sz="2000" b="1" dirty="0">
                <a:solidFill>
                  <a:schemeClr val="bg1"/>
                </a:solidFill>
              </a:rPr>
              <a:t>contributions</a:t>
            </a:r>
            <a:r>
              <a:rPr lang="en-US" sz="2000" dirty="0"/>
              <a:t> </a:t>
            </a:r>
          </a:p>
          <a:p>
            <a:endParaRPr lang="en-US" sz="2000" dirty="0"/>
          </a:p>
          <a:p>
            <a:endParaRPr lang="en-US" sz="2000" dirty="0"/>
          </a:p>
        </p:txBody>
      </p:sp>
    </p:spTree>
    <p:extLst>
      <p:ext uri="{BB962C8B-B14F-4D97-AF65-F5344CB8AC3E}">
        <p14:creationId xmlns:p14="http://schemas.microsoft.com/office/powerpoint/2010/main" val="1381478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Political Appointees in Government </a:t>
            </a:r>
          </a:p>
        </p:txBody>
      </p:sp>
      <p:sp>
        <p:nvSpPr>
          <p:cNvPr id="3" name="Content Placeholder 2"/>
          <p:cNvSpPr>
            <a:spLocks noGrp="1"/>
          </p:cNvSpPr>
          <p:nvPr>
            <p:ph idx="1"/>
          </p:nvPr>
        </p:nvSpPr>
        <p:spPr>
          <a:xfrm>
            <a:off x="0" y="2357438"/>
            <a:ext cx="12192000" cy="4057650"/>
          </a:xfrm>
        </p:spPr>
        <p:txBody>
          <a:bodyPr>
            <a:normAutofit/>
          </a:bodyPr>
          <a:lstStyle/>
          <a:p>
            <a:r>
              <a:rPr lang="en-US" sz="2000" dirty="0"/>
              <a:t>In each presidential election year, the House or Senate </a:t>
            </a:r>
            <a:r>
              <a:rPr lang="en-US" sz="2000" b="1" dirty="0">
                <a:solidFill>
                  <a:schemeClr val="bg1"/>
                </a:solidFill>
              </a:rPr>
              <a:t>publishes</a:t>
            </a:r>
            <a:r>
              <a:rPr lang="en-US" sz="2000" dirty="0"/>
              <a:t> a book known by Washington DC insiders as the </a:t>
            </a:r>
            <a:r>
              <a:rPr lang="en-US" sz="2000" i="1" dirty="0"/>
              <a:t>Plumb Book</a:t>
            </a:r>
            <a:r>
              <a:rPr lang="en-US" sz="2000" dirty="0"/>
              <a:t>. </a:t>
            </a:r>
          </a:p>
          <a:p>
            <a:r>
              <a:rPr lang="en-US" sz="2000" dirty="0"/>
              <a:t>The </a:t>
            </a:r>
            <a:r>
              <a:rPr lang="en-US" sz="2000" i="1" dirty="0"/>
              <a:t>Plumb Book </a:t>
            </a:r>
            <a:r>
              <a:rPr lang="en-US" sz="2000" dirty="0"/>
              <a:t>is a book that holds a list of </a:t>
            </a:r>
            <a:r>
              <a:rPr lang="en-US" sz="2000" b="1" dirty="0">
                <a:solidFill>
                  <a:schemeClr val="bg1"/>
                </a:solidFill>
              </a:rPr>
              <a:t>jobs</a:t>
            </a:r>
            <a:r>
              <a:rPr lang="en-US" sz="2000" dirty="0"/>
              <a:t> the new president can award to supporters</a:t>
            </a:r>
          </a:p>
          <a:p>
            <a:r>
              <a:rPr lang="en-US" sz="2000" dirty="0"/>
              <a:t>Every president has the chance to fill about </a:t>
            </a:r>
            <a:r>
              <a:rPr lang="en-US" sz="2000" b="1" dirty="0">
                <a:solidFill>
                  <a:schemeClr val="bg1"/>
                </a:solidFill>
              </a:rPr>
              <a:t>3,700</a:t>
            </a:r>
            <a:r>
              <a:rPr lang="en-US" sz="2000" dirty="0"/>
              <a:t> jobs in the federal bureaucracy</a:t>
            </a:r>
          </a:p>
          <a:p>
            <a:r>
              <a:rPr lang="en-US" sz="2000" dirty="0"/>
              <a:t>These jobs are outside the </a:t>
            </a:r>
            <a:r>
              <a:rPr lang="en-US" sz="2000" b="1" dirty="0">
                <a:solidFill>
                  <a:schemeClr val="bg1"/>
                </a:solidFill>
              </a:rPr>
              <a:t>civil</a:t>
            </a:r>
            <a:r>
              <a:rPr lang="en-US" sz="2000" dirty="0"/>
              <a:t> service system, which means that a person does not need to take a competitive civil </a:t>
            </a:r>
            <a:r>
              <a:rPr lang="en-US" sz="2000" b="1" dirty="0">
                <a:solidFill>
                  <a:schemeClr val="bg1"/>
                </a:solidFill>
              </a:rPr>
              <a:t>service</a:t>
            </a:r>
            <a:r>
              <a:rPr lang="en-US" sz="2000" dirty="0"/>
              <a:t> exam to win the position</a:t>
            </a:r>
          </a:p>
          <a:p>
            <a:r>
              <a:rPr lang="en-US" sz="2000" dirty="0"/>
              <a:t>The president appoints close to </a:t>
            </a:r>
            <a:r>
              <a:rPr lang="en-US" sz="2000" b="1" dirty="0">
                <a:solidFill>
                  <a:schemeClr val="bg1"/>
                </a:solidFill>
              </a:rPr>
              <a:t>800</a:t>
            </a:r>
            <a:r>
              <a:rPr lang="en-US" sz="2000" dirty="0"/>
              <a:t> top-level jobs that require Senate approval</a:t>
            </a:r>
          </a:p>
          <a:p>
            <a:r>
              <a:rPr lang="en-US" sz="2000" dirty="0"/>
              <a:t>Filling these jobs gives presidents a chance to put </a:t>
            </a:r>
            <a:r>
              <a:rPr lang="en-US" sz="2000" b="1" dirty="0">
                <a:solidFill>
                  <a:schemeClr val="bg1"/>
                </a:solidFill>
              </a:rPr>
              <a:t>loyal</a:t>
            </a:r>
            <a:r>
              <a:rPr lang="en-US" sz="2000" dirty="0"/>
              <a:t> supporters into critical positions</a:t>
            </a:r>
          </a:p>
          <a:p>
            <a:r>
              <a:rPr lang="en-US" sz="2000" dirty="0"/>
              <a:t>Political appointees are subject to more ethical restrictions than </a:t>
            </a:r>
            <a:r>
              <a:rPr lang="en-US" sz="2000" b="1" dirty="0">
                <a:solidFill>
                  <a:schemeClr val="bg1"/>
                </a:solidFill>
              </a:rPr>
              <a:t>career</a:t>
            </a:r>
            <a:r>
              <a:rPr lang="en-US" sz="2000" dirty="0"/>
              <a:t> civil servants</a:t>
            </a:r>
          </a:p>
          <a:p>
            <a:r>
              <a:rPr lang="en-US" sz="2000" dirty="0"/>
              <a:t>In 2009, an executive order was </a:t>
            </a:r>
            <a:r>
              <a:rPr lang="en-US" sz="2000" b="1" dirty="0">
                <a:solidFill>
                  <a:schemeClr val="bg1"/>
                </a:solidFill>
              </a:rPr>
              <a:t>issued</a:t>
            </a:r>
            <a:r>
              <a:rPr lang="en-US" sz="2000" dirty="0"/>
              <a:t> to ensure that full-time political appointees did not commit to accepting gifts from lobbyists or lobbying </a:t>
            </a:r>
            <a:r>
              <a:rPr lang="en-US" sz="2000" b="1" dirty="0">
                <a:solidFill>
                  <a:schemeClr val="bg1"/>
                </a:solidFill>
              </a:rPr>
              <a:t>organizations</a:t>
            </a:r>
          </a:p>
          <a:p>
            <a:endParaRPr lang="en-US" sz="2000" dirty="0"/>
          </a:p>
        </p:txBody>
      </p:sp>
    </p:spTree>
    <p:extLst>
      <p:ext uri="{BB962C8B-B14F-4D97-AF65-F5344CB8AC3E}">
        <p14:creationId xmlns:p14="http://schemas.microsoft.com/office/powerpoint/2010/main" val="5960620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0294183" cy="1080938"/>
          </a:xfrm>
        </p:spPr>
        <p:txBody>
          <a:bodyPr/>
          <a:lstStyle/>
          <a:p>
            <a:r>
              <a:rPr lang="en-US" dirty="0"/>
              <a:t>People at the Top</a:t>
            </a:r>
          </a:p>
        </p:txBody>
      </p:sp>
      <p:sp>
        <p:nvSpPr>
          <p:cNvPr id="3" name="Content Placeholder 2"/>
          <p:cNvSpPr>
            <a:spLocks noGrp="1"/>
          </p:cNvSpPr>
          <p:nvPr>
            <p:ph idx="1"/>
          </p:nvPr>
        </p:nvSpPr>
        <p:spPr>
          <a:xfrm>
            <a:off x="0" y="1957388"/>
            <a:ext cx="7029450" cy="4872037"/>
          </a:xfrm>
        </p:spPr>
        <p:txBody>
          <a:bodyPr>
            <a:normAutofit/>
          </a:bodyPr>
          <a:lstStyle/>
          <a:p>
            <a:r>
              <a:rPr lang="en-US" sz="2000" dirty="0"/>
              <a:t>The people </a:t>
            </a:r>
            <a:r>
              <a:rPr lang="en-US" sz="2000" b="1" dirty="0">
                <a:solidFill>
                  <a:schemeClr val="bg1"/>
                </a:solidFill>
              </a:rPr>
              <a:t>appointed</a:t>
            </a:r>
            <a:r>
              <a:rPr lang="en-US" sz="2000" dirty="0"/>
              <a:t> to leadership and political positions are first and </a:t>
            </a:r>
            <a:r>
              <a:rPr lang="en-US" sz="2000" b="1" dirty="0">
                <a:solidFill>
                  <a:schemeClr val="bg1"/>
                </a:solidFill>
              </a:rPr>
              <a:t>foremost</a:t>
            </a:r>
            <a:r>
              <a:rPr lang="en-US" sz="2000" dirty="0"/>
              <a:t> the president’s political supporters</a:t>
            </a:r>
          </a:p>
          <a:p>
            <a:r>
              <a:rPr lang="en-US" sz="2000" dirty="0"/>
              <a:t>All of these are </a:t>
            </a:r>
            <a:r>
              <a:rPr lang="en-US" sz="2000" b="1" dirty="0">
                <a:solidFill>
                  <a:schemeClr val="bg1"/>
                </a:solidFill>
              </a:rPr>
              <a:t>college</a:t>
            </a:r>
            <a:r>
              <a:rPr lang="en-US" sz="2000" dirty="0"/>
              <a:t> graduates</a:t>
            </a:r>
          </a:p>
          <a:p>
            <a:r>
              <a:rPr lang="en-US" sz="2000" dirty="0"/>
              <a:t>Majority have advanced </a:t>
            </a:r>
            <a:r>
              <a:rPr lang="en-US" sz="2000" b="1" dirty="0">
                <a:solidFill>
                  <a:schemeClr val="bg1"/>
                </a:solidFill>
              </a:rPr>
              <a:t>degrees</a:t>
            </a:r>
            <a:r>
              <a:rPr lang="en-US" sz="2000" dirty="0"/>
              <a:t>, and a significant percentage are usually lawyers</a:t>
            </a:r>
          </a:p>
          <a:p>
            <a:r>
              <a:rPr lang="en-US" sz="2000" dirty="0"/>
              <a:t>Some of the </a:t>
            </a:r>
            <a:r>
              <a:rPr lang="en-US" sz="2000" b="1" dirty="0">
                <a:solidFill>
                  <a:schemeClr val="bg1"/>
                </a:solidFill>
              </a:rPr>
              <a:t>people</a:t>
            </a:r>
            <a:r>
              <a:rPr lang="en-US" sz="2000" dirty="0"/>
              <a:t> in these positions have expertise in the specialized work of the agency they are appointed.</a:t>
            </a:r>
          </a:p>
          <a:p>
            <a:r>
              <a:rPr lang="en-US" sz="2000" dirty="0"/>
              <a:t>They </a:t>
            </a:r>
            <a:r>
              <a:rPr lang="en-US" sz="2000" b="1" dirty="0">
                <a:solidFill>
                  <a:schemeClr val="bg1"/>
                </a:solidFill>
              </a:rPr>
              <a:t>may</a:t>
            </a:r>
            <a:r>
              <a:rPr lang="en-US" sz="2000" dirty="0"/>
              <a:t> or </a:t>
            </a:r>
            <a:r>
              <a:rPr lang="en-US" sz="2000" b="1" dirty="0">
                <a:solidFill>
                  <a:schemeClr val="bg1"/>
                </a:solidFill>
              </a:rPr>
              <a:t>may</a:t>
            </a:r>
            <a:r>
              <a:rPr lang="en-US" sz="2000" dirty="0"/>
              <a:t> not have served in government before</a:t>
            </a:r>
          </a:p>
          <a:p>
            <a:r>
              <a:rPr lang="en-US" sz="2000" dirty="0"/>
              <a:t>They do all have </a:t>
            </a:r>
            <a:r>
              <a:rPr lang="en-US" sz="2000" b="1" dirty="0">
                <a:solidFill>
                  <a:schemeClr val="bg1"/>
                </a:solidFill>
              </a:rPr>
              <a:t>administrative</a:t>
            </a:r>
            <a:r>
              <a:rPr lang="en-US" sz="2000" dirty="0"/>
              <a:t> or managerial expertise</a:t>
            </a:r>
          </a:p>
          <a:p>
            <a:r>
              <a:rPr lang="en-US" sz="2000" dirty="0"/>
              <a:t>When the president leaves office, most of them return to jobs </a:t>
            </a:r>
            <a:r>
              <a:rPr lang="en-US" sz="2000" b="1" dirty="0">
                <a:solidFill>
                  <a:schemeClr val="bg1"/>
                </a:solidFill>
              </a:rPr>
              <a:t>outside</a:t>
            </a:r>
            <a:r>
              <a:rPr lang="en-US" sz="2000" dirty="0"/>
              <a:t> the government</a:t>
            </a:r>
          </a:p>
          <a:p>
            <a:endParaRPr lang="en-US" sz="2000" dirty="0"/>
          </a:p>
        </p:txBody>
      </p:sp>
      <p:pic>
        <p:nvPicPr>
          <p:cNvPr id="4" name="Picture 3"/>
          <p:cNvPicPr>
            <a:picLocks noChangeAspect="1"/>
          </p:cNvPicPr>
          <p:nvPr/>
        </p:nvPicPr>
        <p:blipFill>
          <a:blip r:embed="rId3"/>
          <a:stretch>
            <a:fillRect/>
          </a:stretch>
        </p:blipFill>
        <p:spPr>
          <a:xfrm>
            <a:off x="7762876" y="2331643"/>
            <a:ext cx="4429124" cy="3884931"/>
          </a:xfrm>
          <a:prstGeom prst="rect">
            <a:avLst/>
          </a:prstGeom>
        </p:spPr>
      </p:pic>
    </p:spTree>
    <p:extLst>
      <p:ext uri="{BB962C8B-B14F-4D97-AF65-F5344CB8AC3E}">
        <p14:creationId xmlns:p14="http://schemas.microsoft.com/office/powerpoint/2010/main" val="20585364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xmlns=""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1866</TotalTime>
  <Words>1916</Words>
  <Application>Microsoft Macintosh PowerPoint</Application>
  <PresentationFormat>Custom</PresentationFormat>
  <Paragraphs>157</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Berlin</vt:lpstr>
      <vt:lpstr>Chp 11 Executive Branch</vt:lpstr>
      <vt:lpstr>Chp 11 Lesson 3:  The Federal Workforce &amp; Civil Service</vt:lpstr>
      <vt:lpstr>The Spoils System</vt:lpstr>
      <vt:lpstr>Calls for Reform</vt:lpstr>
      <vt:lpstr>Getting a Job</vt:lpstr>
      <vt:lpstr>Protections for Civil Servants</vt:lpstr>
      <vt:lpstr>Restrictions of Civil Servants</vt:lpstr>
      <vt:lpstr>Political Appointees in Government </vt:lpstr>
      <vt:lpstr>People at the Top</vt:lpstr>
      <vt:lpstr>Lesson 4:  Executive Branch at Work</vt:lpstr>
      <vt:lpstr>Public Policy, Rules, and Regulations</vt:lpstr>
      <vt:lpstr>Bureaucratic Involvement in Lawmaking</vt:lpstr>
      <vt:lpstr>Making Rules and Policy</vt:lpstr>
      <vt:lpstr>Public Input </vt:lpstr>
      <vt:lpstr>Checks &amp; Balances on the Bureaucracy</vt:lpstr>
      <vt:lpstr>Debates about the Size of Bureaucracy</vt:lpstr>
      <vt:lpstr>Factors Contributing to Growth in the Bureaucracy</vt:lpstr>
      <vt:lpstr>Efforts to Reduce Size of Bureaucracy and the Federal Workforce </vt:lpstr>
      <vt:lpstr>Influence of Interest Groups and the Bureaucracy</vt:lpstr>
      <vt:lpstr>Influence of Interest Groups and the Bureaucracy</vt:lpstr>
      <vt:lpstr>The Costs and Benefits of Regulation</vt:lpstr>
      <vt:lpstr>“Red Tape” and Paperwork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Branch</dc:title>
  <dc:creator>Brian Brown</dc:creator>
  <cp:lastModifiedBy>Tim Mainord</cp:lastModifiedBy>
  <cp:revision>148</cp:revision>
  <dcterms:created xsi:type="dcterms:W3CDTF">2016-09-20T20:23:48Z</dcterms:created>
  <dcterms:modified xsi:type="dcterms:W3CDTF">2016-10-10T14:28:20Z</dcterms:modified>
</cp:coreProperties>
</file>