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9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Executive 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Choosing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8832097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2: Presidential Salary, VP, &amp; Succession</a:t>
            </a:r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24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Terms, Salary, and Benefits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675965"/>
            <a:ext cx="6790764" cy="332142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chemeClr val="bg1"/>
                </a:solidFill>
              </a:rPr>
              <a:t>Constitution</a:t>
            </a:r>
            <a:r>
              <a:rPr lang="en-US" dirty="0"/>
              <a:t>, originally, did not specify how many four-year terms a president could serve</a:t>
            </a:r>
          </a:p>
          <a:p>
            <a:r>
              <a:rPr lang="en-US" dirty="0"/>
              <a:t>After FDR and his </a:t>
            </a:r>
            <a:r>
              <a:rPr lang="en-US" b="1" dirty="0">
                <a:solidFill>
                  <a:schemeClr val="bg1"/>
                </a:solidFill>
              </a:rPr>
              <a:t>four</a:t>
            </a:r>
            <a:r>
              <a:rPr lang="en-US" dirty="0"/>
              <a:t> year term in office, and concerns over too much executive power the 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b="1" baseline="30000" dirty="0">
                <a:solidFill>
                  <a:schemeClr val="bg1"/>
                </a:solidFill>
              </a:rPr>
              <a:t>nd</a:t>
            </a:r>
            <a:r>
              <a:rPr lang="en-US" dirty="0"/>
              <a:t> Amendment was ratified (1951)</a:t>
            </a:r>
          </a:p>
          <a:p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Amendment-limits the terms of a president to </a:t>
            </a:r>
            <a:r>
              <a:rPr lang="en-US" b="1" dirty="0">
                <a:solidFill>
                  <a:schemeClr val="bg1"/>
                </a:solidFill>
              </a:rPr>
              <a:t>two</a:t>
            </a:r>
            <a:r>
              <a:rPr lang="en-US" dirty="0"/>
              <a:t>, four-year, terms.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424" y="2269251"/>
            <a:ext cx="3481872" cy="43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4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Terms, Salary, and Benefits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76718"/>
            <a:ext cx="7893424" cy="48812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Salary and Benefits 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chemeClr val="bg1"/>
                </a:solidFill>
              </a:rPr>
              <a:t>Constitutional</a:t>
            </a:r>
            <a:r>
              <a:rPr lang="en-US" dirty="0"/>
              <a:t> Convention determined that the presidents should receive compensation but left it up to congress to decided the amount</a:t>
            </a:r>
          </a:p>
          <a:p>
            <a:r>
              <a:rPr lang="en-US" dirty="0"/>
              <a:t>Current </a:t>
            </a:r>
            <a:r>
              <a:rPr lang="en-US" b="1" dirty="0">
                <a:solidFill>
                  <a:schemeClr val="bg1"/>
                </a:solidFill>
              </a:rPr>
              <a:t>presidential</a:t>
            </a:r>
            <a:r>
              <a:rPr lang="en-US" dirty="0"/>
              <a:t> salary:  $400,000 per year</a:t>
            </a:r>
          </a:p>
          <a:p>
            <a:r>
              <a:rPr lang="en-US" dirty="0"/>
              <a:t>Congress cannot </a:t>
            </a:r>
            <a:r>
              <a:rPr lang="en-US" b="1" dirty="0">
                <a:solidFill>
                  <a:schemeClr val="bg1"/>
                </a:solidFill>
              </a:rPr>
              <a:t>increase</a:t>
            </a:r>
            <a:r>
              <a:rPr lang="en-US" dirty="0"/>
              <a:t> or decrease the salary during a president’s term</a:t>
            </a:r>
          </a:p>
          <a:p>
            <a:r>
              <a:rPr lang="en-US" dirty="0"/>
              <a:t>Other benefits are given to the </a:t>
            </a:r>
            <a:r>
              <a:rPr lang="en-US" b="1" dirty="0">
                <a:solidFill>
                  <a:schemeClr val="bg1"/>
                </a:solidFill>
              </a:rPr>
              <a:t>president</a:t>
            </a:r>
            <a:r>
              <a:rPr lang="en-US" dirty="0"/>
              <a:t> for security reasons</a:t>
            </a:r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012" y="2217620"/>
            <a:ext cx="3983155" cy="39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021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Terms, Salary, and Benefits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536276"/>
            <a:ext cx="7893424" cy="3427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Salary and Benefits 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bg1"/>
                </a:solidFill>
              </a:rPr>
              <a:t>president</a:t>
            </a:r>
            <a:r>
              <a:rPr lang="en-US" dirty="0"/>
              <a:t> retires, they will receive: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199,700 per year (same pay as cabinet secretaries)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Free office space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Free mailing services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Lifetime Secret Service protection (for whole family)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96,000 per year to pay for their office help</a:t>
            </a:r>
          </a:p>
          <a:p>
            <a:pPr marL="342900" lvl="1" indent="-342900"/>
            <a:r>
              <a:rPr lang="en-US" dirty="0"/>
              <a:t>When </a:t>
            </a:r>
            <a:r>
              <a:rPr lang="en-US"/>
              <a:t>the </a:t>
            </a:r>
            <a:r>
              <a:rPr lang="en-US" b="1">
                <a:solidFill>
                  <a:schemeClr val="bg1"/>
                </a:solidFill>
              </a:rPr>
              <a:t>president</a:t>
            </a:r>
            <a:r>
              <a:rPr lang="en-US"/>
              <a:t> </a:t>
            </a:r>
            <a:r>
              <a:rPr lang="en-US" dirty="0"/>
              <a:t>dies, their spouses are eligible for a pension of 20,000 per year </a:t>
            </a:r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913" y="2249923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073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Vice President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28825"/>
            <a:ext cx="6568068" cy="4829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Constitutional Responsibilities </a:t>
            </a:r>
          </a:p>
          <a:p>
            <a:r>
              <a:rPr lang="en-US" dirty="0"/>
              <a:t>Three duties of the VP: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Vice President takes over the </a:t>
            </a:r>
            <a:r>
              <a:rPr lang="en-US" b="1" dirty="0">
                <a:solidFill>
                  <a:schemeClr val="bg1"/>
                </a:solidFill>
              </a:rPr>
              <a:t>presidency</a:t>
            </a:r>
            <a:r>
              <a:rPr lang="en-US" dirty="0"/>
              <a:t> in case of the presidential death, disability, impeachment, or resignation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Vice President presides over the </a:t>
            </a:r>
            <a:r>
              <a:rPr lang="en-US" b="1" dirty="0">
                <a:solidFill>
                  <a:schemeClr val="bg1"/>
                </a:solidFill>
              </a:rPr>
              <a:t>Senate</a:t>
            </a:r>
            <a:r>
              <a:rPr lang="en-US" dirty="0"/>
              <a:t> and votes in case of a tie (most VP’s don’t spend much time at this job)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Under the </a:t>
            </a:r>
            <a:r>
              <a:rPr lang="en-US" b="1" dirty="0">
                <a:solidFill>
                  <a:schemeClr val="bg1"/>
                </a:solidFill>
              </a:rPr>
              <a:t>25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dirty="0"/>
              <a:t> Amendment the Vice President helps decide whether the president is unable to carry out his or her duties and acts as president should that happen</a:t>
            </a:r>
          </a:p>
        </p:txBody>
      </p:sp>
      <p:pic>
        <p:nvPicPr>
          <p:cNvPr id="3" name="Picture 2" descr="Vice President Joe Biden will speak next week to a major pro-Israel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160" y="2028825"/>
            <a:ext cx="3427142" cy="42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712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Vice President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28825"/>
            <a:ext cx="6568068" cy="4829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Modern Responsibilities</a:t>
            </a:r>
          </a:p>
          <a:p>
            <a:r>
              <a:rPr lang="en-US" sz="2000" dirty="0"/>
              <a:t>The work and power of the VP can be much greater than the </a:t>
            </a:r>
            <a:r>
              <a:rPr lang="en-US" sz="2000" b="1" dirty="0">
                <a:solidFill>
                  <a:schemeClr val="bg1"/>
                </a:solidFill>
              </a:rPr>
              <a:t>Constitution</a:t>
            </a:r>
            <a:r>
              <a:rPr lang="en-US" sz="2000" dirty="0"/>
              <a:t> mentioned, it depends on the duties the president assigns to the VP</a:t>
            </a:r>
          </a:p>
          <a:p>
            <a:r>
              <a:rPr lang="en-US" sz="2000" dirty="0"/>
              <a:t>In the beginning the VP was more of a </a:t>
            </a:r>
            <a:r>
              <a:rPr lang="en-US" sz="2000" b="1" dirty="0">
                <a:solidFill>
                  <a:schemeClr val="bg1"/>
                </a:solidFill>
              </a:rPr>
              <a:t>ceremonial</a:t>
            </a:r>
            <a:r>
              <a:rPr lang="en-US" sz="2000" dirty="0"/>
              <a:t> role</a:t>
            </a:r>
          </a:p>
          <a:p>
            <a:r>
              <a:rPr lang="en-US" sz="2000" dirty="0"/>
              <a:t>Modern VP’s have had greater power from participating in </a:t>
            </a:r>
            <a:r>
              <a:rPr lang="en-US" sz="2000" b="1" dirty="0">
                <a:solidFill>
                  <a:schemeClr val="bg1"/>
                </a:solidFill>
              </a:rPr>
              <a:t>policy</a:t>
            </a:r>
            <a:r>
              <a:rPr lang="en-US" sz="2000" dirty="0"/>
              <a:t> meetings to undertaking special assignments</a:t>
            </a:r>
          </a:p>
          <a:p>
            <a:r>
              <a:rPr lang="en-US" sz="2000" dirty="0"/>
              <a:t>Qualifications when looking for a VP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To add expertise to the future of the administration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To appeal to the voters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5" name="Picture 4" descr="Original file ‎ (SVG file, nominally 722 × 722 pixels, file size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3088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6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28825"/>
            <a:ext cx="6568068" cy="4829175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b="1" dirty="0">
                <a:solidFill>
                  <a:schemeClr val="bg1"/>
                </a:solidFill>
              </a:rPr>
              <a:t>25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dirty="0"/>
              <a:t> Amendment was created to clarify the succession to the presidency and the vice presidency</a:t>
            </a:r>
          </a:p>
          <a:p>
            <a:pPr marL="342900" lvl="1" indent="-342900"/>
            <a:r>
              <a:rPr lang="en-US" dirty="0"/>
              <a:t>The amendment first applied in </a:t>
            </a:r>
            <a:r>
              <a:rPr lang="en-US" b="1" dirty="0">
                <a:solidFill>
                  <a:schemeClr val="bg1"/>
                </a:solidFill>
              </a:rPr>
              <a:t>1973</a:t>
            </a:r>
            <a:r>
              <a:rPr lang="en-US" dirty="0"/>
              <a:t>, when Spiro Agnew resigned as Nixon’s VP and Gerald Ford was nominated as to succeed him</a:t>
            </a:r>
          </a:p>
          <a:p>
            <a:pPr marL="342900" lvl="1" indent="-342900"/>
            <a:r>
              <a:rPr lang="en-US" dirty="0"/>
              <a:t>The </a:t>
            </a:r>
            <a:r>
              <a:rPr lang="en-US" b="1" dirty="0">
                <a:solidFill>
                  <a:schemeClr val="bg1"/>
                </a:solidFill>
              </a:rPr>
              <a:t>Succession</a:t>
            </a:r>
            <a:r>
              <a:rPr lang="en-US" dirty="0"/>
              <a:t> Act of 1947 established the order of the presidential succession if both the president and vice president both became </a:t>
            </a:r>
            <a:r>
              <a:rPr lang="en-US" b="1" dirty="0">
                <a:solidFill>
                  <a:schemeClr val="bg1"/>
                </a:solidFill>
              </a:rPr>
              <a:t>incapacitated</a:t>
            </a:r>
            <a:r>
              <a:rPr lang="en-US" dirty="0"/>
              <a:t> </a:t>
            </a:r>
          </a:p>
          <a:p>
            <a:pPr marL="342900" lvl="1" indent="-342900"/>
            <a:r>
              <a:rPr lang="en-US" dirty="0"/>
              <a:t>The order of succession: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/>
              <a:t>VP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/>
              <a:t>Speaker of the House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/>
              <a:t>President Pro tempore of the Senate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/>
              <a:t>Cabinet officers starting with secretary of state</a:t>
            </a:r>
          </a:p>
        </p:txBody>
      </p:sp>
      <p:pic>
        <p:nvPicPr>
          <p:cNvPr id="6" name="Picture 5" descr="Swearing in of Lyndon B. Johnson as President on Air Force One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69" y="2028825"/>
            <a:ext cx="5269931" cy="41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282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28825"/>
            <a:ext cx="6568068" cy="4829175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b="1" dirty="0">
                <a:solidFill>
                  <a:schemeClr val="bg1"/>
                </a:solidFill>
              </a:rPr>
              <a:t>25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dirty="0"/>
              <a:t> amendment describes what should be done when a president is disabled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If the president informs Congress of an inability to preform in office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If the VP and a majority of the cabinet or a body authorized by Congress inform the Congress of this conditions (only takes effect if the president is unwilling or unable to inform Congress)</a:t>
            </a:r>
          </a:p>
          <a:p>
            <a:pPr marL="285750" lvl="2" indent="-285750"/>
            <a:r>
              <a:rPr lang="en-US" sz="2000" dirty="0"/>
              <a:t>The 25</a:t>
            </a:r>
            <a:r>
              <a:rPr lang="en-US" sz="2000" baseline="30000" dirty="0"/>
              <a:t>th</a:t>
            </a:r>
            <a:r>
              <a:rPr lang="en-US" sz="2000" dirty="0"/>
              <a:t> amendment also spells out how a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can resume the powers and duties of the office.</a:t>
            </a:r>
          </a:p>
        </p:txBody>
      </p:sp>
      <p:pic>
        <p:nvPicPr>
          <p:cNvPr id="5" name="Picture 4" descr="الملف الأصلي ‏ (ملف SVG، أبعاده 1,044 × 1,043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2124858"/>
            <a:ext cx="4477702" cy="44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70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3: Electing the President</a:t>
            </a:r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252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the White 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8820"/>
            <a:ext cx="7893424" cy="2537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Role of the Electoral College</a:t>
            </a:r>
          </a:p>
          <a:p>
            <a:r>
              <a:rPr lang="en-US" sz="2000" dirty="0"/>
              <a:t>The Constitution sets the basic rules for electing a president, including the role of the </a:t>
            </a:r>
            <a:r>
              <a:rPr lang="en-US" sz="2000" b="1" dirty="0">
                <a:solidFill>
                  <a:schemeClr val="bg1"/>
                </a:solidFill>
              </a:rPr>
              <a:t>Electoral</a:t>
            </a:r>
            <a:r>
              <a:rPr lang="en-US" sz="2000" dirty="0"/>
              <a:t> College</a:t>
            </a:r>
          </a:p>
          <a:p>
            <a:r>
              <a:rPr lang="en-US" sz="2000" dirty="0"/>
              <a:t>When drafting Article II, the </a:t>
            </a:r>
            <a:r>
              <a:rPr lang="en-US" sz="2000" b="1" dirty="0">
                <a:solidFill>
                  <a:schemeClr val="bg1"/>
                </a:solidFill>
              </a:rPr>
              <a:t>Framers</a:t>
            </a:r>
            <a:r>
              <a:rPr lang="en-US" sz="2000" dirty="0"/>
              <a:t> argued about whether the president should be elected directly by the people, so they set up a system of </a:t>
            </a:r>
            <a:r>
              <a:rPr lang="en-US" sz="2000" b="1" dirty="0">
                <a:solidFill>
                  <a:schemeClr val="bg1"/>
                </a:solidFill>
              </a:rPr>
              <a:t>electors</a:t>
            </a:r>
            <a:r>
              <a:rPr lang="en-US" sz="2000" dirty="0"/>
              <a:t> for each state.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0" y="4011557"/>
            <a:ext cx="7893424" cy="1029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Electoral College today: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Includes </a:t>
            </a:r>
            <a:r>
              <a:rPr lang="en-US" sz="1600" b="1" dirty="0">
                <a:solidFill>
                  <a:schemeClr val="bg1"/>
                </a:solidFill>
              </a:rPr>
              <a:t>538</a:t>
            </a:r>
            <a:r>
              <a:rPr lang="en-US" sz="1600" dirty="0"/>
              <a:t> electors (set up based on its senators and representatives)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sz="1400" dirty="0"/>
              <a:t>Texas has </a:t>
            </a:r>
            <a:r>
              <a:rPr lang="en-US" sz="1400" b="1" dirty="0">
                <a:solidFill>
                  <a:schemeClr val="bg1"/>
                </a:solidFill>
              </a:rPr>
              <a:t>38</a:t>
            </a:r>
            <a:r>
              <a:rPr lang="en-US" sz="1400" dirty="0"/>
              <a:t> electoral vote</a:t>
            </a:r>
            <a:endParaRPr lang="en-US" sz="1600" dirty="0"/>
          </a:p>
          <a:p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4961365"/>
            <a:ext cx="7893424" cy="1896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be elected president or VP a candidate must win </a:t>
            </a:r>
            <a:r>
              <a:rPr lang="en-US" sz="2000" b="1" dirty="0">
                <a:solidFill>
                  <a:schemeClr val="bg1"/>
                </a:solidFill>
              </a:rPr>
              <a:t>270</a:t>
            </a:r>
            <a:r>
              <a:rPr lang="en-US" sz="2000" dirty="0"/>
              <a:t> of the </a:t>
            </a:r>
            <a:r>
              <a:rPr lang="en-US" sz="2000" b="1" dirty="0">
                <a:solidFill>
                  <a:schemeClr val="bg1"/>
                </a:solidFill>
              </a:rPr>
              <a:t>538</a:t>
            </a:r>
            <a:r>
              <a:rPr lang="en-US" sz="2000" dirty="0"/>
              <a:t> votes</a:t>
            </a:r>
          </a:p>
          <a:p>
            <a:r>
              <a:rPr lang="en-US" sz="2000" dirty="0"/>
              <a:t>The candidate who receives the most </a:t>
            </a:r>
            <a:r>
              <a:rPr lang="en-US" sz="2000" b="1" dirty="0">
                <a:solidFill>
                  <a:schemeClr val="bg1"/>
                </a:solidFill>
              </a:rPr>
              <a:t>popular</a:t>
            </a:r>
            <a:r>
              <a:rPr lang="en-US" sz="2000" dirty="0"/>
              <a:t> votes in a given state wins all the electoral votes for that state</a:t>
            </a:r>
          </a:p>
          <a:p>
            <a:endParaRPr lang="en-US" sz="2000" dirty="0"/>
          </a:p>
          <a:p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/>
          </a:p>
        </p:txBody>
      </p:sp>
      <p:pic>
        <p:nvPicPr>
          <p:cNvPr id="8" name="Picture 7" descr="noviembre 2012 | Ilusiones de tin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616144"/>
            <a:ext cx="3048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13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1: Qualifications and Leadership</a:t>
            </a:r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73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the White 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343150"/>
            <a:ext cx="12192000" cy="3543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Preparing to Run for President</a:t>
            </a:r>
            <a:endParaRPr lang="en-US" sz="2000" dirty="0"/>
          </a:p>
          <a:p>
            <a:r>
              <a:rPr lang="en-US" sz="2000" dirty="0"/>
              <a:t>Years before a </a:t>
            </a:r>
            <a:r>
              <a:rPr lang="en-US" sz="2000" b="1" dirty="0">
                <a:solidFill>
                  <a:schemeClr val="bg1"/>
                </a:solidFill>
              </a:rPr>
              <a:t>presidential</a:t>
            </a:r>
            <a:r>
              <a:rPr lang="en-US" sz="2000" dirty="0"/>
              <a:t> election, potential candidates being to plan their campaigns</a:t>
            </a:r>
          </a:p>
          <a:p>
            <a:r>
              <a:rPr lang="en-US" sz="2000" dirty="0"/>
              <a:t>It starts by informing a political </a:t>
            </a:r>
            <a:r>
              <a:rPr lang="en-US" sz="2000" b="1" dirty="0">
                <a:solidFill>
                  <a:schemeClr val="bg1"/>
                </a:solidFill>
              </a:rPr>
              <a:t>action</a:t>
            </a:r>
            <a:r>
              <a:rPr lang="en-US" sz="2000" dirty="0"/>
              <a:t> committee, this organization of supporters test whether a candidate has enough national appeal to win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PACs</a:t>
            </a:r>
            <a:r>
              <a:rPr lang="en-US" sz="2000" dirty="0"/>
              <a:t> also begin raising large sums of money that would be needed for a campaign</a:t>
            </a:r>
          </a:p>
          <a:p>
            <a:r>
              <a:rPr lang="en-US" sz="2000" dirty="0"/>
              <a:t>Candidates also form </a:t>
            </a:r>
            <a:r>
              <a:rPr lang="en-US" sz="2000" b="1" dirty="0">
                <a:solidFill>
                  <a:schemeClr val="bg1"/>
                </a:solidFill>
              </a:rPr>
              <a:t>exploratory</a:t>
            </a:r>
            <a:r>
              <a:rPr lang="en-US" sz="2000" dirty="0"/>
              <a:t> committees who meet with potential supporters and find well-respected public figures to endorse the candidate</a:t>
            </a:r>
          </a:p>
          <a:p>
            <a:r>
              <a:rPr lang="en-US" sz="2000" dirty="0"/>
              <a:t>Candidates may also make their run official by </a:t>
            </a:r>
            <a:r>
              <a:rPr lang="en-US" sz="2000" b="1" dirty="0">
                <a:solidFill>
                  <a:schemeClr val="bg1"/>
                </a:solidFill>
              </a:rPr>
              <a:t>registering</a:t>
            </a:r>
            <a:r>
              <a:rPr lang="en-US" sz="2000" dirty="0"/>
              <a:t> with the Federal Election Commission (FEC) an independent regulatory agency created by Congress to enforce federal election laws </a:t>
            </a:r>
          </a:p>
          <a:p>
            <a:pPr marL="0" indent="0" algn="ctr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982922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the White 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00250"/>
            <a:ext cx="8052816" cy="48577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u="sng" dirty="0"/>
              <a:t>Primaries, Caucuses, and National Party Conventions </a:t>
            </a:r>
            <a:endParaRPr lang="en-US" sz="2000" dirty="0"/>
          </a:p>
          <a:p>
            <a:r>
              <a:rPr lang="en-US" sz="2000" dirty="0"/>
              <a:t>First phase of the presidential campaign is to </a:t>
            </a:r>
            <a:r>
              <a:rPr lang="en-US" sz="2000" b="1" dirty="0">
                <a:solidFill>
                  <a:schemeClr val="bg1"/>
                </a:solidFill>
              </a:rPr>
              <a:t>convince</a:t>
            </a:r>
            <a:r>
              <a:rPr lang="en-US" sz="2000" dirty="0"/>
              <a:t> members of their own party to choose them over other candidates within their </a:t>
            </a:r>
            <a:r>
              <a:rPr lang="en-US" sz="2000" b="1" dirty="0">
                <a:solidFill>
                  <a:schemeClr val="bg1"/>
                </a:solidFill>
              </a:rPr>
              <a:t>party</a:t>
            </a:r>
          </a:p>
          <a:p>
            <a:r>
              <a:rPr lang="en-US" sz="2000" dirty="0"/>
              <a:t>In a </a:t>
            </a:r>
            <a:r>
              <a:rPr lang="en-US" sz="2000" b="1" dirty="0">
                <a:solidFill>
                  <a:schemeClr val="bg1"/>
                </a:solidFill>
              </a:rPr>
              <a:t>primary</a:t>
            </a:r>
            <a:r>
              <a:rPr lang="en-US" sz="2000" dirty="0"/>
              <a:t> members of the party go to the polls to vote on which candidate they want to see earn their party’s nomination.</a:t>
            </a:r>
          </a:p>
          <a:p>
            <a:r>
              <a:rPr lang="en-US" sz="2000" dirty="0"/>
              <a:t>Each state runs its own </a:t>
            </a:r>
            <a:r>
              <a:rPr lang="en-US" sz="2000" b="1" dirty="0">
                <a:solidFill>
                  <a:schemeClr val="bg1"/>
                </a:solidFill>
              </a:rPr>
              <a:t>primary</a:t>
            </a:r>
            <a:r>
              <a:rPr lang="en-US" sz="2000" dirty="0"/>
              <a:t> or caucus, and the dates and rules for these vary from state to state</a:t>
            </a:r>
          </a:p>
          <a:p>
            <a:r>
              <a:rPr lang="en-US" sz="2000" dirty="0"/>
              <a:t>As they campaign for </a:t>
            </a:r>
            <a:r>
              <a:rPr lang="en-US" sz="2000" b="1" dirty="0">
                <a:solidFill>
                  <a:schemeClr val="bg1"/>
                </a:solidFill>
              </a:rPr>
              <a:t>primaries</a:t>
            </a:r>
            <a:r>
              <a:rPr lang="en-US" sz="2000" dirty="0"/>
              <a:t> candidates will focus on issues that are important to the party’s active members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Candidates</a:t>
            </a:r>
            <a:r>
              <a:rPr lang="en-US" sz="2000" dirty="0"/>
              <a:t> will also focus on issues important to party voters in a particular region</a:t>
            </a:r>
          </a:p>
          <a:p>
            <a:r>
              <a:rPr lang="en-US" sz="2000" dirty="0"/>
              <a:t>Late summer, when all states have held their primaries, the major political parties hold national </a:t>
            </a:r>
            <a:r>
              <a:rPr lang="en-US" sz="2000" b="1" dirty="0">
                <a:solidFill>
                  <a:schemeClr val="bg1"/>
                </a:solidFill>
              </a:rPr>
              <a:t>nominating</a:t>
            </a:r>
            <a:r>
              <a:rPr lang="en-US" sz="2000" dirty="0"/>
              <a:t> conventions to determine who will actually run for president</a:t>
            </a:r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3" name="Picture 2" descr="Interactive Democratic Primary Election Schedule - The Bern ReportThe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816" y="2679192"/>
            <a:ext cx="4041648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13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the White 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00250"/>
            <a:ext cx="8052816" cy="48577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u="sng" dirty="0"/>
              <a:t>General Election</a:t>
            </a:r>
            <a:endParaRPr lang="en-US" sz="2000" dirty="0"/>
          </a:p>
          <a:p>
            <a:r>
              <a:rPr lang="en-US" sz="2000" dirty="0"/>
              <a:t>Second phase in the </a:t>
            </a:r>
            <a:r>
              <a:rPr lang="en-US" sz="2000" b="1" dirty="0">
                <a:solidFill>
                  <a:schemeClr val="bg1"/>
                </a:solidFill>
              </a:rPr>
              <a:t>electoral</a:t>
            </a:r>
            <a:r>
              <a:rPr lang="en-US" sz="2000" dirty="0"/>
              <a:t> process is to appeal to a wider circle of potential voters</a:t>
            </a:r>
          </a:p>
          <a:p>
            <a:r>
              <a:rPr lang="en-US" sz="2000" dirty="0"/>
              <a:t>Campaigns will spend vast </a:t>
            </a:r>
            <a:r>
              <a:rPr lang="en-US" sz="2000" b="1" dirty="0">
                <a:solidFill>
                  <a:schemeClr val="bg1"/>
                </a:solidFill>
              </a:rPr>
              <a:t>amounts</a:t>
            </a:r>
            <a:r>
              <a:rPr lang="en-US" sz="2000" dirty="0"/>
              <a:t> of money on commercials, and candidates will travel around the states they believe are most necessary to </a:t>
            </a:r>
            <a:r>
              <a:rPr lang="en-US" sz="2000" b="1" dirty="0">
                <a:solidFill>
                  <a:schemeClr val="bg1"/>
                </a:solidFill>
              </a:rPr>
              <a:t>win</a:t>
            </a:r>
            <a:r>
              <a:rPr lang="en-US" sz="2000" dirty="0"/>
              <a:t> the national election</a:t>
            </a:r>
          </a:p>
          <a:p>
            <a:r>
              <a:rPr lang="en-US" sz="2000" dirty="0"/>
              <a:t>Campaign advisors study </a:t>
            </a:r>
            <a:r>
              <a:rPr lang="en-US" sz="2000" dirty="0">
                <a:solidFill>
                  <a:schemeClr val="bg1"/>
                </a:solidFill>
              </a:rPr>
              <a:t>electoral</a:t>
            </a:r>
            <a:r>
              <a:rPr lang="en-US" sz="2000" dirty="0"/>
              <a:t> maps to predicts which states electoral votes a candidate has a chance to win.</a:t>
            </a:r>
          </a:p>
          <a:p>
            <a:r>
              <a:rPr lang="en-US" sz="2000" dirty="0"/>
              <a:t>Campaigning will often be concentrated in “</a:t>
            </a:r>
            <a:r>
              <a:rPr lang="en-US" sz="2000" b="1" dirty="0">
                <a:solidFill>
                  <a:schemeClr val="bg1"/>
                </a:solidFill>
              </a:rPr>
              <a:t>swing states</a:t>
            </a:r>
            <a:r>
              <a:rPr lang="en-US" sz="2000" dirty="0"/>
              <a:t>” where polls show voters closely divided</a:t>
            </a:r>
          </a:p>
          <a:p>
            <a:r>
              <a:rPr lang="en-US" sz="2000" dirty="0"/>
              <a:t>It is customary for </a:t>
            </a:r>
            <a:r>
              <a:rPr lang="en-US" sz="2000" b="1" dirty="0">
                <a:solidFill>
                  <a:schemeClr val="bg1"/>
                </a:solidFill>
              </a:rPr>
              <a:t>presidential</a:t>
            </a:r>
            <a:r>
              <a:rPr lang="en-US" sz="2000" dirty="0"/>
              <a:t> candidates to debate one another in the run-up to an election</a:t>
            </a:r>
          </a:p>
          <a:p>
            <a:r>
              <a:rPr lang="en-US" sz="2000" dirty="0"/>
              <a:t>On a presidential </a:t>
            </a:r>
            <a:r>
              <a:rPr lang="en-US" sz="2000" b="1" dirty="0">
                <a:solidFill>
                  <a:schemeClr val="bg1"/>
                </a:solidFill>
              </a:rPr>
              <a:t>election</a:t>
            </a:r>
            <a:r>
              <a:rPr lang="en-US" sz="2000" dirty="0"/>
              <a:t> day, millions of Americans go to the polls and cast their votes for president and vice president</a:t>
            </a:r>
          </a:p>
          <a:p>
            <a:r>
              <a:rPr lang="en-US" sz="2000" dirty="0"/>
              <a:t>The media reports on the results of the election as soon as the polls close in the evening and often project a winner by </a:t>
            </a:r>
            <a:r>
              <a:rPr lang="en-US" sz="2000" b="1" dirty="0">
                <a:solidFill>
                  <a:schemeClr val="bg1"/>
                </a:solidFill>
              </a:rPr>
              <a:t>midnight</a:t>
            </a:r>
          </a:p>
        </p:txBody>
      </p:sp>
      <p:pic>
        <p:nvPicPr>
          <p:cNvPr id="5" name="Picture 4" descr="Every Vote Counts 17th Amend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582" y="2753360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696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Electoral College 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00250"/>
            <a:ext cx="8052816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Winner Takes All</a:t>
            </a:r>
          </a:p>
          <a:p>
            <a:r>
              <a:rPr lang="en-US" sz="2000" dirty="0"/>
              <a:t>Some </a:t>
            </a:r>
            <a:r>
              <a:rPr lang="en-US" sz="2000" b="1" dirty="0">
                <a:solidFill>
                  <a:schemeClr val="bg1"/>
                </a:solidFill>
              </a:rPr>
              <a:t>critiques</a:t>
            </a:r>
            <a:r>
              <a:rPr lang="en-US" sz="2000" dirty="0"/>
              <a:t> of the system believe that the electoral college system is unfair to those who voted for a losing candidate</a:t>
            </a:r>
          </a:p>
          <a:p>
            <a:r>
              <a:rPr lang="en-US" sz="2000" dirty="0"/>
              <a:t>The winner-take-all system makes it possible for a </a:t>
            </a:r>
            <a:r>
              <a:rPr lang="en-US" sz="2000" b="1" dirty="0">
                <a:solidFill>
                  <a:schemeClr val="bg1"/>
                </a:solidFill>
              </a:rPr>
              <a:t>candidate</a:t>
            </a:r>
            <a:r>
              <a:rPr lang="en-US" sz="2000" dirty="0"/>
              <a:t> who loses the popular vote to win the electoral vote</a:t>
            </a:r>
          </a:p>
          <a:p>
            <a:r>
              <a:rPr lang="en-US" sz="2000" dirty="0"/>
              <a:t>This usually happens when a </a:t>
            </a:r>
            <a:r>
              <a:rPr lang="en-US" sz="2000" b="1" dirty="0">
                <a:solidFill>
                  <a:schemeClr val="bg1"/>
                </a:solidFill>
              </a:rPr>
              <a:t>candidate</a:t>
            </a:r>
            <a:r>
              <a:rPr lang="en-US" sz="2000" dirty="0"/>
              <a:t> wins several large states by narrow margins</a:t>
            </a:r>
          </a:p>
        </p:txBody>
      </p:sp>
      <p:pic>
        <p:nvPicPr>
          <p:cNvPr id="3" name="Picture 2" descr="bush-vs-gore-presidential-election | Moral Low G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60" y="2000250"/>
            <a:ext cx="3787140" cy="2209165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4406614"/>
            <a:ext cx="8052816" cy="2514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Third-Party Candidates</a:t>
            </a:r>
          </a:p>
          <a:p>
            <a:r>
              <a:rPr lang="en-US" sz="2000" dirty="0"/>
              <a:t>Third Party is someone who </a:t>
            </a:r>
            <a:r>
              <a:rPr lang="en-US" sz="2000" b="1" dirty="0">
                <a:solidFill>
                  <a:schemeClr val="bg1"/>
                </a:solidFill>
              </a:rPr>
              <a:t>represents</a:t>
            </a:r>
            <a:r>
              <a:rPr lang="en-US" sz="2000" dirty="0"/>
              <a:t> a political party that is not the democrats or republicans</a:t>
            </a:r>
          </a:p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party candidates could win enough </a:t>
            </a:r>
            <a:r>
              <a:rPr lang="en-US" sz="2000" b="1" dirty="0">
                <a:solidFill>
                  <a:schemeClr val="bg1"/>
                </a:solidFill>
              </a:rPr>
              <a:t>electoral</a:t>
            </a:r>
            <a:r>
              <a:rPr lang="en-US" sz="2000" dirty="0"/>
              <a:t> votes to prevents either major-party candidate from receiving a majority of the votes</a:t>
            </a:r>
          </a:p>
          <a:p>
            <a:r>
              <a:rPr lang="en-US" sz="2000" dirty="0"/>
              <a:t>Third parties could then </a:t>
            </a:r>
            <a:r>
              <a:rPr lang="en-US" sz="2000" b="1" dirty="0">
                <a:solidFill>
                  <a:schemeClr val="bg1"/>
                </a:solidFill>
              </a:rPr>
              <a:t>bargain</a:t>
            </a:r>
            <a:r>
              <a:rPr lang="en-US" sz="2000" dirty="0"/>
              <a:t> to release electoral votes to one of the two major-party candidates</a:t>
            </a:r>
          </a:p>
        </p:txBody>
      </p:sp>
      <p:pic>
        <p:nvPicPr>
          <p:cNvPr id="7" name="Picture 6" descr="Third Party Rumblings: It WILL Happen IF…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314" y="4514850"/>
            <a:ext cx="2150745" cy="21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65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Electoral College 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000250"/>
            <a:ext cx="7006590" cy="485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Election by the House</a:t>
            </a:r>
          </a:p>
          <a:p>
            <a:r>
              <a:rPr lang="en-US" sz="2000" dirty="0"/>
              <a:t>When neither presidential candidate wins </a:t>
            </a:r>
            <a:r>
              <a:rPr lang="en-US" sz="2000" b="1" dirty="0">
                <a:solidFill>
                  <a:schemeClr val="bg1"/>
                </a:solidFill>
              </a:rPr>
              <a:t>270</a:t>
            </a:r>
            <a:r>
              <a:rPr lang="en-US" sz="2000" dirty="0"/>
              <a:t> electoral votes, the House of Representatives must decide the winner</a:t>
            </a:r>
          </a:p>
          <a:p>
            <a:r>
              <a:rPr lang="en-US" sz="2000" dirty="0"/>
              <a:t>Each state casts </a:t>
            </a:r>
            <a:r>
              <a:rPr lang="en-US" sz="2000" b="1" dirty="0">
                <a:solidFill>
                  <a:schemeClr val="bg1"/>
                </a:solidFill>
              </a:rPr>
              <a:t>one</a:t>
            </a:r>
            <a:r>
              <a:rPr lang="en-US" sz="2000" dirty="0"/>
              <a:t> vote, the candidate who receives </a:t>
            </a:r>
            <a:r>
              <a:rPr lang="en-US" sz="2000" b="1" dirty="0">
                <a:solidFill>
                  <a:schemeClr val="bg1"/>
                </a:solidFill>
              </a:rPr>
              <a:t>26</a:t>
            </a:r>
            <a:r>
              <a:rPr lang="en-US" sz="2000" dirty="0"/>
              <a:t> or more votes is elected</a:t>
            </a:r>
          </a:p>
          <a:p>
            <a:r>
              <a:rPr lang="en-US" sz="2000" dirty="0"/>
              <a:t>Election by House raises three issues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States with small populations have as much eight as populous states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Under the rules if a majority of a state’s representatives cannot agree on a candidate the state loses its vote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If some House members favor a strong third-party candidate it could be difficult for any candidate to get the 26 votes needed to win</a:t>
            </a:r>
          </a:p>
        </p:txBody>
      </p:sp>
      <p:pic>
        <p:nvPicPr>
          <p:cNvPr id="5" name="Picture 4" descr="Section 5. Empowered Congress “to enforce, by appropriate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80" y="2388870"/>
            <a:ext cx="428752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7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</a:t>
            </a:r>
            <a:r>
              <a:rPr lang="en-US"/>
              <a:t>for Reform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524358"/>
            <a:ext cx="7006590" cy="3753779"/>
          </a:xfrm>
        </p:spPr>
        <p:txBody>
          <a:bodyPr>
            <a:normAutofit/>
          </a:bodyPr>
          <a:lstStyle/>
          <a:p>
            <a:r>
              <a:rPr lang="en-US" sz="2000" dirty="0"/>
              <a:t>One idea for reform is to choose </a:t>
            </a:r>
            <a:r>
              <a:rPr lang="en-US" sz="2000" b="1" dirty="0">
                <a:solidFill>
                  <a:schemeClr val="bg1"/>
                </a:solidFill>
              </a:rPr>
              <a:t>electors</a:t>
            </a:r>
            <a:r>
              <a:rPr lang="en-US" sz="2000" dirty="0"/>
              <a:t> from congressional districts.</a:t>
            </a:r>
          </a:p>
          <a:p>
            <a:r>
              <a:rPr lang="en-US" sz="2000" dirty="0"/>
              <a:t>Another idea is to assign </a:t>
            </a:r>
            <a:r>
              <a:rPr lang="en-US" sz="2000" b="1" dirty="0">
                <a:solidFill>
                  <a:schemeClr val="bg1"/>
                </a:solidFill>
              </a:rPr>
              <a:t>electoral</a:t>
            </a:r>
            <a:r>
              <a:rPr lang="en-US" sz="2000" dirty="0"/>
              <a:t> votes based on the winner of the nationwide </a:t>
            </a:r>
            <a:r>
              <a:rPr lang="en-US" sz="2000" b="1" dirty="0">
                <a:solidFill>
                  <a:schemeClr val="bg1"/>
                </a:solidFill>
              </a:rPr>
              <a:t>popular</a:t>
            </a:r>
            <a:r>
              <a:rPr lang="en-US" sz="2000" dirty="0"/>
              <a:t> vote (this method would not require amending the Constitution)</a:t>
            </a:r>
          </a:p>
          <a:p>
            <a:r>
              <a:rPr lang="en-US" sz="2000" dirty="0"/>
              <a:t>Third proposed plan would allow the </a:t>
            </a:r>
            <a:r>
              <a:rPr lang="en-US" sz="2000" b="1" dirty="0">
                <a:solidFill>
                  <a:schemeClr val="bg1"/>
                </a:solidFill>
              </a:rPr>
              <a:t>presidential</a:t>
            </a:r>
            <a:r>
              <a:rPr lang="en-US" sz="2000" dirty="0"/>
              <a:t> candidate to </a:t>
            </a:r>
            <a:r>
              <a:rPr lang="en-US" sz="2000" b="1" dirty="0">
                <a:solidFill>
                  <a:schemeClr val="bg1"/>
                </a:solidFill>
              </a:rPr>
              <a:t>win</a:t>
            </a:r>
            <a:r>
              <a:rPr lang="en-US" sz="2000" dirty="0"/>
              <a:t> the same share of a state’s electoral vote as they received of the </a:t>
            </a:r>
            <a:r>
              <a:rPr lang="en-US" sz="2000" b="1" dirty="0">
                <a:solidFill>
                  <a:schemeClr val="bg1"/>
                </a:solidFill>
              </a:rPr>
              <a:t>state’s</a:t>
            </a:r>
            <a:r>
              <a:rPr lang="en-US" sz="2000" dirty="0"/>
              <a:t> popular vote</a:t>
            </a:r>
          </a:p>
          <a:p>
            <a:r>
              <a:rPr lang="en-US" sz="2000" dirty="0"/>
              <a:t>Other plans include the </a:t>
            </a:r>
            <a:r>
              <a:rPr lang="en-US" sz="2000" b="1" dirty="0">
                <a:solidFill>
                  <a:schemeClr val="bg1"/>
                </a:solidFill>
              </a:rPr>
              <a:t>elimination</a:t>
            </a:r>
            <a:r>
              <a:rPr lang="en-US" sz="2000" dirty="0"/>
              <a:t> of the Electoral College, and allow the people to </a:t>
            </a:r>
            <a:r>
              <a:rPr lang="en-US" sz="2000" b="1" dirty="0">
                <a:solidFill>
                  <a:schemeClr val="bg1"/>
                </a:solidFill>
              </a:rPr>
              <a:t>directly</a:t>
            </a:r>
            <a:r>
              <a:rPr lang="en-US" sz="2000" dirty="0"/>
              <a:t> elect the president and VP</a:t>
            </a:r>
          </a:p>
        </p:txBody>
      </p:sp>
      <p:pic>
        <p:nvPicPr>
          <p:cNvPr id="3" name="Picture 2" descr="Why The Electoral College 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956" y="2843909"/>
            <a:ext cx="4739268" cy="25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77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Inauguration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556418"/>
            <a:ext cx="7006590" cy="3924392"/>
          </a:xfrm>
        </p:spPr>
        <p:txBody>
          <a:bodyPr>
            <a:normAutofit/>
          </a:bodyPr>
          <a:lstStyle/>
          <a:p>
            <a:r>
              <a:rPr lang="en-US" sz="2000" dirty="0"/>
              <a:t>Until the </a:t>
            </a:r>
            <a:r>
              <a:rPr lang="en-US" sz="2000" b="1" dirty="0">
                <a:solidFill>
                  <a:schemeClr val="bg1"/>
                </a:solidFill>
              </a:rPr>
              <a:t>inauguration</a:t>
            </a:r>
            <a:r>
              <a:rPr lang="en-US" sz="2000" dirty="0"/>
              <a:t> in late January, the new president is referred to as the president-elect</a:t>
            </a:r>
          </a:p>
          <a:p>
            <a:r>
              <a:rPr lang="en-US" sz="2000" dirty="0"/>
              <a:t>The new president takes </a:t>
            </a:r>
            <a:r>
              <a:rPr lang="en-US" sz="2000" b="1" dirty="0">
                <a:solidFill>
                  <a:schemeClr val="bg1"/>
                </a:solidFill>
              </a:rPr>
              <a:t>office</a:t>
            </a:r>
            <a:r>
              <a:rPr lang="en-US" sz="2000" dirty="0"/>
              <a:t> at noon on January 20</a:t>
            </a:r>
            <a:r>
              <a:rPr lang="en-US" sz="2000" baseline="30000" dirty="0"/>
              <a:t>th</a:t>
            </a:r>
            <a:r>
              <a:rPr lang="en-US" sz="2000" dirty="0"/>
              <a:t> in the year following the election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bg1"/>
                </a:solidFill>
              </a:rPr>
              <a:t>Constitution</a:t>
            </a:r>
            <a:r>
              <a:rPr lang="en-US" sz="2000" dirty="0"/>
              <a:t> requires the president to take an oath.</a:t>
            </a:r>
          </a:p>
          <a:p>
            <a:r>
              <a:rPr lang="en-US" sz="2000" dirty="0"/>
              <a:t>By custom, the incoming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rides with the outgoing president from the White House to the Capitol for the inauguration when the chief justice administers the oath of office</a:t>
            </a:r>
          </a:p>
          <a:p>
            <a:r>
              <a:rPr lang="en-US" sz="2000" dirty="0"/>
              <a:t>After the </a:t>
            </a:r>
            <a:r>
              <a:rPr lang="en-US" sz="2000" b="1" dirty="0">
                <a:solidFill>
                  <a:schemeClr val="bg1"/>
                </a:solidFill>
              </a:rPr>
              <a:t>oath</a:t>
            </a:r>
            <a:r>
              <a:rPr lang="en-US" sz="2000" dirty="0"/>
              <a:t> of office, the president gives an inaugural address, several inaugural address have become part of the nation’s </a:t>
            </a:r>
            <a:r>
              <a:rPr lang="en-US" sz="2000" b="1" dirty="0">
                <a:solidFill>
                  <a:schemeClr val="bg1"/>
                </a:solidFill>
              </a:rPr>
              <a:t>heritage</a:t>
            </a:r>
            <a:r>
              <a:rPr lang="en-US" sz="2000" dirty="0"/>
              <a:t>.</a:t>
            </a:r>
          </a:p>
        </p:txBody>
      </p:sp>
      <p:pic>
        <p:nvPicPr>
          <p:cNvPr id="5" name="Picture 4" descr="First Inaugural Address of Franklin D. Roosevelt | Voices Education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542" y="1984918"/>
            <a:ext cx="3803644" cy="2252773"/>
          </a:xfrm>
          <a:prstGeom prst="rect">
            <a:avLst/>
          </a:prstGeom>
        </p:spPr>
      </p:pic>
      <p:pic>
        <p:nvPicPr>
          <p:cNvPr id="6" name="Picture 5" descr="50th anniversary of the inauguration of john fitzgerald kennedy as th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544" y="4388443"/>
            <a:ext cx="3972923" cy="2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385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for the Presidency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0177"/>
            <a:ext cx="7716244" cy="27496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Constitutional Requirements</a:t>
            </a:r>
          </a:p>
          <a:p>
            <a:r>
              <a:rPr lang="en-US" sz="2000" dirty="0"/>
              <a:t>Article II section 1 of the </a:t>
            </a:r>
            <a:r>
              <a:rPr lang="en-US" sz="2000" b="1" dirty="0">
                <a:solidFill>
                  <a:schemeClr val="bg1"/>
                </a:solidFill>
              </a:rPr>
              <a:t>Constitution</a:t>
            </a:r>
            <a:r>
              <a:rPr lang="en-US" sz="2000" dirty="0"/>
              <a:t> defines the formal requirements for the presidency.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Must be a natural born citizen of the 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Must be at least </a:t>
            </a:r>
            <a:r>
              <a:rPr lang="en-US" sz="1800" b="1" dirty="0">
                <a:solidFill>
                  <a:schemeClr val="bg1"/>
                </a:solidFill>
              </a:rPr>
              <a:t>35</a:t>
            </a:r>
            <a:r>
              <a:rPr lang="en-US" sz="1800" dirty="0"/>
              <a:t> years old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Must be a resident of the US for at least 14 years before taking office</a:t>
            </a:r>
          </a:p>
          <a:p>
            <a:pPr marL="342900" lvl="1" indent="-342900"/>
            <a:r>
              <a:rPr lang="en-US" dirty="0"/>
              <a:t>The same requirements  apply to the </a:t>
            </a:r>
            <a:r>
              <a:rPr lang="en-US" b="1" dirty="0">
                <a:solidFill>
                  <a:schemeClr val="bg1"/>
                </a:solidFill>
              </a:rPr>
              <a:t>vice-president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44" y="2245056"/>
            <a:ext cx="3857057" cy="440806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" y="4771045"/>
            <a:ext cx="7716243" cy="219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Informal Requirements</a:t>
            </a:r>
          </a:p>
          <a:p>
            <a:r>
              <a:rPr lang="en-US" sz="2000" dirty="0"/>
              <a:t>To have a real chance at being elected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, the most important </a:t>
            </a:r>
            <a:r>
              <a:rPr lang="en-US" sz="2000" b="1" dirty="0">
                <a:solidFill>
                  <a:schemeClr val="bg1"/>
                </a:solidFill>
              </a:rPr>
              <a:t>qualification</a:t>
            </a:r>
            <a:r>
              <a:rPr lang="en-US" sz="2000" dirty="0"/>
              <a:t> would be experience in government</a:t>
            </a:r>
          </a:p>
          <a:p>
            <a:r>
              <a:rPr lang="en-US" sz="2000" dirty="0"/>
              <a:t>Since </a:t>
            </a:r>
            <a:r>
              <a:rPr lang="en-US" sz="2000" b="1" dirty="0">
                <a:solidFill>
                  <a:schemeClr val="bg1"/>
                </a:solidFill>
              </a:rPr>
              <a:t>1900</a:t>
            </a:r>
            <a:r>
              <a:rPr lang="en-US" sz="2000" dirty="0"/>
              <a:t>, candidates who have served as US Senators or state governors have won their major parities presidential nomination</a:t>
            </a:r>
          </a:p>
        </p:txBody>
      </p:sp>
    </p:spTree>
    <p:extLst>
      <p:ext uri="{BB962C8B-B14F-4D97-AF65-F5344CB8AC3E}">
        <p14:creationId xmlns:p14="http://schemas.microsoft.com/office/powerpoint/2010/main" val="19098484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for the Presidency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9282"/>
            <a:ext cx="7716244" cy="2111232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Political Beliefs</a:t>
            </a:r>
          </a:p>
          <a:p>
            <a:r>
              <a:rPr lang="en-US" dirty="0"/>
              <a:t>Extremely liberal or </a:t>
            </a:r>
            <a:r>
              <a:rPr lang="en-US" b="1" dirty="0">
                <a:solidFill>
                  <a:schemeClr val="bg1"/>
                </a:solidFill>
              </a:rPr>
              <a:t>conservative</a:t>
            </a:r>
            <a:r>
              <a:rPr lang="en-US" dirty="0"/>
              <a:t> candidates have little chance of being elected</a:t>
            </a:r>
          </a:p>
          <a:p>
            <a:r>
              <a:rPr lang="en-US" dirty="0"/>
              <a:t>Most candidates who are chosen by the major parties are </a:t>
            </a:r>
            <a:r>
              <a:rPr lang="en-US" b="1" dirty="0">
                <a:solidFill>
                  <a:schemeClr val="bg1"/>
                </a:solidFill>
              </a:rPr>
              <a:t>moderate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3956194"/>
            <a:ext cx="7716244" cy="2901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/>
              <a:t>Personal Characteristics </a:t>
            </a:r>
          </a:p>
          <a:p>
            <a:r>
              <a:rPr lang="en-US" b="1" dirty="0">
                <a:solidFill>
                  <a:schemeClr val="bg1"/>
                </a:solidFill>
              </a:rPr>
              <a:t>Historically</a:t>
            </a:r>
            <a:r>
              <a:rPr lang="en-US" dirty="0"/>
              <a:t>, most presents have come from northern European backgrounds</a:t>
            </a:r>
          </a:p>
          <a:p>
            <a:r>
              <a:rPr lang="en-US" dirty="0"/>
              <a:t>Very few have been from </a:t>
            </a:r>
            <a:r>
              <a:rPr lang="en-US" b="1" dirty="0">
                <a:solidFill>
                  <a:schemeClr val="bg1"/>
                </a:solidFill>
              </a:rPr>
              <a:t>poor</a:t>
            </a:r>
            <a:r>
              <a:rPr lang="en-US" dirty="0"/>
              <a:t> families</a:t>
            </a:r>
          </a:p>
          <a:p>
            <a:r>
              <a:rPr lang="en-US" dirty="0"/>
              <a:t>Most of the </a:t>
            </a:r>
            <a:r>
              <a:rPr lang="en-US" b="1" dirty="0">
                <a:solidFill>
                  <a:schemeClr val="bg1"/>
                </a:solidFill>
              </a:rPr>
              <a:t>presidents</a:t>
            </a:r>
            <a:r>
              <a:rPr lang="en-US" dirty="0"/>
              <a:t> have come from middle class families </a:t>
            </a:r>
          </a:p>
          <a:p>
            <a:r>
              <a:rPr lang="en-US" dirty="0"/>
              <a:t>To date, every president has been a </a:t>
            </a:r>
            <a:r>
              <a:rPr lang="en-US" b="1" dirty="0">
                <a:solidFill>
                  <a:schemeClr val="bg1"/>
                </a:solidFill>
              </a:rPr>
              <a:t>man</a:t>
            </a:r>
            <a:r>
              <a:rPr lang="en-US" dirty="0"/>
              <a:t> and each has identified as </a:t>
            </a:r>
            <a:r>
              <a:rPr lang="en-US" b="1" dirty="0">
                <a:solidFill>
                  <a:schemeClr val="bg1"/>
                </a:solidFill>
              </a:rPr>
              <a:t>Christian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715" y="2314294"/>
            <a:ext cx="3050521" cy="38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40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for the Presidency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9282"/>
            <a:ext cx="7716244" cy="48687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u="sng" dirty="0"/>
              <a:t>Financial Backing </a:t>
            </a:r>
          </a:p>
          <a:p>
            <a:r>
              <a:rPr lang="en-US" dirty="0"/>
              <a:t>Running for the </a:t>
            </a:r>
            <a:r>
              <a:rPr lang="en-US" b="1" dirty="0">
                <a:solidFill>
                  <a:schemeClr val="bg1"/>
                </a:solidFill>
              </a:rPr>
              <a:t>presidency</a:t>
            </a:r>
            <a:r>
              <a:rPr lang="en-US" dirty="0"/>
              <a:t> demands large amounts of money.</a:t>
            </a:r>
          </a:p>
          <a:p>
            <a:r>
              <a:rPr lang="en-US" b="1" dirty="0">
                <a:solidFill>
                  <a:schemeClr val="bg1"/>
                </a:solidFill>
              </a:rPr>
              <a:t>Candidates </a:t>
            </a:r>
            <a:r>
              <a:rPr lang="en-US" dirty="0"/>
              <a:t>pay for advertising, salaries of campaign staff and consultants, plus travel</a:t>
            </a:r>
          </a:p>
          <a:p>
            <a:r>
              <a:rPr lang="en-US" dirty="0"/>
              <a:t>The Federal </a:t>
            </a:r>
            <a:r>
              <a:rPr lang="en-US" b="1" dirty="0">
                <a:solidFill>
                  <a:schemeClr val="bg1"/>
                </a:solidFill>
              </a:rPr>
              <a:t>Elections</a:t>
            </a:r>
            <a:r>
              <a:rPr lang="en-US" dirty="0"/>
              <a:t> Commission tracks campaign spending based on reports required by the candidates</a:t>
            </a:r>
          </a:p>
          <a:p>
            <a:r>
              <a:rPr lang="en-US" dirty="0"/>
              <a:t>Presidential candidates to amass the sums required usually have </a:t>
            </a:r>
            <a:r>
              <a:rPr lang="en-US" b="1" dirty="0">
                <a:solidFill>
                  <a:schemeClr val="bg1"/>
                </a:solidFill>
              </a:rPr>
              <a:t>strong</a:t>
            </a:r>
            <a:r>
              <a:rPr lang="en-US" dirty="0"/>
              <a:t> financial support from many people</a:t>
            </a:r>
          </a:p>
          <a:p>
            <a:r>
              <a:rPr lang="en-US" dirty="0"/>
              <a:t>Candidates who accept </a:t>
            </a:r>
            <a:r>
              <a:rPr lang="en-US" b="1" dirty="0">
                <a:solidFill>
                  <a:schemeClr val="bg1"/>
                </a:solidFill>
              </a:rPr>
              <a:t>public</a:t>
            </a:r>
            <a:r>
              <a:rPr lang="en-US" dirty="0"/>
              <a:t> financing for their campaigns are limited on how much they spend to the specific dollar</a:t>
            </a:r>
          </a:p>
          <a:p>
            <a:r>
              <a:rPr lang="en-US" dirty="0"/>
              <a:t>Candidates who </a:t>
            </a:r>
            <a:r>
              <a:rPr lang="en-US" b="1" dirty="0">
                <a:solidFill>
                  <a:schemeClr val="bg1"/>
                </a:solidFill>
              </a:rPr>
              <a:t>forgo</a:t>
            </a:r>
            <a:r>
              <a:rPr lang="en-US" dirty="0"/>
              <a:t> public financing can spend as much as they can collect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44" y="2807266"/>
            <a:ext cx="3987053" cy="25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39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Skills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9282"/>
            <a:ext cx="7716244" cy="4868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Understanding the Public</a:t>
            </a:r>
          </a:p>
          <a:p>
            <a:r>
              <a:rPr lang="en-US" dirty="0"/>
              <a:t>A </a:t>
            </a:r>
            <a:r>
              <a:rPr lang="en-US" b="1" dirty="0">
                <a:solidFill>
                  <a:schemeClr val="bg1"/>
                </a:solidFill>
              </a:rPr>
              <a:t>president</a:t>
            </a:r>
            <a:r>
              <a:rPr lang="en-US" dirty="0"/>
              <a:t> must know and understand the people</a:t>
            </a:r>
          </a:p>
          <a:p>
            <a:r>
              <a:rPr lang="en-US" dirty="0"/>
              <a:t>Understanding the </a:t>
            </a:r>
            <a:r>
              <a:rPr lang="en-US" b="1" dirty="0">
                <a:solidFill>
                  <a:schemeClr val="bg1"/>
                </a:solidFill>
              </a:rPr>
              <a:t>people</a:t>
            </a:r>
            <a:r>
              <a:rPr lang="en-US" dirty="0"/>
              <a:t> is necessary to gain and hold their support</a:t>
            </a:r>
          </a:p>
          <a:p>
            <a:r>
              <a:rPr lang="en-US" dirty="0"/>
              <a:t>Public </a:t>
            </a:r>
            <a:r>
              <a:rPr lang="en-US" b="1" dirty="0">
                <a:solidFill>
                  <a:schemeClr val="bg1"/>
                </a:solidFill>
              </a:rPr>
              <a:t>support</a:t>
            </a:r>
            <a:r>
              <a:rPr lang="en-US" dirty="0"/>
              <a:t>, in turn, can give a president real leverage in influencing </a:t>
            </a:r>
            <a:r>
              <a:rPr lang="en-US" b="1" dirty="0">
                <a:solidFill>
                  <a:schemeClr val="bg1"/>
                </a:solidFill>
              </a:rPr>
              <a:t>lawmakers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bg1"/>
                </a:solidFill>
              </a:rPr>
              <a:t>president</a:t>
            </a:r>
            <a:r>
              <a:rPr lang="en-US" dirty="0"/>
              <a:t> is popular, presidential proposals and policies are better received by </a:t>
            </a:r>
            <a:r>
              <a:rPr lang="en-US" b="1" dirty="0">
                <a:solidFill>
                  <a:schemeClr val="bg1"/>
                </a:solidFill>
              </a:rPr>
              <a:t>Congress</a:t>
            </a:r>
            <a:r>
              <a:rPr lang="en-US" dirty="0"/>
              <a:t>, than when the </a:t>
            </a:r>
            <a:r>
              <a:rPr lang="en-US" b="1" dirty="0">
                <a:solidFill>
                  <a:schemeClr val="bg1"/>
                </a:solidFill>
              </a:rPr>
              <a:t>public</a:t>
            </a:r>
            <a:r>
              <a:rPr lang="en-US" dirty="0"/>
              <a:t> holds a president in low regard</a:t>
            </a:r>
          </a:p>
          <a:p>
            <a:r>
              <a:rPr lang="en-US" dirty="0"/>
              <a:t>Failure to </a:t>
            </a:r>
            <a:r>
              <a:rPr lang="en-US" b="1" dirty="0">
                <a:solidFill>
                  <a:schemeClr val="bg1"/>
                </a:solidFill>
              </a:rPr>
              <a:t>understand</a:t>
            </a:r>
            <a:r>
              <a:rPr lang="en-US" dirty="0"/>
              <a:t> the public mood can prove disastrous for a president.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44" y="2627219"/>
            <a:ext cx="4346743" cy="3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54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Skills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9282"/>
            <a:ext cx="7716244" cy="25289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Ability to Communicate </a:t>
            </a:r>
          </a:p>
          <a:p>
            <a:r>
              <a:rPr lang="en-US" sz="2000" dirty="0"/>
              <a:t>Successful </a:t>
            </a:r>
            <a:r>
              <a:rPr lang="en-US" sz="2000" b="1" dirty="0">
                <a:solidFill>
                  <a:schemeClr val="bg1"/>
                </a:solidFill>
              </a:rPr>
              <a:t>presidents</a:t>
            </a:r>
            <a:r>
              <a:rPr lang="en-US" sz="2000" dirty="0"/>
              <a:t> must be able to communicate effectively and to present their ideas in a way that inspires public support</a:t>
            </a:r>
          </a:p>
          <a:p>
            <a:r>
              <a:rPr lang="en-US" sz="2000" dirty="0"/>
              <a:t>Modern presidents often use a </a:t>
            </a:r>
            <a:r>
              <a:rPr lang="en-US" sz="2000" b="1" dirty="0">
                <a:solidFill>
                  <a:schemeClr val="bg1"/>
                </a:solidFill>
              </a:rPr>
              <a:t>strategy</a:t>
            </a:r>
            <a:r>
              <a:rPr lang="en-US" sz="2000" dirty="0"/>
              <a:t> of “going public” to appeal directly to voters</a:t>
            </a:r>
          </a:p>
          <a:p>
            <a:r>
              <a:rPr lang="en-US" sz="2000" dirty="0"/>
              <a:t>Going Public-when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uses public opinion to persuade the Congress to follow his programs. 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0" y="4518212"/>
            <a:ext cx="12192000" cy="2339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/>
              <a:t>Sense of Timing </a:t>
            </a:r>
          </a:p>
          <a:p>
            <a:r>
              <a:rPr lang="en-US" sz="2000" dirty="0"/>
              <a:t>A </a:t>
            </a:r>
            <a:r>
              <a:rPr lang="en-US" sz="2000" b="1" dirty="0">
                <a:solidFill>
                  <a:schemeClr val="bg1"/>
                </a:solidFill>
              </a:rPr>
              <a:t>successful</a:t>
            </a:r>
            <a:r>
              <a:rPr lang="en-US" sz="2000" dirty="0"/>
              <a:t> president must know when the time is right to introduce a new policy, to make a key decision, or to delay such actions</a:t>
            </a:r>
          </a:p>
          <a:p>
            <a:r>
              <a:rPr lang="en-US" sz="2000" dirty="0"/>
              <a:t>Skillful presidents often use their </a:t>
            </a:r>
            <a:r>
              <a:rPr lang="en-US" sz="2000" b="1" dirty="0">
                <a:solidFill>
                  <a:schemeClr val="bg1"/>
                </a:solidFill>
              </a:rPr>
              <a:t>assistants</a:t>
            </a:r>
            <a:r>
              <a:rPr lang="en-US" sz="2000" dirty="0"/>
              <a:t> or cabinet secretaries to test the timing of a new policy initiatives</a:t>
            </a:r>
          </a:p>
          <a:p>
            <a:r>
              <a:rPr lang="en-US" sz="2000" dirty="0"/>
              <a:t>Public response to the issue may </a:t>
            </a:r>
            <a:r>
              <a:rPr lang="en-US" sz="2000" b="1" dirty="0">
                <a:solidFill>
                  <a:schemeClr val="bg1"/>
                </a:solidFill>
              </a:rPr>
              <a:t>influence</a:t>
            </a:r>
            <a:r>
              <a:rPr lang="en-US" sz="2000" dirty="0"/>
              <a:t> whether the president pursues, delays, or quietly drops a policy initiative 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983" y="1989282"/>
            <a:ext cx="3624277" cy="28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305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Skills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129" y="2554059"/>
            <a:ext cx="6696635" cy="35643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Ability to Compromise </a:t>
            </a:r>
          </a:p>
          <a:p>
            <a:r>
              <a:rPr lang="en-US" sz="2000" dirty="0"/>
              <a:t>Good </a:t>
            </a:r>
            <a:r>
              <a:rPr lang="en-US" sz="2000" b="1" dirty="0">
                <a:solidFill>
                  <a:schemeClr val="bg1"/>
                </a:solidFill>
              </a:rPr>
              <a:t>leadership</a:t>
            </a:r>
            <a:r>
              <a:rPr lang="en-US" sz="2000" dirty="0"/>
              <a:t> requires the capacity to be flexible and open to new ideas</a:t>
            </a:r>
          </a:p>
          <a:p>
            <a:r>
              <a:rPr lang="en-US" sz="2000" dirty="0"/>
              <a:t>Successful </a:t>
            </a:r>
            <a:r>
              <a:rPr lang="en-US" sz="2000" b="1" dirty="0">
                <a:solidFill>
                  <a:schemeClr val="bg1"/>
                </a:solidFill>
              </a:rPr>
              <a:t>presidents</a:t>
            </a:r>
            <a:r>
              <a:rPr lang="en-US" sz="2000" dirty="0"/>
              <a:t> have to be able to compromise</a:t>
            </a:r>
          </a:p>
          <a:p>
            <a:r>
              <a:rPr lang="en-US" sz="2000" dirty="0"/>
              <a:t>Presidents who are </a:t>
            </a:r>
            <a:r>
              <a:rPr lang="en-US" sz="2000" b="1" dirty="0">
                <a:solidFill>
                  <a:schemeClr val="bg1"/>
                </a:solidFill>
              </a:rPr>
              <a:t>successful</a:t>
            </a:r>
            <a:r>
              <a:rPr lang="en-US" sz="2000" dirty="0"/>
              <a:t> leaders are able to recognize that they have to settle for legislation that provides only part of the programs they want</a:t>
            </a:r>
          </a:p>
          <a:p>
            <a:r>
              <a:rPr lang="en-US" sz="2000" dirty="0"/>
              <a:t>Presidents who will not </a:t>
            </a:r>
            <a:r>
              <a:rPr lang="en-US" sz="2000" b="1" dirty="0">
                <a:solidFill>
                  <a:schemeClr val="bg1"/>
                </a:solidFill>
              </a:rPr>
              <a:t>compromise</a:t>
            </a:r>
            <a:r>
              <a:rPr lang="en-US" sz="2000" dirty="0"/>
              <a:t> risk accomplishing nothing at all.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260" y="2094379"/>
            <a:ext cx="4127127" cy="41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25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Skills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129" y="2554059"/>
            <a:ext cx="6696635" cy="35643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Political courage</a:t>
            </a:r>
          </a:p>
          <a:p>
            <a:r>
              <a:rPr lang="en-US" sz="2000" dirty="0"/>
              <a:t>Successful </a:t>
            </a:r>
            <a:r>
              <a:rPr lang="en-US" sz="2000" b="1" dirty="0">
                <a:solidFill>
                  <a:schemeClr val="bg1"/>
                </a:solidFill>
              </a:rPr>
              <a:t>presidents</a:t>
            </a:r>
            <a:r>
              <a:rPr lang="en-US" sz="2000" dirty="0"/>
              <a:t> need political courage because sometimes they  must go against public opinion to do what they think is best</a:t>
            </a:r>
          </a:p>
          <a:p>
            <a:r>
              <a:rPr lang="en-US" sz="2000" dirty="0"/>
              <a:t>At times, presidents have shown </a:t>
            </a:r>
            <a:r>
              <a:rPr lang="en-US" sz="2000" b="1" dirty="0">
                <a:solidFill>
                  <a:schemeClr val="bg1"/>
                </a:solidFill>
              </a:rPr>
              <a:t>leadership</a:t>
            </a:r>
            <a:r>
              <a:rPr lang="en-US" sz="2000" dirty="0"/>
              <a:t> and courage by going against traditional views of their own </a:t>
            </a:r>
            <a:r>
              <a:rPr lang="en-US" sz="2000" b="1" dirty="0">
                <a:solidFill>
                  <a:schemeClr val="bg1"/>
                </a:solidFill>
              </a:rPr>
              <a:t>political</a:t>
            </a:r>
            <a:r>
              <a:rPr lang="en-US" sz="2000" dirty="0"/>
              <a:t> party.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605" y="2017058"/>
            <a:ext cx="2646517" cy="3308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04" y="3926371"/>
            <a:ext cx="2424596" cy="29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58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884</TotalTime>
  <Words>2027</Words>
  <Application>Microsoft Office PowerPoint</Application>
  <PresentationFormat>Custom</PresentationFormat>
  <Paragraphs>173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Berlin</vt:lpstr>
      <vt:lpstr>Executive Branch</vt:lpstr>
      <vt:lpstr>Lesson 1: Qualifications and Leadership</vt:lpstr>
      <vt:lpstr>Qualifications for the Presidency</vt:lpstr>
      <vt:lpstr>Qualifications for the Presidency</vt:lpstr>
      <vt:lpstr>Qualifications for the Presidency</vt:lpstr>
      <vt:lpstr>Leadership Skills</vt:lpstr>
      <vt:lpstr>Leadership Skills</vt:lpstr>
      <vt:lpstr>Leadership Skills</vt:lpstr>
      <vt:lpstr>Leadership Skills</vt:lpstr>
      <vt:lpstr>Lesson 2: Presidential Salary, VP, &amp; Succession</vt:lpstr>
      <vt:lpstr>Terms, Salary, and Benefits </vt:lpstr>
      <vt:lpstr>Terms, Salary, and Benefits </vt:lpstr>
      <vt:lpstr>Terms, Salary, and Benefits </vt:lpstr>
      <vt:lpstr>The Vice President</vt:lpstr>
      <vt:lpstr>The Vice President</vt:lpstr>
      <vt:lpstr>Succession</vt:lpstr>
      <vt:lpstr>Succession</vt:lpstr>
      <vt:lpstr>Lesson 3: Electing the President</vt:lpstr>
      <vt:lpstr>Road to the White House</vt:lpstr>
      <vt:lpstr>Road to the White House</vt:lpstr>
      <vt:lpstr>Road to the White House</vt:lpstr>
      <vt:lpstr>Road to the White House</vt:lpstr>
      <vt:lpstr>Electoral College Issues</vt:lpstr>
      <vt:lpstr>Electoral College Issues</vt:lpstr>
      <vt:lpstr>Ideas for Reform</vt:lpstr>
      <vt:lpstr>The Inauguration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Branch</dc:title>
  <dc:creator>Brian Brown</dc:creator>
  <cp:lastModifiedBy>misd</cp:lastModifiedBy>
  <cp:revision>68</cp:revision>
  <dcterms:created xsi:type="dcterms:W3CDTF">2016-09-20T20:23:48Z</dcterms:created>
  <dcterms:modified xsi:type="dcterms:W3CDTF">2016-10-04T13:30:24Z</dcterms:modified>
</cp:coreProperties>
</file>