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5"/>
  </p:notesMasterIdLst>
  <p:handoutMasterIdLst>
    <p:handoutMasterId r:id="rId26"/>
  </p:handoutMasterIdLst>
  <p:sldIdLst>
    <p:sldId id="279" r:id="rId3"/>
    <p:sldId id="280" r:id="rId4"/>
    <p:sldId id="281" r:id="rId5"/>
    <p:sldId id="282" r:id="rId6"/>
    <p:sldId id="283" r:id="rId7"/>
    <p:sldId id="284" r:id="rId8"/>
    <p:sldId id="285" r:id="rId9"/>
    <p:sldId id="300" r:id="rId10"/>
    <p:sldId id="301" r:id="rId11"/>
    <p:sldId id="288" r:id="rId12"/>
    <p:sldId id="302" r:id="rId13"/>
    <p:sldId id="291" r:id="rId14"/>
    <p:sldId id="303" r:id="rId15"/>
    <p:sldId id="304" r:id="rId16"/>
    <p:sldId id="305" r:id="rId17"/>
    <p:sldId id="306" r:id="rId18"/>
    <p:sldId id="294" r:id="rId19"/>
    <p:sldId id="295" r:id="rId20"/>
    <p:sldId id="296" r:id="rId21"/>
    <p:sldId id="297" r:id="rId22"/>
    <p:sldId id="298" r:id="rId23"/>
    <p:sldId id="299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5" d="100"/>
          <a:sy n="105" d="100"/>
        </p:scale>
        <p:origin x="138" y="25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8/12/2016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8/12/2016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308B88-1C2F-4E27-ADDB-FD835F46AED6}" type="slidenum">
              <a:rPr kumimoji="0" lang="en-US" altLang="en-US" sz="1200"/>
              <a:pPr/>
              <a:t>8</a:t>
            </a:fld>
            <a:endParaRPr kumimoji="0"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59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0"/>
            <a:ext cx="1117309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6294" y="990600"/>
            <a:ext cx="1147781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9854519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8/12/2016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  <p:sldLayoutId id="2147483683" r:id="rId13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Foundations of American Government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0">
                  <a:solidFill>
                    <a:srgbClr val="0070C0"/>
                  </a:solidFill>
                </a:ln>
              </a:rPr>
              <a:t>Lesson 2:  Types of Government</a:t>
            </a:r>
            <a:endParaRPr lang="en-US" b="1" dirty="0">
              <a:ln w="19050">
                <a:solidFill>
                  <a:srgbClr val="0070C0"/>
                </a:solidFill>
              </a:ln>
            </a:endParaRPr>
          </a:p>
        </p:txBody>
      </p:sp>
      <p:pic>
        <p:nvPicPr>
          <p:cNvPr id="4" name="Picture 3" descr="external image the-types-of-government-sour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1981200"/>
            <a:ext cx="6396038" cy="47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56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17" name="Rectangle 25"/>
          <p:cNvSpPr>
            <a:spLocks noGrp="1" noChangeArrowheads="1"/>
          </p:cNvSpPr>
          <p:nvPr>
            <p:ph type="title"/>
          </p:nvPr>
        </p:nvSpPr>
        <p:spPr>
          <a:xfrm>
            <a:off x="608012" y="0"/>
            <a:ext cx="10360501" cy="635000"/>
          </a:xfrm>
        </p:spPr>
        <p:txBody>
          <a:bodyPr/>
          <a:lstStyle/>
          <a:p>
            <a:pPr algn="ctr">
              <a:defRPr/>
            </a:pPr>
            <a:r>
              <a:rPr lang="en-US" altLang="en-US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Classifying Governments</a:t>
            </a:r>
          </a:p>
        </p:txBody>
      </p:sp>
      <p:sp>
        <p:nvSpPr>
          <p:cNvPr id="39221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" y="914400"/>
            <a:ext cx="6627812" cy="5715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3200" u="sng" dirty="0"/>
              <a:t>Governments can be classified by three different standards: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b="1" dirty="0"/>
              <a:t>(1)</a:t>
            </a:r>
            <a:r>
              <a:rPr lang="en-US" altLang="en-US" dirty="0"/>
              <a:t> Who can </a:t>
            </a:r>
            <a:r>
              <a:rPr lang="en-US" altLang="en-US" b="1" dirty="0">
                <a:solidFill>
                  <a:srgbClr val="FFFF00"/>
                </a:solidFill>
              </a:rPr>
              <a:t>participate</a:t>
            </a:r>
            <a:r>
              <a:rPr lang="en-US" altLang="en-US" dirty="0"/>
              <a:t> in the governing process.</a:t>
            </a:r>
          </a:p>
          <a:p>
            <a:pPr>
              <a:buFontTx/>
              <a:buNone/>
            </a:pPr>
            <a:r>
              <a:rPr lang="en-US" altLang="en-US" b="1" dirty="0"/>
              <a:t>(2)</a:t>
            </a:r>
            <a:r>
              <a:rPr lang="en-US" altLang="en-US" dirty="0"/>
              <a:t> The geographic </a:t>
            </a:r>
            <a:r>
              <a:rPr lang="en-US" altLang="en-US" b="1" dirty="0">
                <a:solidFill>
                  <a:srgbClr val="FFFF00"/>
                </a:solidFill>
              </a:rPr>
              <a:t>distribution</a:t>
            </a:r>
            <a:r>
              <a:rPr lang="en-US" altLang="en-US" dirty="0"/>
              <a:t> of the governmental power within the state.</a:t>
            </a:r>
          </a:p>
          <a:p>
            <a:pPr>
              <a:buFontTx/>
              <a:buNone/>
            </a:pPr>
            <a:r>
              <a:rPr lang="en-US" altLang="en-US" b="1" dirty="0"/>
              <a:t>(3)</a:t>
            </a:r>
            <a:r>
              <a:rPr lang="en-US" altLang="en-US" dirty="0"/>
              <a:t> The relationship between the </a:t>
            </a:r>
            <a:r>
              <a:rPr lang="en-US" altLang="en-US" b="1" dirty="0" smtClean="0">
                <a:solidFill>
                  <a:srgbClr val="FFFF00"/>
                </a:solidFill>
              </a:rPr>
              <a:t>legislative</a:t>
            </a:r>
            <a:r>
              <a:rPr lang="en-US" altLang="en-US" dirty="0" smtClean="0"/>
              <a:t> (lawmaking</a:t>
            </a:r>
            <a:r>
              <a:rPr lang="en-US" altLang="en-US" dirty="0"/>
              <a:t>) and the </a:t>
            </a:r>
            <a:r>
              <a:rPr lang="en-US" altLang="en-US" b="1" dirty="0">
                <a:solidFill>
                  <a:srgbClr val="FFFF00"/>
                </a:solidFill>
              </a:rPr>
              <a:t>executive</a:t>
            </a:r>
            <a:r>
              <a:rPr lang="en-US" altLang="en-US" dirty="0"/>
              <a:t> (law-executing) branches of the government.</a:t>
            </a:r>
            <a:endParaRPr lang="en-US" altLang="en-US" dirty="0" smtClean="0"/>
          </a:p>
        </p:txBody>
      </p:sp>
      <p:pic>
        <p:nvPicPr>
          <p:cNvPr id="2" name="Picture 1" descr="The Federal Government, Conspiring With Wall Street (and Foreign Bank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09" y="1676400"/>
            <a:ext cx="5454316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7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9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9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9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17" grpId="0" autoUpdateAnimBg="0"/>
      <p:bldP spid="392218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03" y="26894"/>
            <a:ext cx="10360501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Constitutional Governments</a:t>
            </a:r>
            <a:endParaRPr lang="en-US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1" y="585694"/>
            <a:ext cx="6323011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constitution is a plan that provides the </a:t>
            </a:r>
            <a:r>
              <a:rPr lang="en-US" sz="2400" b="1" dirty="0" smtClean="0">
                <a:solidFill>
                  <a:srgbClr val="FFFF00"/>
                </a:solidFill>
              </a:rPr>
              <a:t>rules</a:t>
            </a:r>
            <a:r>
              <a:rPr lang="en-US" sz="2400" dirty="0" smtClean="0"/>
              <a:t> for government</a:t>
            </a:r>
          </a:p>
          <a:p>
            <a:r>
              <a:rPr lang="en-US" sz="2400" dirty="0" smtClean="0"/>
              <a:t>Major purposes of a constitution</a:t>
            </a:r>
          </a:p>
          <a:p>
            <a:pPr lvl="1"/>
            <a:r>
              <a:rPr lang="en-US" sz="2000" dirty="0" smtClean="0"/>
              <a:t>It sets out ideals that the people </a:t>
            </a:r>
            <a:r>
              <a:rPr lang="en-US" sz="2000" b="1" dirty="0" smtClean="0">
                <a:solidFill>
                  <a:srgbClr val="FFFF00"/>
                </a:solidFill>
              </a:rPr>
              <a:t>believe</a:t>
            </a:r>
            <a:r>
              <a:rPr lang="en-US" sz="2000" dirty="0" smtClean="0"/>
              <a:t> in and </a:t>
            </a:r>
            <a:r>
              <a:rPr lang="en-US" sz="2000" b="1" dirty="0" smtClean="0">
                <a:solidFill>
                  <a:srgbClr val="FFFF00"/>
                </a:solidFill>
              </a:rPr>
              <a:t>share</a:t>
            </a:r>
          </a:p>
          <a:p>
            <a:pPr lvl="1"/>
            <a:r>
              <a:rPr lang="en-US" sz="2000" dirty="0" smtClean="0"/>
              <a:t>It establishes the basic </a:t>
            </a:r>
            <a:r>
              <a:rPr lang="en-US" sz="2000" b="1" dirty="0" smtClean="0">
                <a:solidFill>
                  <a:srgbClr val="FFFF00"/>
                </a:solidFill>
              </a:rPr>
              <a:t>structure</a:t>
            </a:r>
            <a:r>
              <a:rPr lang="en-US" sz="2000" dirty="0" smtClean="0"/>
              <a:t> of government</a:t>
            </a:r>
          </a:p>
          <a:p>
            <a:pPr lvl="1"/>
            <a:r>
              <a:rPr lang="en-US" sz="2000" dirty="0" smtClean="0"/>
              <a:t>It provides the </a:t>
            </a:r>
            <a:r>
              <a:rPr lang="en-US" sz="2000" b="1" dirty="0" smtClean="0">
                <a:solidFill>
                  <a:srgbClr val="FFFF00"/>
                </a:solidFill>
              </a:rPr>
              <a:t>supreme law</a:t>
            </a:r>
            <a:r>
              <a:rPr lang="en-US" sz="2000" dirty="0" smtClean="0"/>
              <a:t> for the country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341" y="3328894"/>
            <a:ext cx="6408177" cy="337670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Constitutions may be </a:t>
            </a:r>
            <a:r>
              <a:rPr lang="en-US" sz="2400" b="1" dirty="0" smtClean="0">
                <a:solidFill>
                  <a:srgbClr val="FFFF00"/>
                </a:solidFill>
              </a:rPr>
              <a:t>written</a:t>
            </a:r>
            <a:r>
              <a:rPr lang="en-US" sz="2400" dirty="0" smtClean="0"/>
              <a:t> or </a:t>
            </a:r>
            <a:r>
              <a:rPr lang="en-US" sz="2400" b="1" dirty="0" smtClean="0">
                <a:solidFill>
                  <a:srgbClr val="FFFF00"/>
                </a:solidFill>
              </a:rPr>
              <a:t>unwritten</a:t>
            </a:r>
          </a:p>
          <a:p>
            <a:r>
              <a:rPr lang="en-US" sz="2400" dirty="0" smtClean="0"/>
              <a:t>Constitutions have the </a:t>
            </a:r>
            <a:r>
              <a:rPr lang="en-US" sz="2400" b="1" dirty="0" smtClean="0">
                <a:solidFill>
                  <a:srgbClr val="FFFF00"/>
                </a:solidFill>
              </a:rPr>
              <a:t>authority</a:t>
            </a:r>
            <a:r>
              <a:rPr lang="en-US" sz="2400" dirty="0" smtClean="0"/>
              <a:t> to place clearly recognized limits on the powers of those who govern (</a:t>
            </a:r>
            <a:r>
              <a:rPr lang="en-US" sz="2400" b="1" dirty="0" smtClean="0">
                <a:solidFill>
                  <a:srgbClr val="FFFF00"/>
                </a:solidFill>
              </a:rPr>
              <a:t>limited government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They are </a:t>
            </a:r>
            <a:r>
              <a:rPr lang="en-US" sz="2400" b="1" dirty="0" smtClean="0">
                <a:solidFill>
                  <a:srgbClr val="FFFF00"/>
                </a:solidFill>
              </a:rPr>
              <a:t>incomplete</a:t>
            </a:r>
            <a:r>
              <a:rPr lang="en-US" sz="2400" dirty="0" smtClean="0"/>
              <a:t> guides on how the country should be run</a:t>
            </a:r>
          </a:p>
          <a:p>
            <a:r>
              <a:rPr lang="en-US" sz="2400" dirty="0" smtClean="0"/>
              <a:t>The constitution doesn’t always reflect actual </a:t>
            </a:r>
            <a:r>
              <a:rPr lang="en-US" sz="2400" b="1" dirty="0" smtClean="0">
                <a:solidFill>
                  <a:srgbClr val="FFFF00"/>
                </a:solidFill>
              </a:rPr>
              <a:t>government</a:t>
            </a:r>
            <a:r>
              <a:rPr lang="en-US" sz="2400" dirty="0" smtClean="0"/>
              <a:t> practices</a:t>
            </a:r>
          </a:p>
          <a:p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Constitution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42" y="1852890"/>
            <a:ext cx="4767262" cy="31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5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91" name="Rectangle 7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6323012" cy="35814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Democracy</a:t>
            </a:r>
            <a:r>
              <a:rPr lang="en-US" altLang="en-US" b="1" dirty="0">
                <a:solidFill>
                  <a:srgbClr val="010000"/>
                </a:solidFill>
              </a:rPr>
              <a:t> </a:t>
            </a:r>
            <a:endParaRPr lang="en-US" altLang="en-US" sz="1800" dirty="0"/>
          </a:p>
          <a:p>
            <a:r>
              <a:rPr lang="en-US" altLang="en-US" sz="2200" dirty="0"/>
              <a:t>In a democracy, supreme political authority rests with the people. </a:t>
            </a:r>
          </a:p>
          <a:p>
            <a:r>
              <a:rPr lang="en-US" altLang="en-US" sz="2200" dirty="0"/>
              <a:t>A direct democracy exists where the will of the people is translated into law directly by the people themselves.</a:t>
            </a:r>
          </a:p>
          <a:p>
            <a:r>
              <a:rPr lang="en-US" altLang="en-US" sz="2200" dirty="0"/>
              <a:t>In an indirect democracy, a small group of persons, chosen by the people to act as their representatives, expresses the popular will.</a:t>
            </a:r>
          </a:p>
          <a:p>
            <a:endParaRPr lang="en-US" altLang="en-US" sz="1800" dirty="0"/>
          </a:p>
        </p:txBody>
      </p:sp>
      <p:sp>
        <p:nvSpPr>
          <p:cNvPr id="393292" name="Rectangle 76"/>
          <p:cNvSpPr>
            <a:spLocks noGrp="1" noChangeArrowheads="1"/>
          </p:cNvSpPr>
          <p:nvPr>
            <p:ph type="body" sz="half" idx="2"/>
          </p:nvPr>
        </p:nvSpPr>
        <p:spPr>
          <a:xfrm>
            <a:off x="6551612" y="838200"/>
            <a:ext cx="5562600" cy="35814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</a:rPr>
              <a:t>Dictatorship</a:t>
            </a:r>
            <a:endParaRPr lang="en-US" altLang="en-US" sz="1800" dirty="0"/>
          </a:p>
          <a:p>
            <a:r>
              <a:rPr lang="en-US" altLang="en-US" sz="2200" dirty="0"/>
              <a:t>A dictatorship exists where those who rule cannot be held responsible to the will of the people.</a:t>
            </a:r>
          </a:p>
          <a:p>
            <a:r>
              <a:rPr lang="en-US" altLang="en-US" sz="2200" dirty="0"/>
              <a:t>An </a:t>
            </a:r>
            <a:r>
              <a:rPr lang="en-US" altLang="en-US" sz="2200" b="1" dirty="0">
                <a:solidFill>
                  <a:schemeClr val="tx2"/>
                </a:solidFill>
              </a:rPr>
              <a:t>autocracy</a:t>
            </a:r>
            <a:r>
              <a:rPr lang="en-US" altLang="en-US" sz="2200" dirty="0">
                <a:solidFill>
                  <a:schemeClr val="tx2"/>
                </a:solidFill>
              </a:rPr>
              <a:t> </a:t>
            </a:r>
            <a:r>
              <a:rPr lang="en-US" altLang="en-US" sz="2200" dirty="0"/>
              <a:t>is a government in which a    single person holds unlimited political power.</a:t>
            </a:r>
          </a:p>
          <a:p>
            <a:r>
              <a:rPr lang="en-US" altLang="en-US" sz="2200" dirty="0"/>
              <a:t>An </a:t>
            </a:r>
            <a:r>
              <a:rPr lang="en-US" altLang="en-US" sz="2200" b="1" dirty="0">
                <a:solidFill>
                  <a:schemeClr val="tx2"/>
                </a:solidFill>
              </a:rPr>
              <a:t>oligarchy</a:t>
            </a:r>
            <a:r>
              <a:rPr lang="en-US" altLang="en-US" sz="2200" dirty="0"/>
              <a:t> is a government in which the power to rule is held by a small, usually self-appointed elite.</a:t>
            </a:r>
            <a:endParaRPr lang="en-US" alt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29811" y="0"/>
            <a:ext cx="10360501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Major types of Government</a:t>
            </a:r>
            <a:endParaRPr lang="en-US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4" name="Picture 13" descr="Unit Two: Government and Politics | ghoffar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4278693"/>
            <a:ext cx="2163290" cy="2579307"/>
          </a:xfrm>
          <a:prstGeom prst="rect">
            <a:avLst/>
          </a:prstGeom>
        </p:spPr>
      </p:pic>
      <p:pic>
        <p:nvPicPr>
          <p:cNvPr id="15" name="Picture 14" descr="â€˜Liberal Democracyâ€™ – Ideal? or Oxymoron? - Ludwig v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4445762"/>
            <a:ext cx="2403880" cy="23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3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3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3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3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3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3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3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3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91" grpId="0" uiExpand="1" build="p" bldLvl="2" autoUpdateAnimBg="0"/>
      <p:bldP spid="393292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03" y="514701"/>
            <a:ext cx="4292600" cy="18475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chemeClr val="hlink"/>
                </a:solidFill>
              </a:rPr>
              <a:t>Unitary Government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 </a:t>
            </a:r>
            <a:r>
              <a:rPr lang="en-US" altLang="en-US" sz="2400" b="1" dirty="0">
                <a:solidFill>
                  <a:schemeClr val="tx2"/>
                </a:solidFill>
              </a:rPr>
              <a:t>unitary government</a:t>
            </a:r>
            <a:r>
              <a:rPr lang="en-US" altLang="en-US" sz="2400" dirty="0"/>
              <a:t> has all powers held by a single, central agency.</a:t>
            </a:r>
          </a:p>
        </p:txBody>
      </p:sp>
      <p:sp>
        <p:nvSpPr>
          <p:cNvPr id="394262" name="Rectangle 22"/>
          <p:cNvSpPr>
            <a:spLocks noChangeArrowheads="1"/>
          </p:cNvSpPr>
          <p:nvPr/>
        </p:nvSpPr>
        <p:spPr bwMode="auto">
          <a:xfrm>
            <a:off x="6475412" y="557610"/>
            <a:ext cx="4292600" cy="180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SzPct val="150000"/>
              <a:buFontTx/>
              <a:buNone/>
            </a:pPr>
            <a:r>
              <a:rPr lang="en-US" altLang="en-US" sz="2400" b="1" dirty="0">
                <a:solidFill>
                  <a:srgbClr val="003300"/>
                </a:solidFill>
              </a:rPr>
              <a:t>Confederate Government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SzPct val="150000"/>
            </a:pPr>
            <a:r>
              <a:rPr lang="en-US" altLang="en-US" sz="2400" dirty="0">
                <a:solidFill>
                  <a:srgbClr val="000000"/>
                </a:solidFill>
              </a:rPr>
              <a:t>A </a:t>
            </a:r>
            <a:r>
              <a:rPr lang="en-US" altLang="en-US" sz="2400" b="1" dirty="0">
                <a:solidFill>
                  <a:schemeClr val="tx2"/>
                </a:solidFill>
              </a:rPr>
              <a:t>confederation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is an alliance of independent states.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89012" y="0"/>
            <a:ext cx="10360501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Major types of Government</a:t>
            </a:r>
            <a:endParaRPr lang="en-US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0812" y="4114800"/>
            <a:ext cx="7207624" cy="3124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 smtClean="0"/>
              <a:t>Monarchy</a:t>
            </a:r>
          </a:p>
          <a:p>
            <a:r>
              <a:rPr lang="en-US" sz="2400" dirty="0" smtClean="0"/>
              <a:t>Some are not </a:t>
            </a:r>
            <a:r>
              <a:rPr lang="en-US" sz="2400" b="1" dirty="0" smtClean="0">
                <a:solidFill>
                  <a:srgbClr val="FFFF00"/>
                </a:solidFill>
              </a:rPr>
              <a:t>authoritarian</a:t>
            </a:r>
          </a:p>
          <a:p>
            <a:r>
              <a:rPr lang="en-US" sz="2400" dirty="0" smtClean="0"/>
              <a:t>Monarch’s power can be limited by </a:t>
            </a:r>
            <a:r>
              <a:rPr lang="en-US" sz="2400" b="1" dirty="0" smtClean="0">
                <a:solidFill>
                  <a:srgbClr val="FFFF00"/>
                </a:solidFill>
              </a:rPr>
              <a:t>tradition</a:t>
            </a:r>
            <a:r>
              <a:rPr lang="en-US" sz="2400" dirty="0" smtClean="0"/>
              <a:t> or law</a:t>
            </a:r>
          </a:p>
          <a:p>
            <a:r>
              <a:rPr lang="en-US" sz="2400" dirty="0" smtClean="0"/>
              <a:t>Most monarchies today are </a:t>
            </a:r>
            <a:r>
              <a:rPr lang="en-US" sz="2400" b="1" dirty="0" smtClean="0">
                <a:solidFill>
                  <a:srgbClr val="FFFF00"/>
                </a:solidFill>
              </a:rPr>
              <a:t>constitutional</a:t>
            </a:r>
            <a:r>
              <a:rPr lang="en-US" sz="2400" dirty="0" smtClean="0"/>
              <a:t> monarchies (example: Great </a:t>
            </a:r>
            <a:r>
              <a:rPr lang="en-US" sz="2400" dirty="0" err="1" smtClean="0"/>
              <a:t>Britian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7" name="Picture 16" descr="Ehandeln i Sverige måste ena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181577"/>
            <a:ext cx="2654877" cy="1390650"/>
          </a:xfrm>
          <a:prstGeom prst="rect">
            <a:avLst/>
          </a:prstGeom>
        </p:spPr>
      </p:pic>
      <p:pic>
        <p:nvPicPr>
          <p:cNvPr id="3" name="Picture 2" descr="2014年6月10日 (二) 17:16的版本的缩略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828800"/>
            <a:ext cx="1943100" cy="1230630"/>
          </a:xfrm>
          <a:prstGeom prst="rect">
            <a:avLst/>
          </a:prstGeom>
        </p:spPr>
      </p:pic>
      <p:pic>
        <p:nvPicPr>
          <p:cNvPr id="19" name="Picture 18" descr="Monarchy: The Royal Family at Work - Wikipedia, the free encyclo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4171950"/>
            <a:ext cx="1905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7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94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94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uiExpand="1" build="p" bldLvl="2" autoUpdateAnimBg="0"/>
      <p:bldP spid="394262" grpId="0" build="p" autoUpdateAnimBg="0"/>
      <p:bldP spid="1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6612" y="12192"/>
            <a:ext cx="10142854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Classification by the Relationship Between Legislative and Executive Branches</a:t>
            </a:r>
          </a:p>
        </p:txBody>
      </p:sp>
      <p:pic>
        <p:nvPicPr>
          <p:cNvPr id="423974" name="Picture 1062" descr="MAG01se0102a5186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1075817"/>
            <a:ext cx="10387292" cy="578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867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0"/>
            <a:ext cx="10360501" cy="558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Forms of Government</a:t>
            </a:r>
          </a:p>
        </p:txBody>
      </p:sp>
      <p:pic>
        <p:nvPicPr>
          <p:cNvPr id="433166" name="Picture 14" descr="MAG01se0102a5185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558800"/>
            <a:ext cx="10565575" cy="627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79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0">
                  <a:solidFill>
                    <a:srgbClr val="0070C0"/>
                  </a:solidFill>
                </a:ln>
              </a:rPr>
              <a:t>Lesson 3:  Roles of Government in Economic Systems</a:t>
            </a:r>
            <a:endParaRPr lang="en-US" b="1" dirty="0">
              <a:ln w="19050">
                <a:solidFill>
                  <a:srgbClr val="0070C0"/>
                </a:solidFill>
              </a:ln>
            </a:endParaRPr>
          </a:p>
        </p:txBody>
      </p:sp>
      <p:pic>
        <p:nvPicPr>
          <p:cNvPr id="6" name="Picture 5" descr="rich-monopoly-m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1828800"/>
            <a:ext cx="3405554" cy="4687214"/>
          </a:xfrm>
          <a:prstGeom prst="rect">
            <a:avLst/>
          </a:prstGeom>
        </p:spPr>
      </p:pic>
      <p:pic>
        <p:nvPicPr>
          <p:cNvPr id="7" name="Picture 6" descr="external image monopoly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2819400"/>
            <a:ext cx="23336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2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03" y="26894"/>
            <a:ext cx="10360501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Fundamentals of Economics</a:t>
            </a:r>
            <a:endParaRPr lang="en-US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1" y="585694"/>
            <a:ext cx="6323011" cy="62723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Economics is the study of how people and nations use their </a:t>
            </a:r>
            <a:r>
              <a:rPr lang="en-US" sz="2400" b="1" dirty="0" smtClean="0">
                <a:solidFill>
                  <a:srgbClr val="FFFF00"/>
                </a:solidFill>
              </a:rPr>
              <a:t>limited</a:t>
            </a:r>
            <a:r>
              <a:rPr lang="en-US" sz="2400" dirty="0" smtClean="0"/>
              <a:t> resources to attempt to </a:t>
            </a:r>
            <a:r>
              <a:rPr lang="en-US" sz="2400" b="1" dirty="0" smtClean="0">
                <a:solidFill>
                  <a:srgbClr val="FFFF00"/>
                </a:solidFill>
              </a:rPr>
              <a:t>satisfy</a:t>
            </a:r>
            <a:r>
              <a:rPr lang="en-US" sz="2400" dirty="0" smtClean="0"/>
              <a:t> wants and needs</a:t>
            </a:r>
            <a:endParaRPr lang="en-US" sz="2000" dirty="0"/>
          </a:p>
          <a:p>
            <a:r>
              <a:rPr lang="en-US" sz="2000" dirty="0" smtClean="0"/>
              <a:t>Some political systems let </a:t>
            </a:r>
            <a:r>
              <a:rPr lang="en-US" sz="2000" b="1" dirty="0" smtClean="0">
                <a:solidFill>
                  <a:srgbClr val="FFFF00"/>
                </a:solidFill>
              </a:rPr>
              <a:t>free market </a:t>
            </a:r>
            <a:r>
              <a:rPr lang="en-US" sz="2000" dirty="0" smtClean="0"/>
              <a:t>determine how resources are used</a:t>
            </a:r>
          </a:p>
          <a:p>
            <a:r>
              <a:rPr lang="en-US" sz="2000" dirty="0" smtClean="0"/>
              <a:t>Other systems the government </a:t>
            </a:r>
            <a:r>
              <a:rPr lang="en-US" sz="2000" b="1" dirty="0" smtClean="0">
                <a:solidFill>
                  <a:srgbClr val="FFFF00"/>
                </a:solidFill>
              </a:rPr>
              <a:t>regulates/controls</a:t>
            </a:r>
            <a:r>
              <a:rPr lang="en-US" sz="2000" dirty="0" smtClean="0"/>
              <a:t> resources</a:t>
            </a:r>
            <a:endParaRPr lang="en-US" sz="2400" dirty="0" smtClean="0"/>
          </a:p>
          <a:p>
            <a:r>
              <a:rPr lang="en-US" sz="2400" dirty="0" smtClean="0"/>
              <a:t>A key function of government is to make essential </a:t>
            </a:r>
            <a:r>
              <a:rPr lang="en-US" sz="2400" b="1" dirty="0" smtClean="0">
                <a:solidFill>
                  <a:srgbClr val="FFFF00"/>
                </a:solidFill>
              </a:rPr>
              <a:t>decisions</a:t>
            </a:r>
            <a:r>
              <a:rPr lang="en-US" sz="2400" dirty="0" smtClean="0"/>
              <a:t> about the economy</a:t>
            </a:r>
            <a:endParaRPr lang="en-US" sz="2000" dirty="0"/>
          </a:p>
          <a:p>
            <a:r>
              <a:rPr lang="en-US" sz="2000" dirty="0" smtClean="0"/>
              <a:t>All economies must answer </a:t>
            </a:r>
            <a:r>
              <a:rPr lang="en-US" sz="2000" b="1" dirty="0" smtClean="0">
                <a:solidFill>
                  <a:srgbClr val="FFFF00"/>
                </a:solidFill>
              </a:rPr>
              <a:t>three</a:t>
            </a:r>
            <a:r>
              <a:rPr lang="en-US" sz="2000" dirty="0" smtClean="0"/>
              <a:t> key questions:</a:t>
            </a:r>
          </a:p>
          <a:p>
            <a:pPr lvl="1"/>
            <a:r>
              <a:rPr lang="en-US" sz="2000" dirty="0" smtClean="0"/>
              <a:t>What and how much should be produced?</a:t>
            </a:r>
          </a:p>
          <a:p>
            <a:pPr lvl="1"/>
            <a:r>
              <a:rPr lang="en-US" sz="2000" dirty="0" smtClean="0"/>
              <a:t>How should goods and services be produced?</a:t>
            </a:r>
          </a:p>
          <a:p>
            <a:pPr lvl="1"/>
            <a:r>
              <a:rPr lang="en-US" sz="2000" dirty="0" smtClean="0"/>
              <a:t>Who gets the goods and services that are produced?</a:t>
            </a:r>
          </a:p>
        </p:txBody>
      </p:sp>
      <p:pic>
        <p:nvPicPr>
          <p:cNvPr id="5" name="Picture 4" descr="Economic Growth | Economics in Plain Engl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2057400"/>
            <a:ext cx="4648200" cy="23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9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03" y="26894"/>
            <a:ext cx="10360501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Capitalism</a:t>
            </a:r>
            <a:endParaRPr lang="en-US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94" y="668431"/>
            <a:ext cx="7207624" cy="230337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Is an economic system that emphasizes </a:t>
            </a:r>
            <a:r>
              <a:rPr lang="en-US" sz="2000" b="1" dirty="0" smtClean="0">
                <a:solidFill>
                  <a:srgbClr val="FFFF00"/>
                </a:solidFill>
              </a:rPr>
              <a:t>private</a:t>
            </a:r>
            <a:r>
              <a:rPr lang="en-US" sz="2000" dirty="0" smtClean="0"/>
              <a:t> ownership of the factors of production, </a:t>
            </a:r>
            <a:r>
              <a:rPr lang="en-US" sz="2000" b="1" dirty="0" smtClean="0">
                <a:solidFill>
                  <a:srgbClr val="FFFF00"/>
                </a:solidFill>
              </a:rPr>
              <a:t>freedom</a:t>
            </a:r>
            <a:r>
              <a:rPr lang="en-US" sz="2000" dirty="0" smtClean="0"/>
              <a:t> of choice, and individual </a:t>
            </a:r>
            <a:r>
              <a:rPr lang="en-US" sz="2000" b="1" dirty="0" smtClean="0">
                <a:solidFill>
                  <a:srgbClr val="FFFF00"/>
                </a:solidFill>
              </a:rPr>
              <a:t>incentives</a:t>
            </a:r>
          </a:p>
          <a:p>
            <a:r>
              <a:rPr lang="en-US" sz="2000" dirty="0" smtClean="0"/>
              <a:t>The government does not </a:t>
            </a:r>
            <a:r>
              <a:rPr lang="en-US" sz="2000" b="1" dirty="0" smtClean="0">
                <a:solidFill>
                  <a:srgbClr val="FFFF00"/>
                </a:solidFill>
              </a:rPr>
              <a:t>interfere</a:t>
            </a:r>
            <a:r>
              <a:rPr lang="en-US" sz="2000" dirty="0" smtClean="0"/>
              <a:t> with the economy</a:t>
            </a:r>
          </a:p>
          <a:p>
            <a:r>
              <a:rPr lang="en-US" sz="2000" dirty="0" smtClean="0"/>
              <a:t>This economic system assumes that the best way to serve </a:t>
            </a:r>
            <a:r>
              <a:rPr lang="en-US" sz="2000" b="1" dirty="0" smtClean="0">
                <a:solidFill>
                  <a:srgbClr val="FFFF00"/>
                </a:solidFill>
              </a:rPr>
              <a:t>society</a:t>
            </a:r>
            <a:r>
              <a:rPr lang="en-US" sz="2000" dirty="0" smtClean="0"/>
              <a:t> is to let people produce, sell, and buy as they </a:t>
            </a:r>
            <a:r>
              <a:rPr lang="en-US" sz="2000" b="1" dirty="0" smtClean="0">
                <a:solidFill>
                  <a:srgbClr val="FFFF00"/>
                </a:solidFill>
              </a:rPr>
              <a:t>wish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718" y="3200400"/>
            <a:ext cx="7207624" cy="379916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 smtClean="0"/>
              <a:t>Free Enterprise in the United States</a:t>
            </a:r>
          </a:p>
          <a:p>
            <a:r>
              <a:rPr lang="en-US" sz="2000" dirty="0" smtClean="0"/>
              <a:t>A true and total </a:t>
            </a:r>
            <a:r>
              <a:rPr lang="en-US" sz="2000" b="1" dirty="0" smtClean="0">
                <a:solidFill>
                  <a:srgbClr val="FFFF00"/>
                </a:solidFill>
              </a:rPr>
              <a:t>capitalist</a:t>
            </a:r>
            <a:r>
              <a:rPr lang="en-US" sz="2000" dirty="0" smtClean="0"/>
              <a:t> system does not exist in reality, but the US is the closest example</a:t>
            </a:r>
          </a:p>
          <a:p>
            <a:r>
              <a:rPr lang="en-US" sz="2000" dirty="0" smtClean="0"/>
              <a:t>The US society is deeply rooted in the value of individual </a:t>
            </a:r>
            <a:r>
              <a:rPr lang="en-US" sz="2000" b="1" dirty="0" smtClean="0">
                <a:solidFill>
                  <a:srgbClr val="FFFF00"/>
                </a:solidFill>
              </a:rPr>
              <a:t>initiative</a:t>
            </a:r>
          </a:p>
          <a:p>
            <a:r>
              <a:rPr lang="en-US" sz="2000" dirty="0" smtClean="0"/>
              <a:t>The US respects the right of all persons </a:t>
            </a:r>
            <a:r>
              <a:rPr lang="en-US" sz="2000" b="1" dirty="0" smtClean="0">
                <a:solidFill>
                  <a:srgbClr val="FFFF00"/>
                </a:solidFill>
              </a:rPr>
              <a:t>owning</a:t>
            </a:r>
            <a:r>
              <a:rPr lang="en-US" sz="2000" dirty="0" smtClean="0"/>
              <a:t> private property</a:t>
            </a:r>
          </a:p>
          <a:p>
            <a:r>
              <a:rPr lang="en-US" sz="2000" dirty="0" smtClean="0"/>
              <a:t>The US also recognizes the freedom to make </a:t>
            </a:r>
            <a:r>
              <a:rPr lang="en-US" sz="2000" b="1" dirty="0" smtClean="0">
                <a:solidFill>
                  <a:srgbClr val="FFFF00"/>
                </a:solidFill>
              </a:rPr>
              <a:t>economic</a:t>
            </a:r>
            <a:r>
              <a:rPr lang="en-US" sz="2000" dirty="0" smtClean="0"/>
              <a:t> choices</a:t>
            </a:r>
          </a:p>
          <a:p>
            <a:r>
              <a:rPr lang="en-US" sz="2000" dirty="0" smtClean="0"/>
              <a:t>The US government does </a:t>
            </a:r>
            <a:r>
              <a:rPr lang="en-US" sz="2000" b="1" dirty="0" smtClean="0">
                <a:solidFill>
                  <a:srgbClr val="FFFF00"/>
                </a:solidFill>
              </a:rPr>
              <a:t>regulate</a:t>
            </a:r>
            <a:r>
              <a:rPr lang="en-US" sz="2000" dirty="0" smtClean="0"/>
              <a:t> many aspects of the economy, which makes it not a pure </a:t>
            </a:r>
            <a:r>
              <a:rPr lang="en-US" sz="2000" b="1" dirty="0" smtClean="0">
                <a:solidFill>
                  <a:srgbClr val="FFFF00"/>
                </a:solidFill>
              </a:rPr>
              <a:t>capitalistic</a:t>
            </a:r>
            <a:r>
              <a:rPr lang="en-US" sz="2000" dirty="0" smtClean="0"/>
              <a:t> system</a:t>
            </a:r>
          </a:p>
        </p:txBody>
      </p:sp>
      <p:pic>
        <p:nvPicPr>
          <p:cNvPr id="3" name="Picture 2" descr="Capitalism is an economic system based on the private ownership of th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97" y="945025"/>
            <a:ext cx="4144429" cy="1750181"/>
          </a:xfrm>
          <a:prstGeom prst="rect">
            <a:avLst/>
          </a:prstGeom>
        </p:spPr>
      </p:pic>
      <p:pic>
        <p:nvPicPr>
          <p:cNvPr id="4" name="Picture 3" descr="Foto : Rendimiento de los bonos soberanos, spread con bonos del Teso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4495800"/>
            <a:ext cx="3811586" cy="19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9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Foundations of Government</a:t>
            </a:r>
            <a:endParaRPr lang="en-US" dirty="0"/>
          </a:p>
        </p:txBody>
      </p:sp>
      <p:pic>
        <p:nvPicPr>
          <p:cNvPr id="4" name="Picture 3" descr="product of the collective efforts of the american government class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22860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6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03" y="26894"/>
            <a:ext cx="10360501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Mixed Economies</a:t>
            </a:r>
            <a:endParaRPr lang="en-US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688"/>
            <a:ext cx="6323011" cy="42149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Combine elements of </a:t>
            </a:r>
            <a:r>
              <a:rPr lang="en-US" sz="2400" b="1" dirty="0" smtClean="0">
                <a:solidFill>
                  <a:srgbClr val="FFFF00"/>
                </a:solidFill>
              </a:rPr>
              <a:t>capitalism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FFFF00"/>
                </a:solidFill>
              </a:rPr>
              <a:t>socialism</a:t>
            </a:r>
          </a:p>
          <a:p>
            <a:r>
              <a:rPr lang="en-US" sz="2400" dirty="0" smtClean="0"/>
              <a:t>Examples of countries with mixed economies:  </a:t>
            </a:r>
            <a:r>
              <a:rPr lang="en-US" sz="2400" b="1" dirty="0" smtClean="0">
                <a:solidFill>
                  <a:srgbClr val="FFFF00"/>
                </a:solidFill>
              </a:rPr>
              <a:t>US and Mexico</a:t>
            </a:r>
          </a:p>
          <a:p>
            <a:r>
              <a:rPr lang="en-US" sz="2400" dirty="0" smtClean="0"/>
              <a:t>Why is the US classified as a mixed economy</a:t>
            </a:r>
          </a:p>
          <a:p>
            <a:pPr lvl="1"/>
            <a:r>
              <a:rPr lang="en-US" sz="1800" dirty="0" smtClean="0"/>
              <a:t>The federal government has grown to become the </a:t>
            </a:r>
            <a:r>
              <a:rPr lang="en-US" sz="1800" b="1" dirty="0" smtClean="0">
                <a:solidFill>
                  <a:srgbClr val="FFFF00"/>
                </a:solidFill>
              </a:rPr>
              <a:t>single</a:t>
            </a:r>
            <a:r>
              <a:rPr lang="en-US" sz="1800" dirty="0" smtClean="0"/>
              <a:t> largest buyer of goods and services</a:t>
            </a:r>
          </a:p>
          <a:p>
            <a:pPr lvl="1"/>
            <a:r>
              <a:rPr lang="en-US" sz="1800" dirty="0" smtClean="0"/>
              <a:t>The federal government has become more involved in </a:t>
            </a:r>
            <a:r>
              <a:rPr lang="en-US" sz="1800" b="1" dirty="0" smtClean="0">
                <a:solidFill>
                  <a:srgbClr val="FFFF00"/>
                </a:solidFill>
              </a:rPr>
              <a:t>regulating</a:t>
            </a:r>
            <a:r>
              <a:rPr lang="en-US" sz="1800" dirty="0" smtClean="0"/>
              <a:t> industries to </a:t>
            </a:r>
            <a:r>
              <a:rPr lang="en-US" sz="1800" b="1" dirty="0" smtClean="0">
                <a:solidFill>
                  <a:srgbClr val="FFFF00"/>
                </a:solidFill>
              </a:rPr>
              <a:t>protect</a:t>
            </a:r>
            <a:r>
              <a:rPr lang="en-US" sz="1800" dirty="0" smtClean="0"/>
              <a:t> the consumer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b="1" dirty="0" smtClean="0">
                <a:solidFill>
                  <a:srgbClr val="FFFF00"/>
                </a:solidFill>
              </a:rPr>
              <a:t>Great Depression </a:t>
            </a:r>
            <a:r>
              <a:rPr lang="en-US" sz="1800" dirty="0" smtClean="0"/>
              <a:t>created an economic emergency that propelled </a:t>
            </a:r>
            <a:r>
              <a:rPr lang="en-US" sz="1800" b="1" dirty="0" smtClean="0">
                <a:solidFill>
                  <a:srgbClr val="FFFF00"/>
                </a:solidFill>
              </a:rPr>
              <a:t>government</a:t>
            </a:r>
            <a:r>
              <a:rPr lang="en-US" sz="1800" dirty="0" smtClean="0"/>
              <a:t> action</a:t>
            </a:r>
          </a:p>
          <a:p>
            <a:pPr marL="27432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4" name="Picture 3" descr="mrsschlangensscience - The World Around 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1828800"/>
            <a:ext cx="36671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4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03" y="26894"/>
            <a:ext cx="10360501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Socialism</a:t>
            </a:r>
            <a:endParaRPr lang="en-US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447800"/>
            <a:ext cx="7207624" cy="3598769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Is an economic system in which the government plays a </a:t>
            </a:r>
            <a:r>
              <a:rPr lang="en-US" sz="2000" b="1" dirty="0" smtClean="0">
                <a:solidFill>
                  <a:srgbClr val="FFFF00"/>
                </a:solidFill>
              </a:rPr>
              <a:t>significant</a:t>
            </a:r>
            <a:r>
              <a:rPr lang="en-US" sz="2000" dirty="0" smtClean="0"/>
              <a:t> role in the economy, but does not </a:t>
            </a:r>
            <a:r>
              <a:rPr lang="en-US" sz="2000" b="1" dirty="0" smtClean="0">
                <a:solidFill>
                  <a:srgbClr val="FFFF00"/>
                </a:solidFill>
              </a:rPr>
              <a:t>completely</a:t>
            </a:r>
            <a:r>
              <a:rPr lang="en-US" sz="2000" dirty="0" smtClean="0"/>
              <a:t> control it</a:t>
            </a:r>
          </a:p>
          <a:p>
            <a:r>
              <a:rPr lang="en-US" sz="2000" dirty="0" smtClean="0"/>
              <a:t>It owns most land, basic </a:t>
            </a:r>
            <a:r>
              <a:rPr lang="en-US" sz="2000" b="1" dirty="0" smtClean="0">
                <a:solidFill>
                  <a:srgbClr val="FFFF00"/>
                </a:solidFill>
              </a:rPr>
              <a:t>industries</a:t>
            </a:r>
            <a:r>
              <a:rPr lang="en-US" sz="2000" dirty="0" smtClean="0"/>
              <a:t>, and other means of </a:t>
            </a:r>
            <a:r>
              <a:rPr lang="en-US" sz="2000" b="1" dirty="0" smtClean="0">
                <a:solidFill>
                  <a:srgbClr val="FFFF00"/>
                </a:solidFill>
              </a:rPr>
              <a:t>production</a:t>
            </a:r>
          </a:p>
          <a:p>
            <a:r>
              <a:rPr lang="en-US" sz="2000" dirty="0" smtClean="0"/>
              <a:t>Government planners determine the use of </a:t>
            </a:r>
            <a:r>
              <a:rPr lang="en-US" sz="2000" b="1" dirty="0" smtClean="0">
                <a:solidFill>
                  <a:srgbClr val="FFFF00"/>
                </a:solidFill>
              </a:rPr>
              <a:t>resources</a:t>
            </a:r>
            <a:r>
              <a:rPr lang="en-US" sz="2000" dirty="0" smtClean="0"/>
              <a:t> and distribute the products and wages</a:t>
            </a:r>
          </a:p>
          <a:p>
            <a:r>
              <a:rPr lang="en-US" sz="2000" dirty="0" smtClean="0"/>
              <a:t>The government provides extensive </a:t>
            </a:r>
            <a:r>
              <a:rPr lang="en-US" sz="2000" b="1" dirty="0" smtClean="0">
                <a:solidFill>
                  <a:srgbClr val="FFFF00"/>
                </a:solidFill>
              </a:rPr>
              <a:t>social</a:t>
            </a:r>
            <a:r>
              <a:rPr lang="en-US" sz="2000" dirty="0" smtClean="0"/>
              <a:t> services such as education, health care, and welfare for its people</a:t>
            </a:r>
          </a:p>
          <a:p>
            <a:r>
              <a:rPr lang="en-US" sz="2000" dirty="0" smtClean="0"/>
              <a:t>The goal is to </a:t>
            </a:r>
            <a:r>
              <a:rPr lang="en-US" sz="2000" b="1" dirty="0" smtClean="0">
                <a:solidFill>
                  <a:srgbClr val="FFFF00"/>
                </a:solidFill>
              </a:rPr>
              <a:t>distribute</a:t>
            </a:r>
            <a:r>
              <a:rPr lang="en-US" sz="2000" dirty="0" smtClean="0"/>
              <a:t> everything equally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2" descr="socialism cows click picture for a larger version communism cow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80878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3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03" y="26894"/>
            <a:ext cx="10360501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Communism</a:t>
            </a:r>
            <a:endParaRPr lang="en-US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559370"/>
            <a:ext cx="7207624" cy="370783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The government decides  how much to </a:t>
            </a:r>
            <a:r>
              <a:rPr lang="en-US" sz="2200" b="1" dirty="0" smtClean="0">
                <a:solidFill>
                  <a:srgbClr val="FFFF00"/>
                </a:solidFill>
              </a:rPr>
              <a:t>produce</a:t>
            </a:r>
            <a:r>
              <a:rPr lang="en-US" sz="2200" dirty="0" smtClean="0"/>
              <a:t>, and how to </a:t>
            </a:r>
            <a:r>
              <a:rPr lang="en-US" sz="2200" b="1" dirty="0" smtClean="0">
                <a:solidFill>
                  <a:srgbClr val="FFFF00"/>
                </a:solidFill>
              </a:rPr>
              <a:t>distribute</a:t>
            </a:r>
            <a:r>
              <a:rPr lang="en-US" sz="2200" dirty="0" smtClean="0"/>
              <a:t> the goods and services produced</a:t>
            </a:r>
          </a:p>
          <a:p>
            <a:r>
              <a:rPr lang="en-US" sz="2200" dirty="0" smtClean="0"/>
              <a:t> The state owns </a:t>
            </a:r>
            <a:r>
              <a:rPr lang="en-US" sz="2200" b="1" dirty="0" smtClean="0">
                <a:solidFill>
                  <a:srgbClr val="FFFF00"/>
                </a:solidFill>
              </a:rPr>
              <a:t>land</a:t>
            </a:r>
            <a:r>
              <a:rPr lang="en-US" sz="2200" dirty="0" smtClean="0"/>
              <a:t>, natural resources, </a:t>
            </a:r>
            <a:r>
              <a:rPr lang="en-US" sz="2200" b="1" dirty="0" smtClean="0">
                <a:solidFill>
                  <a:srgbClr val="FFFF00"/>
                </a:solidFill>
              </a:rPr>
              <a:t>industry</a:t>
            </a:r>
            <a:r>
              <a:rPr lang="en-US" sz="2200" dirty="0" smtClean="0"/>
              <a:t>, banks, and </a:t>
            </a:r>
            <a:r>
              <a:rPr lang="en-US" sz="2200" b="1" dirty="0" smtClean="0">
                <a:solidFill>
                  <a:srgbClr val="FFFF00"/>
                </a:solidFill>
              </a:rPr>
              <a:t>transportation</a:t>
            </a:r>
            <a:r>
              <a:rPr lang="en-US" sz="2200" dirty="0" smtClean="0"/>
              <a:t> facilities</a:t>
            </a:r>
          </a:p>
          <a:p>
            <a:r>
              <a:rPr lang="en-US" sz="2200" dirty="0" smtClean="0"/>
              <a:t>There is </a:t>
            </a:r>
            <a:r>
              <a:rPr lang="en-US" sz="2200" b="1" dirty="0" smtClean="0">
                <a:solidFill>
                  <a:srgbClr val="FFFF00"/>
                </a:solidFill>
              </a:rPr>
              <a:t>no</a:t>
            </a:r>
            <a:r>
              <a:rPr lang="en-US" sz="2200" dirty="0" smtClean="0"/>
              <a:t> private property</a:t>
            </a:r>
          </a:p>
          <a:p>
            <a:r>
              <a:rPr lang="en-US" sz="2200" dirty="0" smtClean="0"/>
              <a:t>Government controls </a:t>
            </a:r>
            <a:r>
              <a:rPr lang="en-US" sz="2200" b="1" dirty="0" smtClean="0">
                <a:solidFill>
                  <a:srgbClr val="FFFF00"/>
                </a:solidFill>
              </a:rPr>
              <a:t>mass communication</a:t>
            </a:r>
            <a:endParaRPr lang="en-US" sz="2200" b="1" dirty="0">
              <a:solidFill>
                <a:srgbClr val="FFFF00"/>
              </a:solidFill>
            </a:endParaRPr>
          </a:p>
          <a:p>
            <a:r>
              <a:rPr lang="en-US" sz="2200" dirty="0" smtClean="0"/>
              <a:t>All decisions on how the country should be done are handed down by the </a:t>
            </a:r>
            <a:r>
              <a:rPr lang="en-US" sz="2200" b="1" dirty="0" smtClean="0">
                <a:solidFill>
                  <a:srgbClr val="FFFF00"/>
                </a:solidFill>
              </a:rPr>
              <a:t>upper</a:t>
            </a:r>
            <a:r>
              <a:rPr lang="en-US" sz="2200" dirty="0" smtClean="0"/>
              <a:t> levels of government</a:t>
            </a:r>
          </a:p>
        </p:txBody>
      </p:sp>
      <p:pic>
        <p:nvPicPr>
          <p:cNvPr id="4" name="Picture 3" descr="communism cows click picture for a larger version fascism cows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25" y="1143000"/>
            <a:ext cx="4876800" cy="4876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201" y="4572000"/>
            <a:ext cx="7207624" cy="1981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 smtClean="0"/>
              <a:t>Communism Today</a:t>
            </a:r>
          </a:p>
          <a:p>
            <a:r>
              <a:rPr lang="en-US" sz="2000" dirty="0" smtClean="0"/>
              <a:t>Only a </a:t>
            </a:r>
            <a:r>
              <a:rPr lang="en-US" sz="2000" b="1" dirty="0" smtClean="0">
                <a:solidFill>
                  <a:srgbClr val="FFFF00"/>
                </a:solidFill>
              </a:rPr>
              <a:t>handful</a:t>
            </a:r>
            <a:r>
              <a:rPr lang="en-US" sz="2000" dirty="0" smtClean="0"/>
              <a:t> of countries that are communist exist (North Korea)</a:t>
            </a:r>
          </a:p>
          <a:p>
            <a:r>
              <a:rPr lang="en-US" sz="2000" dirty="0" smtClean="0"/>
              <a:t>Most communist states </a:t>
            </a:r>
            <a:r>
              <a:rPr lang="en-US" sz="2000" b="1" dirty="0" smtClean="0">
                <a:solidFill>
                  <a:srgbClr val="FFFF00"/>
                </a:solidFill>
              </a:rPr>
              <a:t>vary</a:t>
            </a:r>
            <a:r>
              <a:rPr lang="en-US" sz="2000" dirty="0" smtClean="0"/>
              <a:t> on how much of the economy is state controlled (China)</a:t>
            </a:r>
          </a:p>
        </p:txBody>
      </p:sp>
    </p:spTree>
    <p:extLst>
      <p:ext uri="{BB962C8B-B14F-4D97-AF65-F5344CB8AC3E}">
        <p14:creationId xmlns:p14="http://schemas.microsoft.com/office/powerpoint/2010/main" val="327325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0">
                  <a:solidFill>
                    <a:srgbClr val="0070C0"/>
                  </a:solidFill>
                </a:ln>
              </a:rPr>
              <a:t>Lesson 1:  Purposes and Origins of Government</a:t>
            </a:r>
            <a:endParaRPr lang="en-US" b="1" dirty="0">
              <a:ln w="19050">
                <a:solidFill>
                  <a:srgbClr val="0070C0"/>
                </a:solidFill>
              </a:ln>
            </a:endParaRPr>
          </a:p>
        </p:txBody>
      </p:sp>
      <p:pic>
        <p:nvPicPr>
          <p:cNvPr id="3" name="Picture 2" descr="History of olympia greece - Greece history - Greece government history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2438400"/>
            <a:ext cx="6400800" cy="42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41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03" y="26894"/>
            <a:ext cx="10360501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The Functions of Government</a:t>
            </a:r>
            <a:endParaRPr lang="en-US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5" y="685800"/>
            <a:ext cx="6323011" cy="2971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Legitimate governments create </a:t>
            </a:r>
            <a:r>
              <a:rPr lang="en-US" sz="2400" b="1" dirty="0" smtClean="0">
                <a:solidFill>
                  <a:srgbClr val="FFFF00"/>
                </a:solidFill>
              </a:rPr>
              <a:t>order,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protect people, and give people ways to settle </a:t>
            </a:r>
            <a:r>
              <a:rPr lang="en-US" sz="2400" b="1" dirty="0" smtClean="0">
                <a:solidFill>
                  <a:srgbClr val="FFFF00"/>
                </a:solidFill>
              </a:rPr>
              <a:t>disagreements</a:t>
            </a:r>
          </a:p>
          <a:p>
            <a:r>
              <a:rPr lang="en-US" sz="2400" dirty="0" smtClean="0"/>
              <a:t>Governments provide </a:t>
            </a:r>
            <a:r>
              <a:rPr lang="en-US" sz="2400" b="1" dirty="0" smtClean="0">
                <a:solidFill>
                  <a:srgbClr val="FFFF00"/>
                </a:solidFill>
              </a:rPr>
              <a:t>leadership</a:t>
            </a:r>
            <a:r>
              <a:rPr lang="en-US" sz="2400" dirty="0" smtClean="0"/>
              <a:t>, order, </a:t>
            </a:r>
            <a:r>
              <a:rPr lang="en-US" sz="2400" b="1" dirty="0" smtClean="0">
                <a:solidFill>
                  <a:srgbClr val="FFFF00"/>
                </a:solidFill>
              </a:rPr>
              <a:t>security</a:t>
            </a:r>
            <a:r>
              <a:rPr lang="en-US" sz="2400" dirty="0" smtClean="0"/>
              <a:t>, and defense</a:t>
            </a:r>
          </a:p>
          <a:p>
            <a:r>
              <a:rPr lang="en-US" sz="2400" dirty="0" smtClean="0"/>
              <a:t>To fulfill its purpose governments make </a:t>
            </a:r>
            <a:r>
              <a:rPr lang="en-US" sz="2400" b="1" dirty="0" smtClean="0">
                <a:solidFill>
                  <a:srgbClr val="FFFF00"/>
                </a:solidFill>
              </a:rPr>
              <a:t>rules</a:t>
            </a:r>
            <a:r>
              <a:rPr lang="en-US" sz="2400" dirty="0" smtClean="0"/>
              <a:t> that everyone must follow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American Government and Politics - The Collaborato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1828800"/>
            <a:ext cx="475488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910" y="3648635"/>
            <a:ext cx="6172200" cy="337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 </a:t>
            </a:r>
            <a:r>
              <a:rPr lang="en-US" b="1" u="sng" dirty="0" smtClean="0"/>
              <a:t>Providing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Government </a:t>
            </a:r>
            <a:r>
              <a:rPr lang="en-US" dirty="0"/>
              <a:t>officials set </a:t>
            </a:r>
            <a:r>
              <a:rPr lang="en-US" b="1" dirty="0">
                <a:solidFill>
                  <a:srgbClr val="FFFF00"/>
                </a:solidFill>
              </a:rPr>
              <a:t>priorities</a:t>
            </a:r>
            <a:r>
              <a:rPr lang="en-US" dirty="0"/>
              <a:t> and make all sorts of decisions on behalf of the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can require that people do things they not do </a:t>
            </a:r>
            <a:r>
              <a:rPr lang="en-US" b="1" dirty="0">
                <a:solidFill>
                  <a:srgbClr val="FFFF00"/>
                </a:solidFill>
              </a:rPr>
              <a:t>voluntarily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Without leadership there would be </a:t>
            </a:r>
            <a:r>
              <a:rPr lang="en-US" b="1" dirty="0">
                <a:solidFill>
                  <a:srgbClr val="FFFF00"/>
                </a:solidFill>
              </a:rPr>
              <a:t>anarchy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0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n Government and Politics - The Collaborato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0"/>
            <a:ext cx="3459480" cy="2494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012" y="381000"/>
            <a:ext cx="61722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Maintaining Order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Governments try to control and contain </a:t>
            </a:r>
            <a:r>
              <a:rPr lang="en-US" b="1" dirty="0" smtClean="0">
                <a:solidFill>
                  <a:srgbClr val="FFFF00"/>
                </a:solidFill>
              </a:rPr>
              <a:t>conflict</a:t>
            </a:r>
            <a:r>
              <a:rPr lang="en-US" dirty="0" smtClean="0"/>
              <a:t> between people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Governments provide some sort of </a:t>
            </a:r>
            <a:r>
              <a:rPr lang="en-US" b="1" dirty="0" smtClean="0">
                <a:solidFill>
                  <a:srgbClr val="FFFF00"/>
                </a:solidFill>
              </a:rPr>
              <a:t>domestic</a:t>
            </a:r>
            <a:r>
              <a:rPr lang="en-US" dirty="0" smtClean="0"/>
              <a:t> security force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Governments provide </a:t>
            </a:r>
            <a:r>
              <a:rPr lang="en-US" b="1" dirty="0" smtClean="0">
                <a:solidFill>
                  <a:srgbClr val="FFFF00"/>
                </a:solidFill>
              </a:rPr>
              <a:t>courts</a:t>
            </a:r>
            <a:r>
              <a:rPr lang="en-US" dirty="0" smtClean="0"/>
              <a:t> and other ways for people to </a:t>
            </a:r>
            <a:r>
              <a:rPr lang="en-US" b="1" dirty="0" smtClean="0">
                <a:solidFill>
                  <a:srgbClr val="FFFF00"/>
                </a:solidFill>
              </a:rPr>
              <a:t>resolve</a:t>
            </a:r>
            <a:r>
              <a:rPr lang="en-US" dirty="0" smtClean="0"/>
              <a:t> conflicts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012" y="3421257"/>
            <a:ext cx="61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Providing Public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Creating </a:t>
            </a:r>
            <a:r>
              <a:rPr lang="en-US" b="1" dirty="0" smtClean="0">
                <a:solidFill>
                  <a:srgbClr val="FFFF00"/>
                </a:solidFill>
              </a:rPr>
              <a:t>schools</a:t>
            </a:r>
            <a:r>
              <a:rPr lang="en-US" dirty="0" smtClean="0"/>
              <a:t>, build sewer systems, </a:t>
            </a:r>
            <a:r>
              <a:rPr lang="en-US" b="1" dirty="0" smtClean="0">
                <a:solidFill>
                  <a:srgbClr val="FFFF00"/>
                </a:solidFill>
              </a:rPr>
              <a:t>pave roads</a:t>
            </a:r>
            <a:r>
              <a:rPr lang="en-US" dirty="0" smtClean="0"/>
              <a:t>, and provide other services that individuals </a:t>
            </a:r>
            <a:r>
              <a:rPr lang="en-US" b="1" dirty="0" smtClean="0">
                <a:solidFill>
                  <a:srgbClr val="FFFF00"/>
                </a:solidFill>
              </a:rPr>
              <a:t>cannot</a:t>
            </a:r>
            <a:r>
              <a:rPr lang="en-US" dirty="0" smtClean="0"/>
              <a:t> or would not do on their 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They can also promote public </a:t>
            </a:r>
            <a:r>
              <a:rPr lang="en-US" b="1" dirty="0" smtClean="0">
                <a:solidFill>
                  <a:srgbClr val="FFFF00"/>
                </a:solidFill>
              </a:rPr>
              <a:t>health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FF00"/>
                </a:solidFill>
              </a:rPr>
              <a:t>safety</a:t>
            </a:r>
          </a:p>
        </p:txBody>
      </p:sp>
      <p:pic>
        <p:nvPicPr>
          <p:cNvPr id="9" name="Picture 8" descr="The Criminal Justice System: Maintaining Social Order or Enforcin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29" y="2904998"/>
            <a:ext cx="2401824" cy="319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3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n Government and Politics - The Collaborator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0"/>
            <a:ext cx="3230880" cy="2329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012" y="381000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Providing National Security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They also provide </a:t>
            </a:r>
            <a:r>
              <a:rPr lang="en-US" b="1" dirty="0" smtClean="0">
                <a:solidFill>
                  <a:srgbClr val="FFFF00"/>
                </a:solidFill>
              </a:rPr>
              <a:t>protection</a:t>
            </a:r>
            <a:r>
              <a:rPr lang="en-US" dirty="0" smtClean="0"/>
              <a:t> against attacks from other </a:t>
            </a:r>
            <a:r>
              <a:rPr lang="en-US" b="1" dirty="0" smtClean="0">
                <a:solidFill>
                  <a:srgbClr val="FFFF00"/>
                </a:solidFill>
              </a:rPr>
              <a:t>countries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FF00"/>
                </a:solidFill>
              </a:rPr>
              <a:t>terrorists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Some states do have </a:t>
            </a:r>
            <a:r>
              <a:rPr lang="en-US" b="1" dirty="0" smtClean="0">
                <a:solidFill>
                  <a:srgbClr val="FFFF00"/>
                </a:solidFill>
              </a:rPr>
              <a:t>trade</a:t>
            </a:r>
            <a:r>
              <a:rPr lang="en-US" dirty="0" smtClean="0"/>
              <a:t> relationships with other nations that the </a:t>
            </a:r>
            <a:r>
              <a:rPr lang="en-US" b="1" dirty="0" smtClean="0">
                <a:solidFill>
                  <a:srgbClr val="FFFF00"/>
                </a:solidFill>
              </a:rPr>
              <a:t>national </a:t>
            </a:r>
            <a:r>
              <a:rPr lang="en-US" dirty="0" smtClean="0"/>
              <a:t>government can put limitations 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871" y="30480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Providing Economic Security &amp;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They protect the economic </a:t>
            </a:r>
            <a:r>
              <a:rPr lang="en-US" b="1" dirty="0" smtClean="0">
                <a:solidFill>
                  <a:srgbClr val="FFFF00"/>
                </a:solidFill>
              </a:rPr>
              <a:t>security</a:t>
            </a:r>
            <a:r>
              <a:rPr lang="en-US" dirty="0" smtClean="0"/>
              <a:t> of their people</a:t>
            </a:r>
            <a:endParaRPr lang="en-US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Governments might intervene in the economic </a:t>
            </a:r>
            <a:r>
              <a:rPr lang="en-US" b="1" dirty="0" smtClean="0">
                <a:solidFill>
                  <a:srgbClr val="FFFF00"/>
                </a:solidFill>
              </a:rPr>
              <a:t>affairs</a:t>
            </a:r>
            <a:r>
              <a:rPr lang="en-US" dirty="0" smtClean="0"/>
              <a:t> of another nation to promote it’s own </a:t>
            </a:r>
            <a:r>
              <a:rPr lang="en-US" b="1" dirty="0" smtClean="0">
                <a:solidFill>
                  <a:srgbClr val="FFFF00"/>
                </a:solidFill>
              </a:rPr>
              <a:t>national</a:t>
            </a:r>
            <a:r>
              <a:rPr lang="en-US" dirty="0" smtClean="0"/>
              <a:t>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They set </a:t>
            </a:r>
            <a:r>
              <a:rPr lang="en-US" b="1" dirty="0" smtClean="0">
                <a:solidFill>
                  <a:srgbClr val="FFFF00"/>
                </a:solidFill>
              </a:rPr>
              <a:t>policies</a:t>
            </a:r>
            <a:r>
              <a:rPr lang="en-US" dirty="0" smtClean="0"/>
              <a:t> to protect people’s economic security</a:t>
            </a:r>
          </a:p>
        </p:txBody>
      </p:sp>
      <p:pic>
        <p:nvPicPr>
          <p:cNvPr id="2" name="Picture 1" descr="... are: 'I'm from the government and I'm here to help.'&quot; - Ronald Reag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3061447"/>
            <a:ext cx="476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3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03" y="26894"/>
            <a:ext cx="10360501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Nation, State, and Country</a:t>
            </a:r>
            <a:endParaRPr lang="en-US" b="1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323011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terms can sometimes be </a:t>
            </a:r>
            <a:r>
              <a:rPr lang="en-US" sz="2400" b="1" dirty="0" smtClean="0">
                <a:solidFill>
                  <a:srgbClr val="FFFF00"/>
                </a:solidFill>
              </a:rPr>
              <a:t>interchangeable</a:t>
            </a:r>
          </a:p>
          <a:p>
            <a:r>
              <a:rPr lang="en-US" sz="2400" dirty="0" smtClean="0"/>
              <a:t>A nation is considered a sizable group of people who believe themselves </a:t>
            </a:r>
            <a:r>
              <a:rPr lang="en-US" sz="2400" b="1" dirty="0" smtClean="0">
                <a:solidFill>
                  <a:srgbClr val="FFFF00"/>
                </a:solidFill>
              </a:rPr>
              <a:t>united</a:t>
            </a:r>
            <a:r>
              <a:rPr lang="en-US" sz="2400" dirty="0" smtClean="0"/>
              <a:t> by common bonds of race, language, custom, or religion</a:t>
            </a:r>
          </a:p>
          <a:p>
            <a:r>
              <a:rPr lang="en-US" sz="2400" dirty="0" smtClean="0"/>
              <a:t>In the United States a state is considered a </a:t>
            </a:r>
            <a:r>
              <a:rPr lang="en-US" sz="2400" b="1" dirty="0" smtClean="0">
                <a:solidFill>
                  <a:srgbClr val="FFFF00"/>
                </a:solidFill>
              </a:rPr>
              <a:t>subdivision</a:t>
            </a:r>
            <a:r>
              <a:rPr lang="en-US" sz="2400" dirty="0" smtClean="0"/>
              <a:t> of the whole country</a:t>
            </a:r>
          </a:p>
          <a:p>
            <a:r>
              <a:rPr lang="en-US" sz="2400" dirty="0" smtClean="0"/>
              <a:t>A state could also mean a </a:t>
            </a:r>
            <a:r>
              <a:rPr lang="en-US" sz="2400" b="1" dirty="0" smtClean="0">
                <a:solidFill>
                  <a:srgbClr val="FFFF00"/>
                </a:solidFill>
              </a:rPr>
              <a:t>political</a:t>
            </a:r>
            <a:r>
              <a:rPr lang="en-US" sz="2400" dirty="0" smtClean="0"/>
              <a:t> community that occupies a definite territory and has an organized government </a:t>
            </a:r>
            <a:r>
              <a:rPr lang="en-US" sz="2400" b="1" dirty="0" smtClean="0">
                <a:solidFill>
                  <a:srgbClr val="FFFF00"/>
                </a:solidFill>
              </a:rPr>
              <a:t>(same thing as a country)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5" descr="Today, October 24 th , marks the celebration of United Nations Da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585694"/>
            <a:ext cx="5398318" cy="2266950"/>
          </a:xfrm>
          <a:prstGeom prst="rect">
            <a:avLst/>
          </a:prstGeom>
        </p:spPr>
      </p:pic>
      <p:pic>
        <p:nvPicPr>
          <p:cNvPr id="7" name="Picture 6" descr="File:Texas flag map.sv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76" y="3276600"/>
            <a:ext cx="2342555" cy="2286000"/>
          </a:xfrm>
          <a:prstGeom prst="rect">
            <a:avLst/>
          </a:prstGeom>
        </p:spPr>
      </p:pic>
      <p:pic>
        <p:nvPicPr>
          <p:cNvPr id="8" name="Picture 7" descr="Original file ‎ (SVG file, nominally 937 × 588 pixels, file siz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42" y="4800600"/>
            <a:ext cx="3177883" cy="1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3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98" name="Rectangle 30"/>
          <p:cNvSpPr>
            <a:spLocks noGrp="1" noChangeArrowheads="1"/>
          </p:cNvSpPr>
          <p:nvPr>
            <p:ph type="title"/>
          </p:nvPr>
        </p:nvSpPr>
        <p:spPr>
          <a:xfrm>
            <a:off x="74612" y="53976"/>
            <a:ext cx="43434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000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The State</a:t>
            </a:r>
          </a:p>
        </p:txBody>
      </p:sp>
      <p:graphicFrame>
        <p:nvGraphicFramePr>
          <p:cNvPr id="439296" name="Object 0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88210083"/>
              </p:ext>
            </p:extLst>
          </p:nvPr>
        </p:nvGraphicFramePr>
        <p:xfrm>
          <a:off x="2000250" y="2003425"/>
          <a:ext cx="7904163" cy="479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8907616" imgH="5401456" progId="Word.Document.8">
                  <p:embed/>
                </p:oleObj>
              </mc:Choice>
              <mc:Fallback>
                <p:oleObj name="Document" r:id="rId4" imgW="8907616" imgH="5401456" progId="Word.Document.8">
                  <p:embed/>
                  <p:pic>
                    <p:nvPicPr>
                      <p:cNvPr id="43929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003425"/>
                        <a:ext cx="7904163" cy="479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200" name="Text Box 32"/>
          <p:cNvSpPr txBox="1">
            <a:spLocks noChangeArrowheads="1"/>
          </p:cNvSpPr>
          <p:nvPr/>
        </p:nvSpPr>
        <p:spPr bwMode="auto">
          <a:xfrm>
            <a:off x="1703387" y="787401"/>
            <a:ext cx="8743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u="sng" dirty="0"/>
              <a:t>The state can be defined as having these four characteristics:</a:t>
            </a:r>
          </a:p>
        </p:txBody>
      </p:sp>
    </p:spTree>
    <p:extLst>
      <p:ext uri="{BB962C8B-B14F-4D97-AF65-F5344CB8AC3E}">
        <p14:creationId xmlns:p14="http://schemas.microsoft.com/office/powerpoint/2010/main" val="31923436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98" grpId="0" autoUpdateAnimBg="0"/>
      <p:bldP spid="39120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7961" y="152400"/>
            <a:ext cx="10360501" cy="55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Origins of the State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11" y="1066800"/>
            <a:ext cx="5999401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b="1" i="1" u="sng" dirty="0">
                <a:solidFill>
                  <a:srgbClr val="FFFF00"/>
                </a:solidFill>
              </a:rPr>
              <a:t>The Force Theory</a:t>
            </a:r>
            <a:endParaRPr lang="en-US" altLang="en-US" sz="2200" b="1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200" dirty="0"/>
              <a:t>The force theory states that one person or a small group took control of an area and forced all within it to submit to that person’s or group’s rule.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b="1" i="1" u="sng" dirty="0">
                <a:solidFill>
                  <a:srgbClr val="FFFF00"/>
                </a:solidFill>
              </a:rPr>
              <a:t>The Evolutionary Theory</a:t>
            </a:r>
            <a:endParaRPr lang="en-US" altLang="en-US" sz="22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200" dirty="0"/>
              <a:t>The evolutionary theory argues that the state evolved naturally out of the early family.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b="1" i="1" u="sng" dirty="0">
                <a:solidFill>
                  <a:srgbClr val="FFFF00"/>
                </a:solidFill>
              </a:rPr>
              <a:t>The Divine Right Theory</a:t>
            </a:r>
            <a:endParaRPr lang="en-US" altLang="en-US" sz="22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200" dirty="0"/>
              <a:t>The theory of divine right holds that God created the state and that God gives those of royal birth a “divine right” to rule.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b="1" i="1" u="sng" dirty="0">
                <a:solidFill>
                  <a:srgbClr val="FFFF00"/>
                </a:solidFill>
              </a:rPr>
              <a:t>The Social Contract Theory</a:t>
            </a:r>
            <a:endParaRPr lang="en-US" altLang="en-US" sz="22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200" dirty="0"/>
              <a:t>The social contract theory argues that the state arose out of a voluntary act of free people.</a:t>
            </a:r>
            <a:endParaRPr lang="en-US" altLang="en-US" sz="2200" i="1" dirty="0"/>
          </a:p>
        </p:txBody>
      </p:sp>
      <p:pic>
        <p:nvPicPr>
          <p:cNvPr id="4" name="Picture 3" descr="Force Theory Of Government The theory has to cla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838199"/>
            <a:ext cx="2667000" cy="1605197"/>
          </a:xfrm>
          <a:prstGeom prst="rect">
            <a:avLst/>
          </a:prstGeom>
        </p:spPr>
      </p:pic>
      <p:pic>
        <p:nvPicPr>
          <p:cNvPr id="5" name="Picture 4" descr="Family &amp; Friends - Affirm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2506894"/>
            <a:ext cx="2061335" cy="1456944"/>
          </a:xfrm>
          <a:prstGeom prst="rect">
            <a:avLst/>
          </a:prstGeom>
        </p:spPr>
      </p:pic>
      <p:pic>
        <p:nvPicPr>
          <p:cNvPr id="6" name="Picture 5" descr="The Divine Right of Kings (II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79" y="3733800"/>
            <a:ext cx="2122467" cy="1404365"/>
          </a:xfrm>
          <a:prstGeom prst="rect">
            <a:avLst/>
          </a:prstGeom>
        </p:spPr>
      </p:pic>
      <p:pic>
        <p:nvPicPr>
          <p:cNvPr id="7" name="Picture 6" descr="Description Thomas Hobbes by John Michael Wrigh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51" y="5102351"/>
            <a:ext cx="1439056" cy="1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71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1224</Words>
  <Application>Microsoft Office PowerPoint</Application>
  <PresentationFormat>Custom</PresentationFormat>
  <Paragraphs>122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Cambria</vt:lpstr>
      <vt:lpstr>Red Radial 16x9</vt:lpstr>
      <vt:lpstr>Microsoft Word 97 - 2003 Document</vt:lpstr>
      <vt:lpstr>Unit 1</vt:lpstr>
      <vt:lpstr>Foundations of Government</vt:lpstr>
      <vt:lpstr>Lesson 1:  Purposes and Origins of Government</vt:lpstr>
      <vt:lpstr>The Functions of Government</vt:lpstr>
      <vt:lpstr>PowerPoint Presentation</vt:lpstr>
      <vt:lpstr>PowerPoint Presentation</vt:lpstr>
      <vt:lpstr>Nation, State, and Country</vt:lpstr>
      <vt:lpstr>The State</vt:lpstr>
      <vt:lpstr>Origins of the State</vt:lpstr>
      <vt:lpstr>Lesson 2:  Types of Government</vt:lpstr>
      <vt:lpstr>Classifying Governments</vt:lpstr>
      <vt:lpstr>Constitutional Governments</vt:lpstr>
      <vt:lpstr>Major types of Government</vt:lpstr>
      <vt:lpstr>Major types of Government</vt:lpstr>
      <vt:lpstr>Classification by the Relationship Between Legislative and Executive Branches</vt:lpstr>
      <vt:lpstr>Forms of Government</vt:lpstr>
      <vt:lpstr>Lesson 3:  Roles of Government in Economic Systems</vt:lpstr>
      <vt:lpstr>Fundamentals of Economics</vt:lpstr>
      <vt:lpstr>Capitalism</vt:lpstr>
      <vt:lpstr>Mixed Economies</vt:lpstr>
      <vt:lpstr>Socialism</vt:lpstr>
      <vt:lpstr>Communism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2016-08-03T19:31:15Z</dcterms:created>
  <dcterms:modified xsi:type="dcterms:W3CDTF">2016-08-12T14:29:24Z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